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5208" r:id="rId2"/>
  </p:sldMasterIdLst>
  <p:notesMasterIdLst>
    <p:notesMasterId r:id="rId5"/>
  </p:notesMasterIdLst>
  <p:handoutMasterIdLst>
    <p:handoutMasterId r:id="rId6"/>
  </p:handoutMasterIdLst>
  <p:sldIdLst>
    <p:sldId id="1833" r:id="rId3"/>
    <p:sldId id="1844" r:id="rId4"/>
  </p:sldIdLst>
  <p:sldSz cx="9144000" cy="6858000" type="screen4x3"/>
  <p:notesSz cx="6797675" cy="987425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92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夏文佳" initials="L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FF99"/>
    <a:srgbClr val="FFFFCC"/>
    <a:srgbClr val="99FF99"/>
    <a:srgbClr val="FF0F0F"/>
    <a:srgbClr val="CC99FF"/>
    <a:srgbClr val="FF66FF"/>
    <a:srgbClr val="CC00CC"/>
    <a:srgbClr val="DEBFBD"/>
    <a:srgbClr val="9F4821"/>
    <a:srgbClr val="FFCC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24" autoAdjust="0"/>
    <p:restoredTop sz="99816" autoAdjust="0"/>
  </p:normalViewPr>
  <p:slideViewPr>
    <p:cSldViewPr>
      <p:cViewPr varScale="1">
        <p:scale>
          <a:sx n="89" d="100"/>
          <a:sy n="89" d="100"/>
        </p:scale>
        <p:origin x="-882" y="-96"/>
      </p:cViewPr>
      <p:guideLst>
        <p:guide orient="horz" pos="2160"/>
        <p:guide pos="29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2004" y="-102"/>
      </p:cViewPr>
      <p:guideLst>
        <p:guide orient="horz" pos="3110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D45DFD-229D-4DEF-9D4E-EEE13868B6A9}" type="datetimeFigureOut">
              <a:rPr lang="zh-CN" altLang="en-US" smtClean="0"/>
              <a:pPr/>
              <a:t>2019-2-28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379984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49688" y="9379984"/>
            <a:ext cx="2946400" cy="4942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DDA3B-D5B8-40E7-AE57-B5BE8B5A5556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9037871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4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5" name="日期占位符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4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A2208C1-DF16-49CE-B458-F226316FB305}" type="datetimeFigureOut">
              <a:rPr lang="zh-CN" altLang="en-US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3076" name="幻灯片图像占位符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3077" name="备注占位符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689993"/>
            <a:ext cx="5438775" cy="4443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078" name="页脚占位符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406"/>
            <a:ext cx="2946400" cy="494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9" name="灯片编号占位符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378406"/>
            <a:ext cx="2946400" cy="494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 sz="1200">
                <a:latin typeface="Calibri" pitchFamily="34" charset="0"/>
              </a:defRPr>
            </a:lvl1pPr>
          </a:lstStyle>
          <a:p>
            <a:fld id="{ED02F7E0-C2AF-451C-A4EE-DADA9F100AC7}" type="slidenum">
              <a:rPr lang="zh-CN" altLang="en-US"/>
              <a:pPr/>
              <a:t>‹#›</a:t>
            </a:fld>
            <a:endParaRPr lang="zh-CN" altLang="en-US"/>
          </a:p>
        </p:txBody>
      </p:sp>
      <p:cxnSp>
        <p:nvCxnSpPr>
          <p:cNvPr id="8" name="直接连接符 37"/>
          <p:cNvCxnSpPr>
            <a:cxnSpLocks noChangeShapeType="1"/>
          </p:cNvCxnSpPr>
          <p:nvPr/>
        </p:nvCxnSpPr>
        <p:spPr bwMode="auto">
          <a:xfrm flipV="1">
            <a:off x="1041383" y="1313015"/>
            <a:ext cx="20520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</p:cxnSp>
      <p:cxnSp>
        <p:nvCxnSpPr>
          <p:cNvPr id="9" name="直接连接符 38"/>
          <p:cNvCxnSpPr>
            <a:cxnSpLocks noChangeShapeType="1"/>
          </p:cNvCxnSpPr>
          <p:nvPr/>
        </p:nvCxnSpPr>
        <p:spPr bwMode="auto">
          <a:xfrm rot="5400000">
            <a:off x="1025311" y="1260742"/>
            <a:ext cx="465530" cy="1588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/>
          </a:ln>
        </p:spPr>
      </p:cxnSp>
    </p:spTree>
    <p:extLst>
      <p:ext uri="{BB962C8B-B14F-4D97-AF65-F5344CB8AC3E}">
        <p14:creationId xmlns="" xmlns:p14="http://schemas.microsoft.com/office/powerpoint/2010/main" val="84512013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5673C-743F-4882-8559-67043C829517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50EE7E-E9DF-4A17-9AAC-54BD47894C77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56DE0C-C236-4A89-817A-232518072338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B7CE2F-7A10-41B8-BC0E-80046BA8F5C7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B8574-038F-4EA3-9881-C15002687C8F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0BBD86-CF21-4E17-A06C-7DEFF759FB5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DD85C-2EE9-42AF-9153-E51F76349235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9B1B7C-6253-43AD-960E-05EBEEAC8BA2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08336-ADD5-45DA-8F42-FB3B23645BB2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14E302-1C9D-4F51-A327-E76B9C6D672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615FE-CF61-4B01-9A70-2D008861D8F0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635CD1-98B3-4E23-A16B-BDB94EE3194B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F4EDB-EF91-48DC-9E22-BB264A3462EF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DDBDD-AAA7-45D6-B619-EA1EFA894D40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AA3CE-9C01-48D6-9C04-206B33FEE3F4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521566-DEBC-43D3-B68D-567A81F43EA7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B7A26-971E-49C1-B83B-288C44838AD7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EC7D87-D5C2-435A-B588-E6B03718230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04D84-30EC-4253-B816-016138C87DA4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F77A32-92DE-4317-8F84-A2CB9BC0C816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5BEE15-BFC6-42D1-9A29-7DFAC3C15E8C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CA6997-A6DE-477D-A7DF-4EA852C4A680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0FA033-0D2A-48B8-AAD7-BBD4EC94B598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31BC8D-ED16-449F-99CC-E93D2D3E688C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3763B-6472-42A2-9640-E7A766459CE4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63DA0D-C5F1-4E63-A6A5-EA29F8B2B3CA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70541B-CDC0-4F6A-A492-6790F33D0246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F54E28-617A-4CCC-ACB0-C71B0178A322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C2EBCB-FDA2-4728-8BD7-07961C0DF743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灯片编号占位符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515D0E-C80B-41E6-B70B-686D110051A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49FEC-94CF-4433-B8B6-AE059409635D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D6EB8F-BE2A-4BB7-8233-794DC3EC6A12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20E631-A147-424F-B278-7E3D616F8A07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08253-3718-4D39-BF45-6EB56C10113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7A8416-AA7F-4F67-87A7-D7778BD40DB2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50044F-27EF-4377-8C11-92CAFDCD121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9A6A17-3294-4FB8-B743-4610E0D88B50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10B32C-8275-4D6A-9CB6-558EA08B125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3A66A-3157-48FB-B9A1-1576D361BC53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69BD3B-AB32-4996-9A28-F8DCCB3B0C6C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BBAC02-001D-4562-9CDA-83994ACC9B02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47E561-81A2-4512-A6EF-3A7F09C2974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970FD-8E93-41AB-BFCD-ECAB470BF5A6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78AA95-B608-41B8-B2B7-7590B75F2DD4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ACA97E0-8378-489C-BB63-3D2E27D43B21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 sz="1200">
                <a:solidFill>
                  <a:srgbClr val="898989"/>
                </a:solidFill>
                <a:latin typeface="Franklin Gothic Book" pitchFamily="34" charset="0"/>
                <a:ea typeface="黑体" pitchFamily="49" charset="-122"/>
              </a:defRPr>
            </a:lvl1pPr>
          </a:lstStyle>
          <a:p>
            <a:fld id="{7ECD43D4-1014-46F4-A713-E201211BD3B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9" r:id="rId1"/>
    <p:sldLayoutId id="2147485210" r:id="rId2"/>
    <p:sldLayoutId id="2147485211" r:id="rId3"/>
    <p:sldLayoutId id="2147485212" r:id="rId4"/>
    <p:sldLayoutId id="2147485213" r:id="rId5"/>
    <p:sldLayoutId id="2147485214" r:id="rId6"/>
    <p:sldLayoutId id="2147485215" r:id="rId7"/>
    <p:sldLayoutId id="2147485216" r:id="rId8"/>
    <p:sldLayoutId id="2147485217" r:id="rId9"/>
    <p:sldLayoutId id="2147485218" r:id="rId10"/>
    <p:sldLayoutId id="2147485219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90204" pitchFamily="34" charset="0"/>
          <a:ea typeface="微软雅黑" panose="020B0503020204020204" pitchFamily="34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90204" pitchFamily="34" charset="0"/>
          <a:ea typeface="微软雅黑" panose="020B0503020204020204" pitchFamily="34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90204" pitchFamily="34" charset="0"/>
          <a:ea typeface="微软雅黑" panose="020B0503020204020204" pitchFamily="34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90204" pitchFamily="34" charset="0"/>
          <a:ea typeface="微软雅黑" panose="020B0503020204020204" pitchFamily="34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90204" pitchFamily="34" charset="0"/>
          <a:ea typeface="微软雅黑" panose="020B0503020204020204" pitchFamily="34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90204" pitchFamily="34" charset="0"/>
          <a:ea typeface="微软雅黑" panose="020B0503020204020204" pitchFamily="34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90204" pitchFamily="34" charset="0"/>
          <a:ea typeface="微软雅黑" panose="020B0503020204020204" pitchFamily="34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anose="020B0603020102090204" pitchFamily="34" charset="0"/>
          <a:ea typeface="微软雅黑" panose="020B0503020204020204" pitchFamily="34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8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4763" y="-4763"/>
            <a:ext cx="9158288" cy="687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标题 1"/>
          <p:cNvSpPr txBox="1">
            <a:spLocks noChangeArrowheads="1"/>
          </p:cNvSpPr>
          <p:nvPr/>
        </p:nvSpPr>
        <p:spPr bwMode="auto">
          <a:xfrm>
            <a:off x="284163" y="198438"/>
            <a:ext cx="8228012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2" tIns="45711" rIns="91422" bIns="45711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sz="2800" b="1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2" name="文本占位符 2"/>
          <p:cNvSpPr>
            <a:spLocks noGrp="1" noChangeArrowheads="1"/>
          </p:cNvSpPr>
          <p:nvPr/>
        </p:nvSpPr>
        <p:spPr bwMode="auto">
          <a:xfrm>
            <a:off x="468313" y="981075"/>
            <a:ext cx="8229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169" tIns="57584" rIns="115169" bIns="57584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sz="28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3" name="文本占位符 2"/>
          <p:cNvSpPr>
            <a:spLocks noGrp="1" noChangeArrowheads="1"/>
          </p:cNvSpPr>
          <p:nvPr/>
        </p:nvSpPr>
        <p:spPr bwMode="auto">
          <a:xfrm>
            <a:off x="468313" y="981075"/>
            <a:ext cx="82296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5169" tIns="57584" rIns="115169" bIns="57584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buFont typeface="Arial" panose="020B0604020202020204" pitchFamily="34" charset="0"/>
              <a:buNone/>
              <a:defRPr/>
            </a:pPr>
            <a:endParaRPr lang="zh-CN" altLang="en-US" sz="280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470" tIns="49235" rIns="98470" bIns="49235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567041F-053A-44CE-B5F2-CF8B3643621E}" type="datetime1">
              <a:rPr lang="zh-CN" altLang="en-US" smtClean="0"/>
              <a:pPr>
                <a:defRPr/>
              </a:pPr>
              <a:t>2019-2-28</a:t>
            </a:fld>
            <a:endParaRPr lang="zh-CN" altLang="en-US"/>
          </a:p>
        </p:txBody>
      </p:sp>
      <p:sp>
        <p:nvSpPr>
          <p:cNvPr id="205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470" tIns="49235" rIns="98470" bIns="49235" numCol="1" anchor="t" anchorCtr="0" compatLnSpc="1">
            <a:prstTxWarp prst="textNoShape">
              <a:avLst/>
            </a:prstTxWarp>
          </a:bodyPr>
          <a:lstStyle>
            <a:lvl1pPr eaLnBrk="1" hangingPunct="1">
              <a:buFont typeface="Arial" panose="020B0604020202020204" pitchFamily="34" charset="0"/>
              <a:buNone/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6" name="灯片编号占位符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75475" y="6435725"/>
            <a:ext cx="21336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8470" tIns="49235" rIns="98470" bIns="49235" numCol="1" anchor="t" anchorCtr="0" compatLnSpc="1">
            <a:prstTxWarp prst="textNoShape">
              <a:avLst/>
            </a:prstTxWarp>
          </a:bodyPr>
          <a:lstStyle>
            <a:lvl1pPr algn="r" eaLnBrk="1" hangingPunct="1">
              <a:buFont typeface="Arial" charset="0"/>
              <a:buNone/>
              <a:defRPr baseline="-25000"/>
            </a:lvl1pPr>
          </a:lstStyle>
          <a:p>
            <a:fld id="{97A02208-FEE3-4A75-B9A3-C91C1F9BA393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20" r:id="rId1"/>
    <p:sldLayoutId id="2147485221" r:id="rId2"/>
    <p:sldLayoutId id="2147485222" r:id="rId3"/>
    <p:sldLayoutId id="2147485223" r:id="rId4"/>
    <p:sldLayoutId id="2147485224" r:id="rId5"/>
    <p:sldLayoutId id="2147485225" r:id="rId6"/>
    <p:sldLayoutId id="2147485226" r:id="rId7"/>
    <p:sldLayoutId id="2147485227" r:id="rId8"/>
    <p:sldLayoutId id="2147485228" r:id="rId9"/>
    <p:sldLayoutId id="2147485229" r:id="rId10"/>
    <p:sldLayoutId id="2147485230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微软雅黑" panose="020B0503020204020204" pitchFamily="34" charset="-122"/>
          <a:ea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微软雅黑" panose="020B0503020204020204" pitchFamily="34" charset="-122"/>
          <a:ea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微软雅黑" panose="020B0503020204020204" pitchFamily="34" charset="-122"/>
          <a:ea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微软雅黑" panose="020B0503020204020204" pitchFamily="34" charset="-122"/>
          <a:ea typeface="宋体" panose="02010600030101010101" pitchFamily="2" charset="-122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微软雅黑" panose="020B0503020204020204" pitchFamily="34" charset="-122"/>
          <a:ea typeface="宋体" panose="02010600030101010101" pitchFamily="2" charset="-122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微软雅黑" panose="020B0503020204020204" pitchFamily="34" charset="-122"/>
          <a:ea typeface="宋体" panose="02010600030101010101" pitchFamily="2" charset="-122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微软雅黑" panose="020B0503020204020204" pitchFamily="34" charset="-122"/>
          <a:ea typeface="宋体" panose="02010600030101010101" pitchFamily="2" charset="-122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微软雅黑" panose="020B0503020204020204" pitchFamily="34" charset="-122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785786" y="1357298"/>
            <a:ext cx="40022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/>
            <a:r>
              <a:rPr lang="zh-CN" altLang="en-US" sz="2000" b="1" dirty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</a:rPr>
              <a:t>参展单位</a:t>
            </a:r>
            <a:r>
              <a:rPr lang="zh-CN" altLang="en-US" sz="20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</a:rPr>
              <a:t>：</a:t>
            </a:r>
            <a:endParaRPr lang="en-US" altLang="zh-CN" sz="2000" b="1" dirty="0">
              <a:solidFill>
                <a:schemeClr val="bg1"/>
              </a:solidFill>
              <a:latin typeface="+mj-ea"/>
              <a:ea typeface="+mj-ea"/>
              <a:cs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86101" y="1988840"/>
            <a:ext cx="485778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88000" eaLnBrk="1" hangingPunct="1">
              <a:buFont typeface="Wingdings" pitchFamily="2" charset="2"/>
              <a:buChar char="Ø"/>
            </a:pPr>
            <a:r>
              <a:rPr lang="zh-CN" altLang="en-US" sz="2000" b="1" dirty="0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Wingdings" pitchFamily="2" charset="2"/>
              </a:rPr>
              <a:t>单位介绍</a:t>
            </a:r>
            <a:endParaRPr lang="en-US" altLang="zh-CN" sz="2000" b="1" dirty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Wingdings" pitchFamily="2" charset="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86101" y="3964994"/>
            <a:ext cx="53249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88000" eaLnBrk="1" hangingPunct="1">
              <a:buFont typeface="Wingdings" pitchFamily="2" charset="2"/>
              <a:buChar char="Ø"/>
            </a:pPr>
            <a:r>
              <a:rPr lang="zh-CN" altLang="en-US" sz="2000" b="1" dirty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项目情况与技术创新</a:t>
            </a:r>
            <a:endParaRPr lang="en-US" altLang="zh-CN" sz="2000" b="1" dirty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-33192" y="4437112"/>
            <a:ext cx="4638350" cy="425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285750" eaLnBrk="1" hangingPunct="1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不</a:t>
            </a: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超过</a:t>
            </a:r>
            <a:r>
              <a:rPr lang="en-US" altLang="zh-CN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200</a:t>
            </a: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字</a:t>
            </a:r>
            <a:endParaRPr lang="en-US" altLang="zh-CN" sz="1500" b="1" dirty="0">
              <a:solidFill>
                <a:schemeClr val="bg1"/>
              </a:solidFill>
              <a:latin typeface="+mj-ea"/>
              <a:ea typeface="+mj-ea"/>
              <a:cs typeface="Times New Roman" pitchFamily="18" charset="0"/>
              <a:sym typeface="Wingdings" pitchFamily="2" charset="2"/>
            </a:endParaRPr>
          </a:p>
        </p:txBody>
      </p:sp>
      <p:grpSp>
        <p:nvGrpSpPr>
          <p:cNvPr id="2" name="组合 51"/>
          <p:cNvGrpSpPr/>
          <p:nvPr/>
        </p:nvGrpSpPr>
        <p:grpSpPr>
          <a:xfrm>
            <a:off x="357158" y="571485"/>
            <a:ext cx="4248000" cy="785813"/>
            <a:chOff x="323850" y="628650"/>
            <a:chExt cx="4248000" cy="785813"/>
          </a:xfrm>
        </p:grpSpPr>
        <p:cxnSp>
          <p:nvCxnSpPr>
            <p:cNvPr id="29" name="直接连接符 37"/>
            <p:cNvCxnSpPr>
              <a:cxnSpLocks noChangeShapeType="1"/>
            </p:cNvCxnSpPr>
            <p:nvPr/>
          </p:nvCxnSpPr>
          <p:spPr bwMode="auto">
            <a:xfrm flipV="1">
              <a:off x="323850" y="1125538"/>
              <a:ext cx="42480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</p:spPr>
        </p:cxnSp>
        <p:cxnSp>
          <p:nvCxnSpPr>
            <p:cNvPr id="30" name="直接连接符 38"/>
            <p:cNvCxnSpPr>
              <a:cxnSpLocks noChangeShapeType="1"/>
            </p:cNvCxnSpPr>
            <p:nvPr/>
          </p:nvCxnSpPr>
          <p:spPr bwMode="auto">
            <a:xfrm rot="5400000">
              <a:off x="147637" y="1020763"/>
              <a:ext cx="785813" cy="158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</p:spPr>
        </p:cxnSp>
      </p:grpSp>
      <p:sp>
        <p:nvSpPr>
          <p:cNvPr id="22" name="矩形 21"/>
          <p:cNvSpPr/>
          <p:nvPr/>
        </p:nvSpPr>
        <p:spPr>
          <a:xfrm>
            <a:off x="4978828" y="2748332"/>
            <a:ext cx="32147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88000" eaLnBrk="1" hangingPunct="1">
              <a:buFont typeface="Wingdings" pitchFamily="2" charset="2"/>
              <a:buChar char="Ø"/>
            </a:pPr>
            <a:r>
              <a:rPr lang="zh-CN" altLang="en-US" sz="2000" b="1" dirty="0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Wingdings" pitchFamily="2" charset="2"/>
              </a:rPr>
              <a:t>项目特色</a:t>
            </a:r>
            <a:endParaRPr lang="en-US" altLang="zh-CN" sz="2000" b="1" dirty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Wingdings" pitchFamily="2" charset="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153796" y="3219880"/>
            <a:ext cx="334729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不超过</a:t>
            </a:r>
            <a:r>
              <a:rPr lang="en-US" altLang="zh-CN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30</a:t>
            </a: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字</a:t>
            </a:r>
            <a:endParaRPr lang="en-US" altLang="zh-CN" sz="1500" b="1" dirty="0">
              <a:solidFill>
                <a:schemeClr val="bg1"/>
              </a:solidFill>
              <a:latin typeface="+mj-ea"/>
              <a:ea typeface="+mj-ea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3" name="矩形 10"/>
          <p:cNvSpPr>
            <a:spLocks noChangeArrowheads="1"/>
          </p:cNvSpPr>
          <p:nvPr/>
        </p:nvSpPr>
        <p:spPr bwMode="auto">
          <a:xfrm>
            <a:off x="714348" y="306897"/>
            <a:ext cx="7572428" cy="621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700" indent="-12700" eaLnBrk="1" hangingPunct="1">
              <a:lnSpc>
                <a:spcPct val="150000"/>
              </a:lnSpc>
            </a:pPr>
            <a:r>
              <a:rPr lang="zh-CN" altLang="en-US" sz="2600" b="1" dirty="0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项目名称</a:t>
            </a:r>
            <a:endParaRPr lang="zh-CN" altLang="en-US" sz="2600" b="1" dirty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978828" y="5765194"/>
            <a:ext cx="2928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88000" eaLnBrk="1" hangingPunct="1">
              <a:buFont typeface="Wingdings" pitchFamily="2" charset="2"/>
              <a:buChar char="Ø"/>
            </a:pPr>
            <a:r>
              <a:rPr lang="zh-CN" altLang="en-US" sz="2000" b="1" dirty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Wingdings" panose="05000000000000000000" pitchFamily="2" charset="2"/>
              </a:rPr>
              <a:t>拟推荐展区</a:t>
            </a:r>
            <a:endParaRPr lang="en-US" altLang="zh-CN" sz="2000" b="1" dirty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Wingdings" panose="05000000000000000000" pitchFamily="2" charset="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978828" y="4743954"/>
            <a:ext cx="2928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88000" eaLnBrk="1" hangingPunct="1">
              <a:buFont typeface="Wingdings" pitchFamily="2" charset="2"/>
              <a:buChar char="Ø"/>
            </a:pPr>
            <a:r>
              <a:rPr lang="zh-CN" altLang="en-US" sz="2000" b="1" dirty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Wingdings" panose="05000000000000000000" pitchFamily="2" charset="2"/>
              </a:rPr>
              <a:t>展示方式</a:t>
            </a:r>
            <a:endParaRPr lang="en-US" altLang="zh-CN" sz="2000" b="1" dirty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Wingdings" panose="05000000000000000000" pitchFamily="2" charset="2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="" xmlns:a16="http://schemas.microsoft.com/office/drawing/2014/main" id="{E30EB7EB-C864-42D5-AFF9-3F750DF15F4F}"/>
              </a:ext>
            </a:extLst>
          </p:cNvPr>
          <p:cNvSpPr/>
          <p:nvPr/>
        </p:nvSpPr>
        <p:spPr>
          <a:xfrm>
            <a:off x="5153078" y="5212199"/>
            <a:ext cx="334729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500" b="1" dirty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展</a:t>
            </a: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板</a:t>
            </a:r>
            <a:r>
              <a:rPr lang="en-US" altLang="zh-CN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/</a:t>
            </a: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实物</a:t>
            </a:r>
            <a:r>
              <a:rPr lang="en-US" altLang="zh-CN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/</a:t>
            </a: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视频</a:t>
            </a:r>
            <a:r>
              <a:rPr lang="en-US" altLang="zh-CN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/</a:t>
            </a: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互动</a:t>
            </a:r>
            <a:endParaRPr lang="en-US" altLang="zh-CN" sz="1500" b="1" dirty="0">
              <a:solidFill>
                <a:schemeClr val="bg1"/>
              </a:solidFill>
              <a:latin typeface="+mj-ea"/>
              <a:ea typeface="+mj-ea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="" xmlns:a16="http://schemas.microsoft.com/office/drawing/2014/main" id="{4831AB59-0A23-450F-9CEB-1AC44F594203}"/>
              </a:ext>
            </a:extLst>
          </p:cNvPr>
          <p:cNvSpPr/>
          <p:nvPr/>
        </p:nvSpPr>
        <p:spPr>
          <a:xfrm>
            <a:off x="5153078" y="6237312"/>
            <a:ext cx="334729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待定</a:t>
            </a:r>
            <a:endParaRPr lang="en-US" altLang="zh-CN" sz="1500" b="1" dirty="0">
              <a:solidFill>
                <a:schemeClr val="bg1"/>
              </a:solidFill>
              <a:latin typeface="+mj-ea"/>
              <a:ea typeface="+mj-ea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395536" y="2492896"/>
            <a:ext cx="4275852" cy="3881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eaLnBrk="1" hangingPunct="1">
              <a:lnSpc>
                <a:spcPts val="2600"/>
              </a:lnSpc>
              <a:buFont typeface="Arial" panose="020B0604020202020204" pitchFamily="34" charset="0"/>
              <a:buChar char="•"/>
            </a:pP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不超过</a:t>
            </a:r>
            <a:r>
              <a:rPr lang="en-US" altLang="zh-CN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50</a:t>
            </a:r>
            <a:r>
              <a:rPr lang="zh-CN" altLang="en-US" sz="15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字</a:t>
            </a:r>
            <a:endParaRPr lang="en-US" altLang="zh-CN" sz="1500" b="1" dirty="0">
              <a:solidFill>
                <a:schemeClr val="bg1"/>
              </a:solidFill>
              <a:latin typeface="+mj-ea"/>
              <a:ea typeface="+mj-ea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6" name="矩形 25"/>
          <p:cNvSpPr/>
          <p:nvPr/>
        </p:nvSpPr>
        <p:spPr bwMode="auto">
          <a:xfrm>
            <a:off x="5148064" y="908720"/>
            <a:ext cx="3600400" cy="1512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</a:scheme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1" name="矩形 20"/>
          <p:cNvSpPr/>
          <p:nvPr/>
        </p:nvSpPr>
        <p:spPr>
          <a:xfrm>
            <a:off x="5796136" y="1412776"/>
            <a:ext cx="4638350" cy="403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285750" eaLnBrk="1" hangingPunct="1">
              <a:lnSpc>
                <a:spcPts val="2600"/>
              </a:lnSpc>
            </a:pPr>
            <a:r>
              <a:rPr lang="zh-CN" altLang="en-US" sz="2000" b="1" dirty="0" smtClean="0">
                <a:latin typeface="微软雅黑" pitchFamily="34" charset="-122"/>
                <a:ea typeface="微软雅黑" pitchFamily="34" charset="-122"/>
                <a:sym typeface="Wingdings" pitchFamily="2" charset="2"/>
              </a:rPr>
              <a:t>项目图片</a:t>
            </a:r>
            <a:endParaRPr lang="en-US" altLang="zh-CN" sz="2000" b="1" dirty="0">
              <a:latin typeface="微软雅黑" pitchFamily="34" charset="-122"/>
              <a:ea typeface="微软雅黑" pitchFamily="34" charset="-122"/>
              <a:sym typeface="Wingdings" pitchFamily="2" charset="2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0068486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671560" y="1372359"/>
            <a:ext cx="378621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eaLnBrk="1" hangingPunct="1"/>
            <a:r>
              <a:rPr lang="zh-CN" altLang="en-US" sz="20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</a:rPr>
              <a:t>参展</a:t>
            </a:r>
            <a:r>
              <a:rPr lang="zh-CN" altLang="en-US" sz="2000" b="1" dirty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</a:rPr>
              <a:t>单位</a:t>
            </a:r>
            <a:r>
              <a:rPr lang="zh-CN" altLang="en-US" sz="20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</a:rPr>
              <a:t>：零零无限</a:t>
            </a:r>
            <a:endParaRPr lang="en-US" altLang="zh-CN" sz="2000" b="1" dirty="0" smtClean="0">
              <a:solidFill>
                <a:schemeClr val="bg1"/>
              </a:solidFill>
              <a:latin typeface="+mj-ea"/>
              <a:ea typeface="+mj-ea"/>
              <a:cs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86101" y="2192953"/>
            <a:ext cx="367151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88000" eaLnBrk="1" hangingPunct="1">
              <a:buFont typeface="Wingdings" pitchFamily="2" charset="2"/>
              <a:buChar char="Ø"/>
            </a:pPr>
            <a:r>
              <a:rPr lang="zh-CN" altLang="en-US" sz="2000" b="1" dirty="0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Wingdings" pitchFamily="2" charset="2"/>
              </a:rPr>
              <a:t>团队创业情况</a:t>
            </a:r>
            <a:endParaRPr lang="en-US" altLang="zh-CN" sz="2000" b="1" dirty="0" smtClean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Wingdings" pitchFamily="2" charset="2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167391" y="3900105"/>
            <a:ext cx="53249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88000" eaLnBrk="1" hangingPunct="1">
              <a:buFont typeface="Wingdings" pitchFamily="2" charset="2"/>
              <a:buChar char="Ø"/>
            </a:pPr>
            <a:r>
              <a:rPr lang="zh-CN" altLang="en-US" sz="2000" b="1" dirty="0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项目情况与技术创新</a:t>
            </a:r>
            <a:endParaRPr lang="en-US" altLang="zh-CN" sz="2000" b="1" dirty="0" smtClean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57158" y="4357694"/>
            <a:ext cx="4572032" cy="1887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eaLnBrk="1" hangingPunct="1">
              <a:lnSpc>
                <a:spcPts val="16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Hover 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Camera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小黑侠跟拍无人机，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是零零无限自主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设计研发的，全球第一款真正意义上安全易用便携的智能跟拍无人机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。</a:t>
            </a:r>
            <a:endParaRPr lang="en-US" altLang="zh-CN" sz="14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Wingdings" pitchFamily="2" charset="2"/>
            </a:endParaRPr>
          </a:p>
          <a:p>
            <a:pPr marL="285750" indent="-285750" eaLnBrk="1" hangingPunct="1">
              <a:lnSpc>
                <a:spcPts val="16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获得奖项包括：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CES 2017 Innovation 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Awards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，</a:t>
            </a:r>
            <a:r>
              <a:rPr lang="en-US" altLang="zh-CN" sz="1400" b="1" dirty="0" err="1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iF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 DESIGN AWARD 2017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，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Red Dot2017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：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Best of the Best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等等；</a:t>
            </a:r>
            <a:endParaRPr lang="en-US" altLang="zh-CN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Wingdings" pitchFamily="2" charset="2"/>
            </a:endParaRPr>
          </a:p>
          <a:p>
            <a:pPr marL="285750" indent="-285750" eaLnBrk="1" hangingPunct="1">
              <a:lnSpc>
                <a:spcPts val="16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2016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年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10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月发售，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2017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年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4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月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13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日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Hover Camera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正式进驻苹果零售店，全球范围销售。</a:t>
            </a:r>
            <a:endParaRPr lang="en-US" altLang="zh-CN" sz="1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Wingdings" pitchFamily="2" charset="2"/>
            </a:endParaRPr>
          </a:p>
        </p:txBody>
      </p:sp>
      <p:grpSp>
        <p:nvGrpSpPr>
          <p:cNvPr id="2" name="组合 51"/>
          <p:cNvGrpSpPr/>
          <p:nvPr/>
        </p:nvGrpSpPr>
        <p:grpSpPr>
          <a:xfrm>
            <a:off x="357158" y="571485"/>
            <a:ext cx="4248000" cy="785813"/>
            <a:chOff x="323850" y="628650"/>
            <a:chExt cx="4248000" cy="785813"/>
          </a:xfrm>
        </p:grpSpPr>
        <p:cxnSp>
          <p:nvCxnSpPr>
            <p:cNvPr id="29" name="直接连接符 37"/>
            <p:cNvCxnSpPr>
              <a:cxnSpLocks noChangeShapeType="1"/>
            </p:cNvCxnSpPr>
            <p:nvPr/>
          </p:nvCxnSpPr>
          <p:spPr bwMode="auto">
            <a:xfrm flipV="1">
              <a:off x="323850" y="1125538"/>
              <a:ext cx="4248000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</p:spPr>
        </p:cxnSp>
        <p:cxnSp>
          <p:nvCxnSpPr>
            <p:cNvPr id="30" name="直接连接符 38"/>
            <p:cNvCxnSpPr>
              <a:cxnSpLocks noChangeShapeType="1"/>
            </p:cNvCxnSpPr>
            <p:nvPr/>
          </p:nvCxnSpPr>
          <p:spPr bwMode="auto">
            <a:xfrm rot="5400000">
              <a:off x="147637" y="1020763"/>
              <a:ext cx="785813" cy="1588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/>
            </a:ln>
          </p:spPr>
        </p:cxnSp>
      </p:grpSp>
      <p:sp>
        <p:nvSpPr>
          <p:cNvPr id="22" name="矩形 21"/>
          <p:cNvSpPr/>
          <p:nvPr/>
        </p:nvSpPr>
        <p:spPr>
          <a:xfrm>
            <a:off x="4978828" y="2678211"/>
            <a:ext cx="321471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88000" eaLnBrk="1" hangingPunct="1">
              <a:buFont typeface="Wingdings" pitchFamily="2" charset="2"/>
              <a:buChar char="Ø"/>
            </a:pPr>
            <a:r>
              <a:rPr lang="zh-CN" altLang="en-US" sz="2000" b="1" dirty="0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Wingdings" pitchFamily="2" charset="2"/>
              </a:rPr>
              <a:t>创业生态方面的特色</a:t>
            </a:r>
            <a:endParaRPr lang="en-US" altLang="zh-CN" sz="2000" b="1" dirty="0" smtClean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Wingdings" pitchFamily="2" charset="2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357158" y="2730244"/>
            <a:ext cx="4429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eaLnBrk="1" hangingPunct="1">
              <a:lnSpc>
                <a:spcPts val="16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北京零零无限科技有限公司由斯坦福博士王孟秋和张通创立于</a:t>
            </a:r>
            <a:r>
              <a:rPr lang="en-US" altLang="zh-CN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2014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年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，总部北京，布局杭州、深圳、美国。团队</a:t>
            </a:r>
            <a:r>
              <a:rPr lang="en-US" altLang="zh-CN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70%</a:t>
            </a:r>
            <a:r>
              <a:rPr lang="zh-CN" altLang="en-US" sz="14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以上都是工程师。</a:t>
            </a:r>
            <a:r>
              <a:rPr lang="zh-CN" altLang="en-US" sz="1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Wingdings" pitchFamily="2" charset="2"/>
              </a:rPr>
              <a:t> </a:t>
            </a:r>
            <a:endParaRPr lang="en-US" altLang="zh-CN" sz="1400" b="1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Wingdings" pitchFamily="2" charset="2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5068202" y="3106659"/>
            <a:ext cx="36666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ts val="17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目前共获得</a:t>
            </a:r>
            <a:r>
              <a:rPr lang="zh-CN" altLang="en-US" sz="1400" b="1" dirty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了</a:t>
            </a:r>
            <a:r>
              <a:rPr lang="en-US" altLang="zh-CN" sz="14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IDG</a:t>
            </a:r>
            <a:r>
              <a:rPr lang="zh-CN" altLang="en-US" sz="14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、真格基金、金沙江创投等投资的</a:t>
            </a:r>
            <a:r>
              <a:rPr lang="en-US" altLang="zh-CN" sz="14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2500</a:t>
            </a:r>
            <a:r>
              <a:rPr lang="zh-CN" altLang="en-US" sz="14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万</a:t>
            </a:r>
            <a:r>
              <a:rPr lang="zh-CN" altLang="en-US" sz="1400" b="1" dirty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美元</a:t>
            </a:r>
            <a:r>
              <a:rPr lang="en-US" altLang="zh-CN" sz="14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A+</a:t>
            </a:r>
            <a:r>
              <a:rPr lang="zh-CN" altLang="en-US" sz="14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轮</a:t>
            </a:r>
            <a:r>
              <a:rPr lang="zh-CN" altLang="en-US" sz="1400" b="1" dirty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融资</a:t>
            </a:r>
            <a:endParaRPr lang="en-US" altLang="zh-CN" sz="1400" b="1" dirty="0">
              <a:solidFill>
                <a:schemeClr val="bg1"/>
              </a:solidFill>
              <a:latin typeface="+mj-ea"/>
              <a:ea typeface="+mj-ea"/>
              <a:cs typeface="Times New Roman" pitchFamily="18" charset="0"/>
              <a:sym typeface="Wingdings" pitchFamily="2" charset="2"/>
            </a:endParaRPr>
          </a:p>
          <a:p>
            <a:pPr marL="285750" indent="-285750">
              <a:lnSpc>
                <a:spcPts val="17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1400" b="1" dirty="0" smtClean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零零无限的“</a:t>
            </a:r>
            <a:r>
              <a:rPr lang="zh-CN" altLang="en-US" sz="1400" b="1" dirty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计算机视觉与智能控制融合技术”项目入选北京市科委举办的</a:t>
            </a:r>
            <a:r>
              <a:rPr lang="en-US" altLang="zh-CN" sz="1400" b="1" dirty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2016</a:t>
            </a:r>
            <a:r>
              <a:rPr lang="zh-CN" altLang="en-US" sz="1400" b="1" dirty="0">
                <a:solidFill>
                  <a:schemeClr val="bg1"/>
                </a:solidFill>
                <a:latin typeface="+mj-ea"/>
                <a:ea typeface="+mj-ea"/>
                <a:cs typeface="Times New Roman" pitchFamily="18" charset="0"/>
                <a:sym typeface="Wingdings" pitchFamily="2" charset="2"/>
              </a:rPr>
              <a:t>年度北京市科技型中小企业促进专项中，获得科技创新项目</a:t>
            </a:r>
            <a:endParaRPr lang="en-US" altLang="zh-CN" sz="1400" b="1" dirty="0" smtClean="0">
              <a:solidFill>
                <a:schemeClr val="bg1"/>
              </a:solidFill>
              <a:latin typeface="+mj-ea"/>
              <a:ea typeface="+mj-ea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23" name="矩形 10"/>
          <p:cNvSpPr>
            <a:spLocks noChangeArrowheads="1"/>
          </p:cNvSpPr>
          <p:nvPr/>
        </p:nvSpPr>
        <p:spPr bwMode="auto">
          <a:xfrm>
            <a:off x="714348" y="306897"/>
            <a:ext cx="7572428" cy="581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2700" indent="-12700" eaLnBrk="1" hangingPunct="1">
              <a:lnSpc>
                <a:spcPct val="150000"/>
              </a:lnSpc>
            </a:pPr>
            <a:r>
              <a:rPr lang="nb-NO" altLang="zh-CN" sz="2400" b="1" dirty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Hover </a:t>
            </a:r>
            <a:r>
              <a:rPr lang="nb-NO" altLang="zh-CN" sz="2400" b="1" dirty="0" err="1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Camera</a:t>
            </a:r>
            <a:r>
              <a:rPr lang="en-US" altLang="zh-CN" sz="2400" b="1" dirty="0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——</a:t>
            </a:r>
            <a:r>
              <a:rPr lang="zh-CN" altLang="en-US" sz="2400" b="1" dirty="0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消费级无人机，你</a:t>
            </a:r>
            <a:r>
              <a:rPr lang="zh-CN" altLang="en-US" sz="2400" b="1" dirty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微软雅黑" pitchFamily="34" charset="-122"/>
              </a:rPr>
              <a:t>的跟拍摄影师</a:t>
            </a:r>
            <a:endParaRPr lang="zh-CN" altLang="en-US" sz="2400" b="1" dirty="0" smtClean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微软雅黑" pitchFamily="34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978828" y="4743402"/>
            <a:ext cx="29289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288000" eaLnBrk="1" hangingPunct="1">
              <a:buFont typeface="Wingdings" pitchFamily="2" charset="2"/>
              <a:buChar char="Ø"/>
            </a:pPr>
            <a:r>
              <a:rPr lang="zh-CN" altLang="en-US" sz="2000" b="1" dirty="0" smtClean="0">
                <a:solidFill>
                  <a:srgbClr val="FFFF66"/>
                </a:solidFill>
                <a:latin typeface="微软雅黑" pitchFamily="34" charset="-122"/>
                <a:ea typeface="微软雅黑" pitchFamily="34" charset="-122"/>
                <a:sym typeface="Wingdings" panose="05000000000000000000" pitchFamily="2" charset="2"/>
              </a:rPr>
              <a:t>展示方式</a:t>
            </a:r>
            <a:endParaRPr lang="en-US" altLang="zh-CN" sz="2000" b="1" dirty="0" smtClean="0">
              <a:solidFill>
                <a:srgbClr val="FFFF66"/>
              </a:solidFill>
              <a:latin typeface="微软雅黑" pitchFamily="34" charset="-122"/>
              <a:ea typeface="微软雅黑" pitchFamily="34" charset="-122"/>
              <a:sym typeface="Wingdings" panose="05000000000000000000" pitchFamily="2" charset="2"/>
            </a:endParaRPr>
          </a:p>
        </p:txBody>
      </p:sp>
      <p:pic>
        <p:nvPicPr>
          <p:cNvPr id="20" name="图片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1203090"/>
            <a:ext cx="2581072" cy="1240180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21520" y="1192793"/>
            <a:ext cx="2226369" cy="1250477"/>
          </a:xfrm>
          <a:prstGeom prst="rect">
            <a:avLst/>
          </a:prstGeom>
        </p:spPr>
      </p:pic>
      <p:sp>
        <p:nvSpPr>
          <p:cNvPr id="16" name="矩形 15"/>
          <p:cNvSpPr/>
          <p:nvPr/>
        </p:nvSpPr>
        <p:spPr>
          <a:xfrm>
            <a:off x="5580112" y="5373216"/>
            <a:ext cx="6495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chemeClr val="bg1"/>
                </a:solidFill>
                <a:latin typeface="+mj-ea"/>
                <a:cs typeface="Times New Roman" pitchFamily="18" charset="0"/>
                <a:sym typeface="Wingdings" pitchFamily="2" charset="2"/>
              </a:rPr>
              <a:t>实物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xmlns="" val="7006848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主题">
      <a:majorFont>
        <a:latin typeface="Franklin Gothic Medium"/>
        <a:ea typeface="微软雅黑"/>
        <a:cs typeface=""/>
      </a:majorFont>
      <a:minorFont>
        <a:latin typeface="Franklin Gothic Book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Office 主题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自定义设计方案">
  <a:themeElements>
    <a:clrScheme name="6_自定义设计方案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6_自定义设计方案">
      <a:majorFont>
        <a:latin typeface="微软雅黑"/>
        <a:ea typeface="宋体"/>
        <a:cs typeface=""/>
      </a:majorFont>
      <a:minorFont>
        <a:latin typeface="微软雅黑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17961" dir="2700000" algn="ctr" rotWithShape="0">
            <a:schemeClr val="tx1">
              <a:gamma/>
              <a:shade val="60000"/>
              <a:invGamma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6_自定义设计方案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13513</TotalTime>
  <Pages>0</Pages>
  <Words>237</Words>
  <Characters>0</Characters>
  <Application>Microsoft Office PowerPoint</Application>
  <DocSecurity>0</DocSecurity>
  <PresentationFormat>全屏显示(4:3)</PresentationFormat>
  <Lines>0</Lines>
  <Paragraphs>26</Paragraphs>
  <Slides>2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2</vt:i4>
      </vt:variant>
    </vt:vector>
  </HeadingPairs>
  <TitlesOfParts>
    <vt:vector size="4" baseType="lpstr">
      <vt:lpstr>Office 主题</vt:lpstr>
      <vt:lpstr>6_自定义设计方案</vt:lpstr>
      <vt:lpstr>幻灯片 1</vt:lpstr>
      <vt:lpstr>幻灯片 2</vt:lpstr>
    </vt:vector>
  </TitlesOfParts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bcj</dc:creator>
  <cp:lastModifiedBy>admin</cp:lastModifiedBy>
  <cp:revision>3242</cp:revision>
  <cp:lastPrinted>2013-11-22T06:58:38Z</cp:lastPrinted>
  <dcterms:created xsi:type="dcterms:W3CDTF">2014-06-03T11:35:59Z</dcterms:created>
  <dcterms:modified xsi:type="dcterms:W3CDTF">2019-02-28T01:19:18Z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2052-9.1.0.4567</vt:lpwstr>
  </property>
</Properties>
</file>