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media/image33.svg" ContentType="image/svg+xml"/>
  <Override PartName="/ppt/media/image35.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 id="2147483652" r:id="rId3"/>
    <p:sldMasterId id="2147483656" r:id="rId4"/>
    <p:sldMasterId id="2147483660" r:id="rId5"/>
    <p:sldMasterId id="2147483664" r:id="rId6"/>
    <p:sldMasterId id="2147483668" r:id="rId7"/>
    <p:sldMasterId id="2147483672" r:id="rId8"/>
    <p:sldMasterId id="2147483676" r:id="rId9"/>
    <p:sldMasterId id="2147483680" r:id="rId10"/>
  </p:sldMasterIdLst>
  <p:notesMasterIdLst>
    <p:notesMasterId r:id="rId12"/>
  </p:notesMasterIdLst>
  <p:sldIdLst>
    <p:sldId id="256" r:id="rId11"/>
    <p:sldId id="257" r:id="rId13"/>
    <p:sldId id="480" r:id="rId14"/>
    <p:sldId id="479" r:id="rId15"/>
    <p:sldId id="516" r:id="rId16"/>
    <p:sldId id="478" r:id="rId17"/>
    <p:sldId id="259" r:id="rId18"/>
    <p:sldId id="409" r:id="rId19"/>
    <p:sldId id="367" r:id="rId20"/>
    <p:sldId id="485" r:id="rId21"/>
    <p:sldId id="496" r:id="rId22"/>
    <p:sldId id="513" r:id="rId23"/>
    <p:sldId id="329" r:id="rId24"/>
    <p:sldId id="330" r:id="rId25"/>
    <p:sldId id="261" r:id="rId26"/>
    <p:sldId id="390" r:id="rId27"/>
    <p:sldId id="435" r:id="rId28"/>
    <p:sldId id="391" r:id="rId29"/>
    <p:sldId id="494" r:id="rId30"/>
    <p:sldId id="512" r:id="rId31"/>
    <p:sldId id="499" r:id="rId32"/>
    <p:sldId id="335" r:id="rId33"/>
    <p:sldId id="336" r:id="rId34"/>
    <p:sldId id="449" r:id="rId35"/>
    <p:sldId id="501" r:id="rId36"/>
    <p:sldId id="332" r:id="rId37"/>
    <p:sldId id="262" r:id="rId38"/>
    <p:sldId id="263" r:id="rId39"/>
    <p:sldId id="507" r:id="rId40"/>
    <p:sldId id="495" r:id="rId41"/>
    <p:sldId id="502" r:id="rId42"/>
    <p:sldId id="438" r:id="rId43"/>
    <p:sldId id="331" r:id="rId44"/>
    <p:sldId id="505" r:id="rId45"/>
    <p:sldId id="334" r:id="rId46"/>
    <p:sldId id="264" r:id="rId47"/>
    <p:sldId id="274" r:id="rId48"/>
    <p:sldId id="503" r:id="rId49"/>
    <p:sldId id="490" r:id="rId50"/>
    <p:sldId id="491" r:id="rId51"/>
    <p:sldId id="492" r:id="rId52"/>
    <p:sldId id="488" r:id="rId53"/>
    <p:sldId id="517" r:id="rId54"/>
    <p:sldId id="514" r:id="rId55"/>
    <p:sldId id="515" r:id="rId56"/>
    <p:sldId id="475" r:id="rId57"/>
  </p:sldIdLst>
  <p:sldSz cx="12192000" cy="6858000"/>
  <p:notesSz cx="6858000" cy="12192000"/>
  <p:embeddedFontLst>
    <p:embeddedFont>
      <p:font typeface="微软雅黑" panose="020B0503020204020204" charset="-122"/>
      <p:regular r:id="rId61"/>
      <p:bold r:id="rId62"/>
    </p:embeddedFont>
    <p:embeddedFont>
      <p:font typeface="MiSans" pitchFamily="34" charset="-120"/>
      <p:regular r:id="rId63"/>
    </p:embeddedFont>
    <p:embeddedFont>
      <p:font typeface="等线" panose="02010600030101010101" charset="-122"/>
      <p:regular r:id="rId64"/>
      <p:bold r:id="rId65"/>
    </p:embeddedFont>
    <p:embeddedFont>
      <p:font typeface="仿宋_GB2312" panose="02010609030101010101" charset="-122"/>
      <p:regular r:id="rId66"/>
    </p:embeddedFont>
    <p:embeddedFont>
      <p:font typeface="Calibri" panose="020F0502020204030204" charset="0"/>
      <p:regular r:id="rId67"/>
      <p:bold r:id="rId68"/>
      <p:italic r:id="rId69"/>
      <p:boldItalic r:id="rId70"/>
    </p:embeddedFont>
    <p:embeddedFont>
      <p:font typeface="Noto Sans SC" panose="020B0200000000000000" charset="-122"/>
      <p:regular r:id="rId71"/>
      <p:bold r:id="rId72"/>
    </p:embeddedFont>
    <p:embeddedFont>
      <p:font typeface="黑体" panose="02010609060101010101" charset="-122"/>
      <p:regular r:id="rId73"/>
    </p:embeddedFont>
  </p:embeddedFont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62FE"/>
    <a:srgbClr val="FF6B6B"/>
    <a:srgbClr val="D4EDFD"/>
    <a:srgbClr val="F59E0B"/>
    <a:srgbClr val="19C1D6"/>
    <a:srgbClr val="6D7D87"/>
    <a:srgbClr val="D7EDFA"/>
    <a:srgbClr val="D4E5F9"/>
    <a:srgbClr val="E6CFC9"/>
    <a:srgbClr val="FAE1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3" Type="http://schemas.openxmlformats.org/officeDocument/2006/relationships/font" Target="fonts/font13.fntdata"/><Relationship Id="rId72" Type="http://schemas.openxmlformats.org/officeDocument/2006/relationships/font" Target="fonts/font12.fntdata"/><Relationship Id="rId71" Type="http://schemas.openxmlformats.org/officeDocument/2006/relationships/font" Target="fonts/font11.fntdata"/><Relationship Id="rId70" Type="http://schemas.openxmlformats.org/officeDocument/2006/relationships/font" Target="fonts/font10.fntdata"/><Relationship Id="rId7" Type="http://schemas.openxmlformats.org/officeDocument/2006/relationships/slideMaster" Target="slideMasters/slideMaster6.xml"/><Relationship Id="rId69" Type="http://schemas.openxmlformats.org/officeDocument/2006/relationships/font" Target="fonts/font9.fntdata"/><Relationship Id="rId68" Type="http://schemas.openxmlformats.org/officeDocument/2006/relationships/font" Target="fonts/font8.fntdata"/><Relationship Id="rId67" Type="http://schemas.openxmlformats.org/officeDocument/2006/relationships/font" Target="fonts/font7.fntdata"/><Relationship Id="rId66" Type="http://schemas.openxmlformats.org/officeDocument/2006/relationships/font" Target="fonts/font6.fntdata"/><Relationship Id="rId65" Type="http://schemas.openxmlformats.org/officeDocument/2006/relationships/font" Target="fonts/font5.fntdata"/><Relationship Id="rId64" Type="http://schemas.openxmlformats.org/officeDocument/2006/relationships/font" Target="fonts/font4.fntdata"/><Relationship Id="rId63" Type="http://schemas.openxmlformats.org/officeDocument/2006/relationships/font" Target="fonts/font3.fntdata"/><Relationship Id="rId62" Type="http://schemas.openxmlformats.org/officeDocument/2006/relationships/font" Target="fonts/font2.fntdata"/><Relationship Id="rId61" Type="http://schemas.openxmlformats.org/officeDocument/2006/relationships/font" Target="fonts/font1.fntdata"/><Relationship Id="rId60" Type="http://schemas.openxmlformats.org/officeDocument/2006/relationships/tableStyles" Target="tableStyles.xml"/><Relationship Id="rId6" Type="http://schemas.openxmlformats.org/officeDocument/2006/relationships/slideMaster" Target="slideMasters/slideMaster5.xml"/><Relationship Id="rId59" Type="http://schemas.openxmlformats.org/officeDocument/2006/relationships/viewProps" Target="viewProps.xml"/><Relationship Id="rId58" Type="http://schemas.openxmlformats.org/officeDocument/2006/relationships/presProps" Target="presProps.xml"/><Relationship Id="rId57" Type="http://schemas.openxmlformats.org/officeDocument/2006/relationships/slide" Target="slides/slide46.xml"/><Relationship Id="rId56" Type="http://schemas.openxmlformats.org/officeDocument/2006/relationships/slide" Target="slides/slide45.xml"/><Relationship Id="rId55" Type="http://schemas.openxmlformats.org/officeDocument/2006/relationships/slide" Target="slides/slide44.xml"/><Relationship Id="rId54" Type="http://schemas.openxmlformats.org/officeDocument/2006/relationships/slide" Target="slides/slide43.xml"/><Relationship Id="rId53" Type="http://schemas.openxmlformats.org/officeDocument/2006/relationships/slide" Target="slides/slide42.xml"/><Relationship Id="rId52" Type="http://schemas.openxmlformats.org/officeDocument/2006/relationships/slide" Target="slides/slide41.xml"/><Relationship Id="rId51" Type="http://schemas.openxmlformats.org/officeDocument/2006/relationships/slide" Target="slides/slide40.xml"/><Relationship Id="rId50" Type="http://schemas.openxmlformats.org/officeDocument/2006/relationships/slide" Target="slides/slide39.xml"/><Relationship Id="rId5" Type="http://schemas.openxmlformats.org/officeDocument/2006/relationships/slideMaster" Target="slideMasters/slideMaster4.xml"/><Relationship Id="rId49" Type="http://schemas.openxmlformats.org/officeDocument/2006/relationships/slide" Target="slides/slide38.xml"/><Relationship Id="rId48" Type="http://schemas.openxmlformats.org/officeDocument/2006/relationships/slide" Target="slides/slide37.xml"/><Relationship Id="rId47" Type="http://schemas.openxmlformats.org/officeDocument/2006/relationships/slide" Target="slides/slide36.xml"/><Relationship Id="rId46" Type="http://schemas.openxmlformats.org/officeDocument/2006/relationships/slide" Target="slides/slide35.xml"/><Relationship Id="rId45" Type="http://schemas.openxmlformats.org/officeDocument/2006/relationships/slide" Target="slides/slide34.xml"/><Relationship Id="rId44" Type="http://schemas.openxmlformats.org/officeDocument/2006/relationships/slide" Target="slides/slide33.xml"/><Relationship Id="rId43" Type="http://schemas.openxmlformats.org/officeDocument/2006/relationships/slide" Target="slides/slide32.xml"/><Relationship Id="rId42" Type="http://schemas.openxmlformats.org/officeDocument/2006/relationships/slide" Target="slides/slide31.xml"/><Relationship Id="rId41" Type="http://schemas.openxmlformats.org/officeDocument/2006/relationships/slide" Target="slides/slide30.xml"/><Relationship Id="rId40" Type="http://schemas.openxmlformats.org/officeDocument/2006/relationships/slide" Target="slides/slide29.xml"/><Relationship Id="rId4" Type="http://schemas.openxmlformats.org/officeDocument/2006/relationships/slideMaster" Target="slideMasters/slideMaster3.xml"/><Relationship Id="rId39" Type="http://schemas.openxmlformats.org/officeDocument/2006/relationships/slide" Target="slides/slide28.xml"/><Relationship Id="rId38" Type="http://schemas.openxmlformats.org/officeDocument/2006/relationships/slide" Target="slides/slide27.xml"/><Relationship Id="rId37" Type="http://schemas.openxmlformats.org/officeDocument/2006/relationships/slide" Target="slides/slide26.xml"/><Relationship Id="rId36" Type="http://schemas.openxmlformats.org/officeDocument/2006/relationships/slide" Target="slides/slide25.xml"/><Relationship Id="rId35" Type="http://schemas.openxmlformats.org/officeDocument/2006/relationships/slide" Target="slides/slide24.xml"/><Relationship Id="rId34" Type="http://schemas.openxmlformats.org/officeDocument/2006/relationships/slide" Target="slides/slide23.xml"/><Relationship Id="rId33" Type="http://schemas.openxmlformats.org/officeDocument/2006/relationships/slide" Target="slides/slide22.xml"/><Relationship Id="rId32" Type="http://schemas.openxmlformats.org/officeDocument/2006/relationships/slide" Target="slides/slide21.xml"/><Relationship Id="rId31" Type="http://schemas.openxmlformats.org/officeDocument/2006/relationships/slide" Target="slides/slide20.xml"/><Relationship Id="rId30" Type="http://schemas.openxmlformats.org/officeDocument/2006/relationships/slide" Target="slides/slide19.xml"/><Relationship Id="rId3" Type="http://schemas.openxmlformats.org/officeDocument/2006/relationships/slideMaster" Target="slideMasters/slideMaster2.xml"/><Relationship Id="rId29" Type="http://schemas.openxmlformats.org/officeDocument/2006/relationships/slide" Target="slides/slide18.xml"/><Relationship Id="rId28" Type="http://schemas.openxmlformats.org/officeDocument/2006/relationships/slide" Target="slides/slide17.xml"/><Relationship Id="rId27" Type="http://schemas.openxmlformats.org/officeDocument/2006/relationships/slide" Target="slides/slide16.xml"/><Relationship Id="rId26" Type="http://schemas.openxmlformats.org/officeDocument/2006/relationships/slide" Target="slides/slide15.xml"/><Relationship Id="rId25" Type="http://schemas.openxmlformats.org/officeDocument/2006/relationships/slide" Target="slides/slide14.xml"/><Relationship Id="rId24" Type="http://schemas.openxmlformats.org/officeDocument/2006/relationships/slide" Target="slides/slide13.xml"/><Relationship Id="rId23" Type="http://schemas.openxmlformats.org/officeDocument/2006/relationships/slide" Target="slides/slide12.xml"/><Relationship Id="rId22" Type="http://schemas.openxmlformats.org/officeDocument/2006/relationships/slide" Target="slides/slide11.xml"/><Relationship Id="rId21" Type="http://schemas.openxmlformats.org/officeDocument/2006/relationships/slide" Target="slides/slide10.xml"/><Relationship Id="rId20" Type="http://schemas.openxmlformats.org/officeDocument/2006/relationships/slide" Target="slides/slide9.xml"/><Relationship Id="rId2" Type="http://schemas.openxmlformats.org/officeDocument/2006/relationships/theme" Target="theme/theme1.xml"/><Relationship Id="rId19" Type="http://schemas.openxmlformats.org/officeDocument/2006/relationships/slide" Target="slides/slide8.xml"/><Relationship Id="rId18" Type="http://schemas.openxmlformats.org/officeDocument/2006/relationships/slide" Target="slides/slide7.xml"/><Relationship Id="rId17" Type="http://schemas.openxmlformats.org/officeDocument/2006/relationships/slide" Target="slides/slide6.xml"/><Relationship Id="rId16" Type="http://schemas.openxmlformats.org/officeDocument/2006/relationships/slide" Target="slides/slide5.xml"/><Relationship Id="rId15" Type="http://schemas.openxmlformats.org/officeDocument/2006/relationships/slide" Target="slides/slide4.xml"/><Relationship Id="rId14" Type="http://schemas.openxmlformats.org/officeDocument/2006/relationships/slide" Target="slides/slide3.xml"/><Relationship Id="rId13" Type="http://schemas.openxmlformats.org/officeDocument/2006/relationships/slide" Target="slides/slide2.xml"/><Relationship Id="rId12" Type="http://schemas.openxmlformats.org/officeDocument/2006/relationships/notesMaster" Target="notesMasters/notesMaster1.xml"/><Relationship Id="rId11" Type="http://schemas.openxmlformats.org/officeDocument/2006/relationships/slide" Target="slides/slide1.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线上、线下的人员；是对全市企业的排名，企业要重视；评价即将开始，讲下办法、系统、最后可以交流。</a:t>
            </a:r>
            <a:endParaRPr lang="zh-CN" alt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每期评价存档；比如有的项目，信息录入时组织机构代码是错的，无法纳入本企业项目</a:t>
            </a:r>
            <a:endParaRPr lang="zh-CN" alt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一是规模经营；二是调研其他省市；</a:t>
            </a:r>
            <a:endParaRPr lang="zh-CN" alt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此与党组织荣誉是组织部</a:t>
            </a:r>
            <a:endParaRPr lang="zh-CN" alt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社工部</a:t>
            </a:r>
            <a:endParaRPr lang="zh-CN" alt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党建融合是社工部</a:t>
            </a:r>
            <a:endParaRPr lang="zh-CN" alt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住建系统；区级核实；司法局；应急局</a:t>
            </a:r>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最后是市级层面的填报指南。市级的评价维度更高，更侧重于企业的综合社会表现。</a:t>
            </a:r>
            <a:endParaRPr lang="en-US" sz="1400" b="0" i="0" u="none" strike="noStrike">
              <a:solidFill>
                <a:srgbClr val="000000"/>
              </a:solidFill>
            </a:endParaRPr>
          </a:p>
          <a:p>
            <a:pPr indent="0" algn="l">
              <a:lnSpc>
                <a:spcPct val="100000"/>
              </a:lnSpc>
            </a:pPr>
            <a:r>
              <a:rPr lang="en-US" sz="1400" b="0" i="0" u="none" strike="noStrike">
                <a:solidFill>
                  <a:srgbClr val="000000"/>
                </a:solidFill>
              </a:rPr>
              <a:t>加分项包括公共信用评价、共建美好家园、技能大赛荣誉、12345零诉求以及物业费收缴率，这些都体现了企业的社会责任和运营能力。</a:t>
            </a:r>
            <a:endParaRPr lang="en-US" sz="1400" b="0" i="0" u="none" strike="noStrike">
              <a:solidFill>
                <a:srgbClr val="000000"/>
              </a:solidFill>
            </a:endParaRPr>
          </a:p>
          <a:p>
            <a:pPr indent="0" algn="l">
              <a:lnSpc>
                <a:spcPct val="100000"/>
              </a:lnSpc>
            </a:pPr>
            <a:r>
              <a:rPr lang="en-US" sz="1400" b="0" i="0" u="none" strike="noStrike">
                <a:solidFill>
                  <a:srgbClr val="000000"/>
                </a:solidFill>
              </a:rPr>
              <a:t>相应的，扣分项也非常关键，12345诉求量过高和受到行政处罚，都会直接影响评分。希望大家高度重视。</a:t>
            </a:r>
            <a:endParaRPr lang="en-US" sz="1400" b="0" i="0" u="none" strike="noStrike">
              <a:solidFill>
                <a:srgbClr val="000000"/>
              </a:solidFill>
            </a:endParaRPr>
          </a:p>
          <a:p>
            <a:pPr indent="0" algn="l">
              <a:lnSpc>
                <a:spcPct val="100000"/>
              </a:lnSpc>
            </a:pPr>
            <a:r>
              <a:rPr lang="en-US" sz="1400" b="0" i="0" u="none" strike="noStrike">
                <a:solidFill>
                  <a:srgbClr val="000000"/>
                </a:solidFill>
              </a:rPr>
              <a:t>我的介绍到此结束，谢谢大家。</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再有就是实践中，资质取消后，从业主、企业、政府各角度无抓手、依据。</a:t>
            </a:r>
            <a:endParaRPr lang="zh-CN" alt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评分标准动态调整</a:t>
            </a:r>
            <a:endParaRPr lang="zh-CN" alt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对接的委办局</a:t>
            </a:r>
            <a:endParaRPr lang="zh-CN" alt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PTIST_MASTER">
    <p:bg>
      <p:bgPr>
        <a:solidFill>
          <a:srgbClr val="FFFFFF"/>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PTIST_MASTER">
    <p:bg>
      <p:bgPr>
        <a:solidFill>
          <a:srgbClr val="FFFFFF"/>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PTIST_MASTER">
    <p:bg>
      <p:bgPr>
        <a:solidFill>
          <a:srgbClr val="FFFFFF"/>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PPTIST_MASTER">
    <p:bg>
      <p:bgPr>
        <a:solidFill>
          <a:srgbClr val="FFFFFF"/>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PPTIST_MASTER">
    <p:bg>
      <p:bgPr>
        <a:solidFill>
          <a:srgbClr val="FFFFFF"/>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p:spTree>
      <p:nvGrpSpPr>
        <p:cNvPr id="1" name=""/>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PPTIST_MASTER">
    <p:bg>
      <p:bgPr>
        <a:solidFill>
          <a:srgbClr val="FFFFFF"/>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p:spTree>
      <p:nvGrpSpPr>
        <p:cNvPr id="1" name=""/>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PPTIST_MASTER">
    <p:bg>
      <p:bgPr>
        <a:solidFill>
          <a:srgbClr val="FFFFFF"/>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PPTIST_MASTER">
    <p:bg>
      <p:bgPr>
        <a:solidFill>
          <a:srgbClr val="FFFFFF"/>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PPTIST_MASTER">
    <p:bg>
      <p:bgPr>
        <a:solidFill>
          <a:srgbClr val="FFFFFF"/>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4" Type="http://schemas.openxmlformats.org/officeDocument/2006/relationships/theme" Target="../theme/theme1.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4" Type="http://schemas.openxmlformats.org/officeDocument/2006/relationships/theme" Target="../theme/theme2.xml"/><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4" Type="http://schemas.openxmlformats.org/officeDocument/2006/relationships/theme" Target="../theme/theme3.xml"/><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s>
</file>

<file path=ppt/slideMasters/_rels/slideMaster4.xml.rels><?xml version="1.0" encoding="UTF-8" standalone="yes"?>
<Relationships xmlns="http://schemas.openxmlformats.org/package/2006/relationships"><Relationship Id="rId4" Type="http://schemas.openxmlformats.org/officeDocument/2006/relationships/theme" Target="../theme/theme4.xml"/><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s>
</file>

<file path=ppt/slideMasters/_rels/slideMaster5.xml.rels><?xml version="1.0" encoding="UTF-8" standalone="yes"?>
<Relationships xmlns="http://schemas.openxmlformats.org/package/2006/relationships"><Relationship Id="rId4" Type="http://schemas.openxmlformats.org/officeDocument/2006/relationships/theme" Target="../theme/theme5.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6.xml.rels><?xml version="1.0" encoding="UTF-8" standalone="yes"?>
<Relationships xmlns="http://schemas.openxmlformats.org/package/2006/relationships"><Relationship Id="rId4" Type="http://schemas.openxmlformats.org/officeDocument/2006/relationships/theme" Target="../theme/theme6.xml"/><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s>
</file>

<file path=ppt/slideMasters/_rels/slideMaster7.xml.rels><?xml version="1.0" encoding="UTF-8" standalone="yes"?>
<Relationships xmlns="http://schemas.openxmlformats.org/package/2006/relationships"><Relationship Id="rId4" Type="http://schemas.openxmlformats.org/officeDocument/2006/relationships/theme" Target="../theme/theme7.xml"/><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s>
</file>

<file path=ppt/slideMasters/_rels/slideMaster8.xml.rels><?xml version="1.0" encoding="UTF-8" standalone="yes"?>
<Relationships xmlns="http://schemas.openxmlformats.org/package/2006/relationships"><Relationship Id="rId4" Type="http://schemas.openxmlformats.org/officeDocument/2006/relationships/theme" Target="../theme/theme8.xml"/><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s>
</file>

<file path=ppt/slideMasters/_rels/slideMaster9.xml.rels><?xml version="1.0" encoding="UTF-8" standalone="yes"?>
<Relationships xmlns="http://schemas.openxmlformats.org/package/2006/relationships"><Relationship Id="rId4" Type="http://schemas.openxmlformats.org/officeDocument/2006/relationships/theme" Target="../theme/theme9.xml"/><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1.xml"/><Relationship Id="rId2" Type="http://schemas.openxmlformats.org/officeDocument/2006/relationships/tags" Target="../tags/tag30.xml"/><Relationship Id="rId1" Type="http://schemas.openxmlformats.org/officeDocument/2006/relationships/image" Target="../media/image1.jpe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1.xml"/><Relationship Id="rId2" Type="http://schemas.openxmlformats.org/officeDocument/2006/relationships/tags" Target="../tags/tag31.xml"/><Relationship Id="rId1" Type="http://schemas.openxmlformats.org/officeDocument/2006/relationships/image" Target="../media/image1.jpe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1.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1.jpeg"/></Relationships>
</file>

<file path=ppt/slides/_rels/slide13.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9.png"/><Relationship Id="rId7" Type="http://schemas.openxmlformats.org/officeDocument/2006/relationships/tags" Target="../tags/tag37.xml"/><Relationship Id="rId6" Type="http://schemas.openxmlformats.org/officeDocument/2006/relationships/tags" Target="../tags/tag36.xml"/><Relationship Id="rId5" Type="http://schemas.openxmlformats.org/officeDocument/2006/relationships/tags" Target="../tags/tag35.xml"/><Relationship Id="rId4" Type="http://schemas.openxmlformats.org/officeDocument/2006/relationships/tags" Target="../tags/tag34.xml"/><Relationship Id="rId3" Type="http://schemas.openxmlformats.org/officeDocument/2006/relationships/tags" Target="../tags/tag33.xml"/><Relationship Id="rId2" Type="http://schemas.openxmlformats.org/officeDocument/2006/relationships/tags" Target="../tags/tag32.xml"/><Relationship Id="rId10" Type="http://schemas.openxmlformats.org/officeDocument/2006/relationships/notesSlide" Target="../notesSlides/notesSlide13.xml"/><Relationship Id="rId1" Type="http://schemas.openxmlformats.org/officeDocument/2006/relationships/image" Target="../media/image1.jpeg"/></Relationships>
</file>

<file path=ppt/slides/_rels/slide14.xml.rels><?xml version="1.0" encoding="UTF-8" standalone="yes"?>
<Relationships xmlns="http://schemas.openxmlformats.org/package/2006/relationships"><Relationship Id="rId9" Type="http://schemas.openxmlformats.org/officeDocument/2006/relationships/notesSlide" Target="../notesSlides/notesSlide14.xml"/><Relationship Id="rId8" Type="http://schemas.openxmlformats.org/officeDocument/2006/relationships/slideLayout" Target="../slideLayouts/slideLayout1.xml"/><Relationship Id="rId7" Type="http://schemas.openxmlformats.org/officeDocument/2006/relationships/tags" Target="../tags/tag42.xml"/><Relationship Id="rId6" Type="http://schemas.openxmlformats.org/officeDocument/2006/relationships/image" Target="../media/image10.png"/><Relationship Id="rId5" Type="http://schemas.openxmlformats.org/officeDocument/2006/relationships/tags" Target="../tags/tag41.xml"/><Relationship Id="rId4" Type="http://schemas.openxmlformats.org/officeDocument/2006/relationships/tags" Target="../tags/tag40.xml"/><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image" Target="../media/image1.jpeg"/></Relationships>
</file>

<file path=ppt/slides/_rels/slide15.xml.rels><?xml version="1.0" encoding="UTF-8" standalone="yes"?>
<Relationships xmlns="http://schemas.openxmlformats.org/package/2006/relationships"><Relationship Id="rId7" Type="http://schemas.openxmlformats.org/officeDocument/2006/relationships/notesSlide" Target="../notesSlides/notesSlide15.xml"/><Relationship Id="rId6"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jpe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1.xml"/><Relationship Id="rId2" Type="http://schemas.openxmlformats.org/officeDocument/2006/relationships/image" Target="../media/image15.png"/><Relationship Id="rId1" Type="http://schemas.openxmlformats.org/officeDocument/2006/relationships/image" Target="../media/image1.jpeg"/></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1.xml"/><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image" Target="../media/image1.jpeg"/></Relationships>
</file>

<file path=ppt/slides/_rels/slide18.xml.rels><?xml version="1.0" encoding="UTF-8" standalone="yes"?>
<Relationships xmlns="http://schemas.openxmlformats.org/package/2006/relationships"><Relationship Id="rId7" Type="http://schemas.openxmlformats.org/officeDocument/2006/relationships/notesSlide" Target="../notesSlides/notesSlide18.xml"/><Relationship Id="rId6"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jpeg"/></Relationships>
</file>

<file path=ppt/slides/_rels/slide19.xml.rels><?xml version="1.0" encoding="UTF-8" standalone="yes"?>
<Relationships xmlns="http://schemas.openxmlformats.org/package/2006/relationships"><Relationship Id="rId9" Type="http://schemas.openxmlformats.org/officeDocument/2006/relationships/tags" Target="../tags/tag50.xml"/><Relationship Id="rId8" Type="http://schemas.openxmlformats.org/officeDocument/2006/relationships/tags" Target="../tags/tag49.xml"/><Relationship Id="rId7" Type="http://schemas.openxmlformats.org/officeDocument/2006/relationships/tags" Target="../tags/tag48.xml"/><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5" Type="http://schemas.openxmlformats.org/officeDocument/2006/relationships/notesSlide" Target="../notesSlides/notesSlide19.xml"/><Relationship Id="rId14" Type="http://schemas.openxmlformats.org/officeDocument/2006/relationships/slideLayout" Target="../slideLayouts/slideLayout21.xml"/><Relationship Id="rId13" Type="http://schemas.openxmlformats.org/officeDocument/2006/relationships/tags" Target="../tags/tag54.xml"/><Relationship Id="rId12" Type="http://schemas.openxmlformats.org/officeDocument/2006/relationships/tags" Target="../tags/tag53.xml"/><Relationship Id="rId11" Type="http://schemas.openxmlformats.org/officeDocument/2006/relationships/tags" Target="../tags/tag52.xml"/><Relationship Id="rId10" Type="http://schemas.openxmlformats.org/officeDocument/2006/relationships/tags" Target="../tags/tag51.xml"/><Relationship Id="rId1" Type="http://schemas.openxmlformats.org/officeDocument/2006/relationships/image" Target="../media/image1.jpeg"/></Relationships>
</file>

<file path=ppt/slides/_rels/slide2.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0" Type="http://schemas.openxmlformats.org/officeDocument/2006/relationships/notesSlide" Target="../notesSlides/notesSlide2.xml"/><Relationship Id="rId1" Type="http://schemas.openxmlformats.org/officeDocument/2006/relationships/image" Target="../media/image1.jpe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1.xml"/><Relationship Id="rId2" Type="http://schemas.openxmlformats.org/officeDocument/2006/relationships/image" Target="../media/image21.png"/><Relationship Id="rId1" Type="http://schemas.openxmlformats.org/officeDocument/2006/relationships/image" Target="../media/image1.jpe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1.xml"/><Relationship Id="rId2" Type="http://schemas.openxmlformats.org/officeDocument/2006/relationships/tags" Target="../tags/tag55.xml"/><Relationship Id="rId1" Type="http://schemas.openxmlformats.org/officeDocument/2006/relationships/image" Target="../media/image1.jpe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1.xml"/><Relationship Id="rId2" Type="http://schemas.openxmlformats.org/officeDocument/2006/relationships/image" Target="../media/image22.png"/><Relationship Id="rId1" Type="http://schemas.openxmlformats.org/officeDocument/2006/relationships/image" Target="../media/image1.jpeg"/></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23.xml"/><Relationship Id="rId4" Type="http://schemas.openxmlformats.org/officeDocument/2006/relationships/slideLayout" Target="../slideLayouts/slideLayout1.xml"/><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1.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9.xml"/><Relationship Id="rId1" Type="http://schemas.openxmlformats.org/officeDocument/2006/relationships/image" Target="../media/image1.jpe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1.xml"/><Relationship Id="rId2" Type="http://schemas.openxmlformats.org/officeDocument/2006/relationships/tags" Target="../tags/tag56.xml"/><Relationship Id="rId1" Type="http://schemas.openxmlformats.org/officeDocument/2006/relationships/image" Target="../media/image1.jpeg"/></Relationships>
</file>

<file path=ppt/slides/_rels/slide26.xml.rels><?xml version="1.0" encoding="UTF-8" standalone="yes"?>
<Relationships xmlns="http://schemas.openxmlformats.org/package/2006/relationships"><Relationship Id="rId5" Type="http://schemas.openxmlformats.org/officeDocument/2006/relationships/notesSlide" Target="../notesSlides/notesSlide26.xml"/><Relationship Id="rId4" Type="http://schemas.openxmlformats.org/officeDocument/2006/relationships/slideLayout" Target="../slideLayouts/slideLayout1.xml"/><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1.jpeg"/></Relationships>
</file>

<file path=ppt/slides/_rels/slide27.xml.rels><?xml version="1.0" encoding="UTF-8" standalone="yes"?>
<Relationships xmlns="http://schemas.openxmlformats.org/package/2006/relationships"><Relationship Id="rId6" Type="http://schemas.openxmlformats.org/officeDocument/2006/relationships/notesSlide" Target="../notesSlides/notesSlide27.xml"/><Relationship Id="rId5" Type="http://schemas.openxmlformats.org/officeDocument/2006/relationships/slideLayout" Target="../slideLayouts/slideLayout1.xml"/><Relationship Id="rId4" Type="http://schemas.openxmlformats.org/officeDocument/2006/relationships/image" Target="../media/image29.png"/><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1.jpeg"/></Relationships>
</file>

<file path=ppt/slides/_rels/slide28.xml.rels><?xml version="1.0" encoding="UTF-8" standalone="yes"?>
<Relationships xmlns="http://schemas.openxmlformats.org/package/2006/relationships"><Relationship Id="rId9" Type="http://schemas.openxmlformats.org/officeDocument/2006/relationships/tags" Target="../tags/tag64.xml"/><Relationship Id="rId8" Type="http://schemas.openxmlformats.org/officeDocument/2006/relationships/tags" Target="../tags/tag63.xml"/><Relationship Id="rId7" Type="http://schemas.openxmlformats.org/officeDocument/2006/relationships/tags" Target="../tags/tag62.xml"/><Relationship Id="rId6" Type="http://schemas.openxmlformats.org/officeDocument/2006/relationships/tags" Target="../tags/tag61.xml"/><Relationship Id="rId5" Type="http://schemas.openxmlformats.org/officeDocument/2006/relationships/tags" Target="../tags/tag60.xml"/><Relationship Id="rId4" Type="http://schemas.openxmlformats.org/officeDocument/2006/relationships/tags" Target="../tags/tag59.xml"/><Relationship Id="rId3" Type="http://schemas.openxmlformats.org/officeDocument/2006/relationships/tags" Target="../tags/tag58.xml"/><Relationship Id="rId2" Type="http://schemas.openxmlformats.org/officeDocument/2006/relationships/tags" Target="../tags/tag57.xml"/><Relationship Id="rId12" Type="http://schemas.openxmlformats.org/officeDocument/2006/relationships/notesSlide" Target="../notesSlides/notesSlide28.xml"/><Relationship Id="rId11" Type="http://schemas.openxmlformats.org/officeDocument/2006/relationships/slideLayout" Target="../slideLayouts/slideLayout1.xml"/><Relationship Id="rId10" Type="http://schemas.openxmlformats.org/officeDocument/2006/relationships/image" Target="../media/image30.png"/><Relationship Id="rId1" Type="http://schemas.openxmlformats.org/officeDocument/2006/relationships/image" Target="../media/image1.jpeg"/></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29.xml"/><Relationship Id="rId3" Type="http://schemas.openxmlformats.org/officeDocument/2006/relationships/slideLayout" Target="../slideLayouts/slideLayout1.xml"/><Relationship Id="rId2" Type="http://schemas.openxmlformats.org/officeDocument/2006/relationships/image" Target="../media/image31.png"/><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xml"/><Relationship Id="rId2" Type="http://schemas.openxmlformats.org/officeDocument/2006/relationships/tags" Target="../tags/tag8.xml"/><Relationship Id="rId1" Type="http://schemas.openxmlformats.org/officeDocument/2006/relationships/image" Target="../media/image1.jpeg"/></Relationships>
</file>

<file path=ppt/slides/_rels/slide30.xml.rels><?xml version="1.0" encoding="UTF-8" standalone="yes"?>
<Relationships xmlns="http://schemas.openxmlformats.org/package/2006/relationships"><Relationship Id="rId7" Type="http://schemas.openxmlformats.org/officeDocument/2006/relationships/notesSlide" Target="../notesSlides/notesSlide30.xml"/><Relationship Id="rId6" Type="http://schemas.openxmlformats.org/officeDocument/2006/relationships/slideLayout" Target="../slideLayouts/slideLayout24.xml"/><Relationship Id="rId5" Type="http://schemas.openxmlformats.org/officeDocument/2006/relationships/image" Target="../media/image35.svg"/><Relationship Id="rId4" Type="http://schemas.openxmlformats.org/officeDocument/2006/relationships/image" Target="../media/image34.png"/><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image" Target="../media/image1.jpeg"/></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31.xml"/><Relationship Id="rId3" Type="http://schemas.openxmlformats.org/officeDocument/2006/relationships/slideLayout" Target="../slideLayouts/slideLayout1.xml"/><Relationship Id="rId2" Type="http://schemas.openxmlformats.org/officeDocument/2006/relationships/tags" Target="../tags/tag65.xml"/><Relationship Id="rId1" Type="http://schemas.openxmlformats.org/officeDocument/2006/relationships/image" Target="../media/image1.jpeg"/></Relationships>
</file>

<file path=ppt/slides/_rels/slide32.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36.png"/><Relationship Id="rId7" Type="http://schemas.openxmlformats.org/officeDocument/2006/relationships/tags" Target="../tags/tag71.xml"/><Relationship Id="rId6" Type="http://schemas.openxmlformats.org/officeDocument/2006/relationships/tags" Target="../tags/tag70.xml"/><Relationship Id="rId5" Type="http://schemas.openxmlformats.org/officeDocument/2006/relationships/tags" Target="../tags/tag69.xml"/><Relationship Id="rId4" Type="http://schemas.openxmlformats.org/officeDocument/2006/relationships/tags" Target="../tags/tag68.xml"/><Relationship Id="rId3" Type="http://schemas.openxmlformats.org/officeDocument/2006/relationships/tags" Target="../tags/tag67.xml"/><Relationship Id="rId2" Type="http://schemas.openxmlformats.org/officeDocument/2006/relationships/tags" Target="../tags/tag66.xml"/><Relationship Id="rId10" Type="http://schemas.openxmlformats.org/officeDocument/2006/relationships/notesSlide" Target="../notesSlides/notesSlide32.xml"/><Relationship Id="rId1" Type="http://schemas.openxmlformats.org/officeDocument/2006/relationships/image" Target="../media/image1.jpeg"/></Relationships>
</file>

<file path=ppt/slides/_rels/slide33.xml.rels><?xml version="1.0" encoding="UTF-8" standalone="yes"?>
<Relationships xmlns="http://schemas.openxmlformats.org/package/2006/relationships"><Relationship Id="rId9" Type="http://schemas.openxmlformats.org/officeDocument/2006/relationships/tags" Target="../tags/tag79.xml"/><Relationship Id="rId8" Type="http://schemas.openxmlformats.org/officeDocument/2006/relationships/tags" Target="../tags/tag78.xml"/><Relationship Id="rId7" Type="http://schemas.openxmlformats.org/officeDocument/2006/relationships/tags" Target="../tags/tag77.xml"/><Relationship Id="rId6" Type="http://schemas.openxmlformats.org/officeDocument/2006/relationships/tags" Target="../tags/tag76.xml"/><Relationship Id="rId5" Type="http://schemas.openxmlformats.org/officeDocument/2006/relationships/tags" Target="../tags/tag75.xml"/><Relationship Id="rId4" Type="http://schemas.openxmlformats.org/officeDocument/2006/relationships/tags" Target="../tags/tag74.xml"/><Relationship Id="rId3" Type="http://schemas.openxmlformats.org/officeDocument/2006/relationships/tags" Target="../tags/tag73.xml"/><Relationship Id="rId2" Type="http://schemas.openxmlformats.org/officeDocument/2006/relationships/tags" Target="../tags/tag72.xml"/><Relationship Id="rId17" Type="http://schemas.openxmlformats.org/officeDocument/2006/relationships/notesSlide" Target="../notesSlides/notesSlide33.xml"/><Relationship Id="rId16" Type="http://schemas.openxmlformats.org/officeDocument/2006/relationships/slideLayout" Target="../slideLayouts/slideLayout1.xml"/><Relationship Id="rId15" Type="http://schemas.openxmlformats.org/officeDocument/2006/relationships/image" Target="../media/image38.png"/><Relationship Id="rId14" Type="http://schemas.openxmlformats.org/officeDocument/2006/relationships/tags" Target="../tags/tag83.xml"/><Relationship Id="rId13" Type="http://schemas.openxmlformats.org/officeDocument/2006/relationships/image" Target="../media/image37.png"/><Relationship Id="rId12" Type="http://schemas.openxmlformats.org/officeDocument/2006/relationships/tags" Target="../tags/tag82.xml"/><Relationship Id="rId11" Type="http://schemas.openxmlformats.org/officeDocument/2006/relationships/tags" Target="../tags/tag81.xml"/><Relationship Id="rId10" Type="http://schemas.openxmlformats.org/officeDocument/2006/relationships/tags" Target="../tags/tag80.xml"/><Relationship Id="rId1" Type="http://schemas.openxmlformats.org/officeDocument/2006/relationships/image" Target="../media/image1.jpeg"/></Relationships>
</file>

<file path=ppt/slides/_rels/slide34.xml.rels><?xml version="1.0" encoding="UTF-8" standalone="yes"?>
<Relationships xmlns="http://schemas.openxmlformats.org/package/2006/relationships"><Relationship Id="rId5" Type="http://schemas.openxmlformats.org/officeDocument/2006/relationships/notesSlide" Target="../notesSlides/notesSlide34.xml"/><Relationship Id="rId4" Type="http://schemas.openxmlformats.org/officeDocument/2006/relationships/slideLayout" Target="../slideLayouts/slideLayout1.xml"/><Relationship Id="rId3" Type="http://schemas.openxmlformats.org/officeDocument/2006/relationships/image" Target="../media/image39.png"/><Relationship Id="rId2" Type="http://schemas.openxmlformats.org/officeDocument/2006/relationships/image" Target="../media/image25.png"/><Relationship Id="rId1" Type="http://schemas.openxmlformats.org/officeDocument/2006/relationships/image" Target="../media/image1.jpeg"/></Relationships>
</file>

<file path=ppt/slides/_rels/slide35.xml.rels><?xml version="1.0" encoding="UTF-8" standalone="yes"?>
<Relationships xmlns="http://schemas.openxmlformats.org/package/2006/relationships"><Relationship Id="rId5" Type="http://schemas.openxmlformats.org/officeDocument/2006/relationships/notesSlide" Target="../notesSlides/notesSlide35.xml"/><Relationship Id="rId4" Type="http://schemas.openxmlformats.org/officeDocument/2006/relationships/slideLayout" Target="../slideLayouts/slideLayout1.xml"/><Relationship Id="rId3" Type="http://schemas.openxmlformats.org/officeDocument/2006/relationships/image" Target="../media/image27.png"/><Relationship Id="rId2" Type="http://schemas.openxmlformats.org/officeDocument/2006/relationships/image" Target="../media/image40.png"/><Relationship Id="rId1" Type="http://schemas.openxmlformats.org/officeDocument/2006/relationships/image" Target="../media/image1.jpeg"/></Relationships>
</file>

<file path=ppt/slides/_rels/slide36.xml.rels><?xml version="1.0" encoding="UTF-8" standalone="yes"?>
<Relationships xmlns="http://schemas.openxmlformats.org/package/2006/relationships"><Relationship Id="rId4" Type="http://schemas.openxmlformats.org/officeDocument/2006/relationships/notesSlide" Target="../notesSlides/notesSlide36.xml"/><Relationship Id="rId3" Type="http://schemas.openxmlformats.org/officeDocument/2006/relationships/slideLayout" Target="../slideLayouts/slideLayout1.xml"/><Relationship Id="rId2" Type="http://schemas.openxmlformats.org/officeDocument/2006/relationships/image" Target="../media/image40.png"/><Relationship Id="rId1" Type="http://schemas.openxmlformats.org/officeDocument/2006/relationships/image" Target="../media/image1.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38.xml.rels><?xml version="1.0" encoding="UTF-8" standalone="yes"?>
<Relationships xmlns="http://schemas.openxmlformats.org/package/2006/relationships"><Relationship Id="rId7" Type="http://schemas.openxmlformats.org/officeDocument/2006/relationships/notesSlide" Target="../notesSlides/notesSlide38.xml"/><Relationship Id="rId6" Type="http://schemas.openxmlformats.org/officeDocument/2006/relationships/slideLayout" Target="../slideLayouts/slideLayout27.xml"/><Relationship Id="rId5" Type="http://schemas.openxmlformats.org/officeDocument/2006/relationships/image" Target="../media/image35.svg"/><Relationship Id="rId4" Type="http://schemas.openxmlformats.org/officeDocument/2006/relationships/image" Target="../media/image34.png"/><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image" Target="../media/image1.jpeg"/></Relationships>
</file>

<file path=ppt/slides/_rels/slide39.xml.rels><?xml version="1.0" encoding="UTF-8" standalone="yes"?>
<Relationships xmlns="http://schemas.openxmlformats.org/package/2006/relationships"><Relationship Id="rId4" Type="http://schemas.openxmlformats.org/officeDocument/2006/relationships/notesSlide" Target="../notesSlides/notesSlide39.xml"/><Relationship Id="rId3" Type="http://schemas.openxmlformats.org/officeDocument/2006/relationships/slideLayout" Target="../slideLayouts/slideLayout1.xml"/><Relationship Id="rId2" Type="http://schemas.openxmlformats.org/officeDocument/2006/relationships/tags" Target="../tags/tag84.xml"/><Relationship Id="rId1"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40.xml.rels><?xml version="1.0" encoding="UTF-8" standalone="yes"?>
<Relationships xmlns="http://schemas.openxmlformats.org/package/2006/relationships"><Relationship Id="rId9" Type="http://schemas.openxmlformats.org/officeDocument/2006/relationships/tags" Target="../tags/tag92.xml"/><Relationship Id="rId8" Type="http://schemas.openxmlformats.org/officeDocument/2006/relationships/tags" Target="../tags/tag91.xml"/><Relationship Id="rId7" Type="http://schemas.openxmlformats.org/officeDocument/2006/relationships/tags" Target="../tags/tag90.xml"/><Relationship Id="rId6" Type="http://schemas.openxmlformats.org/officeDocument/2006/relationships/tags" Target="../tags/tag89.xml"/><Relationship Id="rId5" Type="http://schemas.openxmlformats.org/officeDocument/2006/relationships/tags" Target="../tags/tag88.xml"/><Relationship Id="rId4" Type="http://schemas.openxmlformats.org/officeDocument/2006/relationships/tags" Target="../tags/tag87.xml"/><Relationship Id="rId3" Type="http://schemas.openxmlformats.org/officeDocument/2006/relationships/tags" Target="../tags/tag86.xml"/><Relationship Id="rId2" Type="http://schemas.openxmlformats.org/officeDocument/2006/relationships/tags" Target="../tags/tag85.xml"/><Relationship Id="rId12" Type="http://schemas.openxmlformats.org/officeDocument/2006/relationships/notesSlide" Target="../notesSlides/notesSlide40.xml"/><Relationship Id="rId11" Type="http://schemas.openxmlformats.org/officeDocument/2006/relationships/slideLayout" Target="../slideLayouts/slideLayout1.xml"/><Relationship Id="rId10" Type="http://schemas.openxmlformats.org/officeDocument/2006/relationships/tags" Target="../tags/tag93.xml"/><Relationship Id="rId1" Type="http://schemas.openxmlformats.org/officeDocument/2006/relationships/image" Target="../media/image1.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42.xml.rels><?xml version="1.0" encoding="UTF-8" standalone="yes"?>
<Relationships xmlns="http://schemas.openxmlformats.org/package/2006/relationships"><Relationship Id="rId4" Type="http://schemas.openxmlformats.org/officeDocument/2006/relationships/notesSlide" Target="../notesSlides/notesSlide42.xml"/><Relationship Id="rId3" Type="http://schemas.openxmlformats.org/officeDocument/2006/relationships/slideLayout" Target="../slideLayouts/slideLayout1.xml"/><Relationship Id="rId2" Type="http://schemas.openxmlformats.org/officeDocument/2006/relationships/tags" Target="../tags/tag94.xml"/><Relationship Id="rId1" Type="http://schemas.openxmlformats.org/officeDocument/2006/relationships/image" Target="../media/image1.jpeg"/></Relationships>
</file>

<file path=ppt/slides/_rels/slide43.xml.rels><?xml version="1.0" encoding="UTF-8" standalone="yes"?>
<Relationships xmlns="http://schemas.openxmlformats.org/package/2006/relationships"><Relationship Id="rId4" Type="http://schemas.openxmlformats.org/officeDocument/2006/relationships/notesSlide" Target="../notesSlides/notesSlide43.xml"/><Relationship Id="rId3" Type="http://schemas.openxmlformats.org/officeDocument/2006/relationships/slideLayout" Target="../slideLayouts/slideLayout1.xml"/><Relationship Id="rId2" Type="http://schemas.openxmlformats.org/officeDocument/2006/relationships/image" Target="../media/image41.png"/><Relationship Id="rId1" Type="http://schemas.openxmlformats.org/officeDocument/2006/relationships/image" Target="../media/image1.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xml"/><Relationship Id="rId2" Type="http://schemas.openxmlformats.org/officeDocument/2006/relationships/image" Target="../media/image5.png"/><Relationship Id="rId1"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8.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tags" Target="../tags/tag15.xml"/><Relationship Id="rId7" Type="http://schemas.openxmlformats.org/officeDocument/2006/relationships/tags" Target="../tags/tag14.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5" Type="http://schemas.openxmlformats.org/officeDocument/2006/relationships/notesSlide" Target="../notesSlides/notesSlide8.xml"/><Relationship Id="rId14" Type="http://schemas.openxmlformats.org/officeDocument/2006/relationships/slideLayout" Target="../slideLayouts/slideLayout1.xml"/><Relationship Id="rId13" Type="http://schemas.openxmlformats.org/officeDocument/2006/relationships/tags" Target="../tags/tag20.xml"/><Relationship Id="rId12" Type="http://schemas.openxmlformats.org/officeDocument/2006/relationships/tags" Target="../tags/tag19.xml"/><Relationship Id="rId11" Type="http://schemas.openxmlformats.org/officeDocument/2006/relationships/tags" Target="../tags/tag18.xml"/><Relationship Id="rId10" Type="http://schemas.openxmlformats.org/officeDocument/2006/relationships/tags" Target="../tags/tag17.xml"/><Relationship Id="rId1" Type="http://schemas.openxmlformats.org/officeDocument/2006/relationships/image" Target="../media/image1.jpeg"/></Relationships>
</file>

<file path=ppt/slides/_rels/slide9.xml.rels><?xml version="1.0" encoding="UTF-8" standalone="yes"?>
<Relationships xmlns="http://schemas.openxmlformats.org/package/2006/relationships"><Relationship Id="rId9" Type="http://schemas.openxmlformats.org/officeDocument/2006/relationships/tags" Target="../tags/tag28.xml"/><Relationship Id="rId8" Type="http://schemas.openxmlformats.org/officeDocument/2006/relationships/tags" Target="../tags/tag27.xml"/><Relationship Id="rId7" Type="http://schemas.openxmlformats.org/officeDocument/2006/relationships/tags" Target="../tags/tag26.xml"/><Relationship Id="rId6" Type="http://schemas.openxmlformats.org/officeDocument/2006/relationships/tags" Target="../tags/tag25.xml"/><Relationship Id="rId5" Type="http://schemas.openxmlformats.org/officeDocument/2006/relationships/tags" Target="../tags/tag24.xml"/><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3" Type="http://schemas.openxmlformats.org/officeDocument/2006/relationships/notesSlide" Target="../notesSlides/notesSlide9.xml"/><Relationship Id="rId12" Type="http://schemas.openxmlformats.org/officeDocument/2006/relationships/slideLayout" Target="../slideLayouts/slideLayout1.xml"/><Relationship Id="rId11" Type="http://schemas.openxmlformats.org/officeDocument/2006/relationships/image" Target="../media/image6.png"/><Relationship Id="rId10" Type="http://schemas.openxmlformats.org/officeDocument/2006/relationships/tags" Target="../tags/tag29.xml"/><Relationship Id="rId1"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100000"/>
            <a:lum/>
          </a:blip>
          <a:srcRect/>
          <a:stretch>
            <a:fillRect/>
          </a:stretch>
        </a:blipFill>
        <a:effectLst/>
      </p:bgPr>
    </p:bg>
    <p:spTree>
      <p:nvGrpSpPr>
        <p:cNvPr id="1" name=""/>
        <p:cNvGrpSpPr/>
        <p:nvPr/>
      </p:nvGrpSpPr>
      <p:grpSpPr>
        <a:xfrm>
          <a:off x="0" y="0"/>
          <a:ext cx="0" cy="0"/>
          <a:chOff x="0" y="0"/>
          <a:chExt cx="0" cy="0"/>
        </a:xfrm>
      </p:grpSpPr>
      <p:pic>
        <p:nvPicPr>
          <p:cNvPr id="2" name="Image 0" descr="https://kimi-img.moonshot.cn/pub/slides/slides_tmpl/image/25-09-30-16:31:51-d3dpatos8jdo4os5dgc0.jpg"/>
          <p:cNvPicPr>
            <a:picLocks noChangeAspect="1"/>
          </p:cNvPicPr>
          <p:nvPr/>
        </p:nvPicPr>
        <p:blipFill>
          <a:blip r:embed="rId2"/>
          <a:srcRect t="81" b="81"/>
          <a:stretch>
            <a:fillRect/>
          </a:stretch>
        </p:blipFill>
        <p:spPr>
          <a:xfrm rot="21600000">
            <a:off x="0" y="0"/>
            <a:ext cx="12213590" cy="6870700"/>
          </a:xfrm>
          <a:prstGeom prst="rect">
            <a:avLst/>
          </a:prstGeom>
        </p:spPr>
      </p:pic>
      <p:sp>
        <p:nvSpPr>
          <p:cNvPr id="3" name="Text 0"/>
          <p:cNvSpPr/>
          <p:nvPr/>
        </p:nvSpPr>
        <p:spPr>
          <a:xfrm>
            <a:off x="412115" y="1092200"/>
            <a:ext cx="11231880" cy="1938020"/>
          </a:xfrm>
          <a:prstGeom prst="rect">
            <a:avLst/>
          </a:prstGeom>
          <a:noFill/>
        </p:spPr>
        <p:txBody>
          <a:bodyPr wrap="square" lIns="91440" tIns="45720" rIns="91440" bIns="45720" rtlCol="0" anchor="t">
            <a:spAutoFit/>
          </a:bodyPr>
          <a:lstStyle/>
          <a:p>
            <a:pPr algn="ctr">
              <a:lnSpc>
                <a:spcPct val="100000"/>
              </a:lnSpc>
            </a:pPr>
            <a:r>
              <a:rPr lang="zh-CN" altLang="en-US" sz="6000" b="1" dirty="0">
                <a:solidFill>
                  <a:srgbClr val="000000"/>
                </a:solidFill>
                <a:latin typeface="微软雅黑" panose="020B0503020204020204" charset="-122"/>
                <a:ea typeface="微软雅黑" panose="020B0503020204020204" charset="-122"/>
                <a:cs typeface="MiSans" pitchFamily="34" charset="-120"/>
              </a:rPr>
              <a:t>住宅项目物业服务企业综合评价要点解读与系统操作培训</a:t>
            </a:r>
            <a:endParaRPr lang="zh-CN" altLang="en-US" sz="6000" b="1" dirty="0">
              <a:solidFill>
                <a:srgbClr val="000000"/>
              </a:solidFill>
              <a:latin typeface="微软雅黑" panose="020B0503020204020204" charset="-122"/>
              <a:ea typeface="微软雅黑" panose="020B0503020204020204" charset="-122"/>
              <a:cs typeface="MiSans" pitchFamily="34" charset="-120"/>
            </a:endParaRPr>
          </a:p>
        </p:txBody>
      </p:sp>
      <p:pic>
        <p:nvPicPr>
          <p:cNvPr id="4" name="Image 1" descr="https://kimi-img.moonshot.cn/pub/slides/slides_tmpl/image/25-09-30-16:31:50-d3dpatgs8jdo4os5dgb0.png"/>
          <p:cNvPicPr>
            <a:picLocks noChangeAspect="1"/>
          </p:cNvPicPr>
          <p:nvPr/>
        </p:nvPicPr>
        <p:blipFill>
          <a:blip r:embed="rId3"/>
          <a:srcRect l="-4251" t="-10515" r="-1259" b="-11753"/>
          <a:stretch>
            <a:fillRect/>
          </a:stretch>
        </p:blipFill>
        <p:spPr>
          <a:xfrm>
            <a:off x="4747260" y="3726180"/>
            <a:ext cx="2561590" cy="753110"/>
          </a:xfrm>
          <a:prstGeom prst="rect">
            <a:avLst/>
          </a:prstGeom>
        </p:spPr>
      </p:pic>
      <p:sp>
        <p:nvSpPr>
          <p:cNvPr id="5" name="Text 1"/>
          <p:cNvSpPr/>
          <p:nvPr/>
        </p:nvSpPr>
        <p:spPr>
          <a:xfrm>
            <a:off x="4803775" y="3933825"/>
            <a:ext cx="2561590" cy="337185"/>
          </a:xfrm>
          <a:prstGeom prst="rect">
            <a:avLst/>
          </a:prstGeom>
          <a:noFill/>
        </p:spPr>
        <p:txBody>
          <a:bodyPr wrap="square" lIns="91440" tIns="45720" rIns="91440" bIns="45720" rtlCol="0" anchor="t">
            <a:spAutoFit/>
          </a:bodyPr>
          <a:lstStyle/>
          <a:p>
            <a:pPr algn="ctr">
              <a:lnSpc>
                <a:spcPct val="100000"/>
              </a:lnSpc>
            </a:pPr>
            <a:r>
              <a:rPr lang="zh-CN" altLang="en-US" sz="1600" dirty="0">
                <a:solidFill>
                  <a:schemeClr val="bg1"/>
                </a:solidFill>
                <a:latin typeface="微软雅黑" panose="020B0503020204020204" charset="-122"/>
                <a:ea typeface="微软雅黑" panose="020B0503020204020204" charset="-122"/>
              </a:rPr>
              <a:t>北京市物业服务指导中心</a:t>
            </a:r>
            <a:endParaRPr lang="zh-CN" altLang="en-US" sz="1600" dirty="0">
              <a:solidFill>
                <a:schemeClr val="bg1"/>
              </a:solidFill>
              <a:latin typeface="微软雅黑" panose="020B0503020204020204" charset="-122"/>
              <a:ea typeface="微软雅黑" panose="020B0503020204020204" charset="-122"/>
            </a:endParaRPr>
          </a:p>
        </p:txBody>
      </p:sp>
      <p:pic>
        <p:nvPicPr>
          <p:cNvPr id="6" name="Image 2" descr="https://kimi-img.moonshot.cn/pub/slides/slides_tmpl/image/25-09-30-16:31:50-d3dpatgs8jdo4os5dgb0.png"/>
          <p:cNvPicPr>
            <a:picLocks noChangeAspect="1"/>
          </p:cNvPicPr>
          <p:nvPr/>
        </p:nvPicPr>
        <p:blipFill>
          <a:blip r:embed="rId3"/>
          <a:srcRect l="-3093" t="-7577" r="-2849" b="-8754"/>
          <a:stretch>
            <a:fillRect/>
          </a:stretch>
        </p:blipFill>
        <p:spPr>
          <a:xfrm>
            <a:off x="4747260" y="4567555"/>
            <a:ext cx="2702560" cy="673735"/>
          </a:xfrm>
          <a:prstGeom prst="rect">
            <a:avLst/>
          </a:prstGeom>
        </p:spPr>
      </p:pic>
      <p:sp>
        <p:nvSpPr>
          <p:cNvPr id="7" name="Text 2"/>
          <p:cNvSpPr/>
          <p:nvPr/>
        </p:nvSpPr>
        <p:spPr>
          <a:xfrm>
            <a:off x="5167630" y="4735830"/>
            <a:ext cx="1878330" cy="337185"/>
          </a:xfrm>
          <a:prstGeom prst="rect">
            <a:avLst/>
          </a:prstGeom>
          <a:noFill/>
        </p:spPr>
        <p:txBody>
          <a:bodyPr wrap="square" lIns="91440" tIns="45720" rIns="91440" bIns="45720" rtlCol="0" anchor="t">
            <a:spAutoFit/>
          </a:bodyPr>
          <a:lstStyle/>
          <a:p>
            <a:pPr algn="ctr">
              <a:lnSpc>
                <a:spcPct val="100000"/>
              </a:lnSpc>
              <a:buClrTx/>
              <a:buSzTx/>
              <a:buFontTx/>
            </a:pPr>
            <a:r>
              <a:rPr lang="zh-CN" altLang="en-US" sz="1600" dirty="0">
                <a:solidFill>
                  <a:schemeClr val="bg1"/>
                </a:solidFill>
                <a:latin typeface="微软雅黑" panose="020B0503020204020204" charset="-122"/>
                <a:ea typeface="微软雅黑" panose="020B0503020204020204" charset="-122"/>
                <a:cs typeface="微软雅黑" panose="020B0503020204020204" charset="-122"/>
              </a:rPr>
              <a:t>2026年</a:t>
            </a:r>
            <a:r>
              <a:rPr lang="en-US" altLang="zh-CN" sz="1600" dirty="0">
                <a:solidFill>
                  <a:schemeClr val="bg1"/>
                </a:solidFill>
                <a:latin typeface="微软雅黑" panose="020B0503020204020204" charset="-122"/>
                <a:ea typeface="微软雅黑" panose="020B0503020204020204" charset="-122"/>
                <a:cs typeface="微软雅黑" panose="020B0503020204020204" charset="-122"/>
              </a:rPr>
              <a:t>5</a:t>
            </a:r>
            <a:r>
              <a:rPr lang="zh-CN" altLang="en-US" sz="1600" dirty="0">
                <a:solidFill>
                  <a:schemeClr val="bg1"/>
                </a:solidFill>
                <a:latin typeface="微软雅黑" panose="020B0503020204020204" charset="-122"/>
                <a:ea typeface="微软雅黑" panose="020B0503020204020204" charset="-122"/>
                <a:cs typeface="微软雅黑" panose="020B0503020204020204" charset="-122"/>
              </a:rPr>
              <a:t>月</a:t>
            </a:r>
            <a:endParaRPr lang="zh-CN" altLang="en-US" sz="1600"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8" name="Shape 3"/>
          <p:cNvSpPr/>
          <p:nvPr/>
        </p:nvSpPr>
        <p:spPr>
          <a:xfrm>
            <a:off x="5568315" y="2926715"/>
            <a:ext cx="919480" cy="619125"/>
          </a:xfrm>
          <a:custGeom>
            <a:avLst/>
            <a:gdLst/>
            <a:ahLst/>
            <a:cxnLst/>
            <a:rect l="l" t="t" r="r" b="b"/>
            <a:pathLst>
              <a:path w="919480" h="619125">
                <a:moveTo>
                  <a:pt x="40935" y="22074"/>
                </a:moveTo>
                <a:cubicBezTo>
                  <a:pt x="40935" y="34312"/>
                  <a:pt x="31596" y="44234"/>
                  <a:pt x="20075" y="44234"/>
                </a:cubicBezTo>
                <a:cubicBezTo>
                  <a:pt x="8554" y="44234"/>
                  <a:pt x="-786" y="34312"/>
                  <a:pt x="-786" y="22074"/>
                </a:cubicBezTo>
                <a:cubicBezTo>
                  <a:pt x="-786" y="9835"/>
                  <a:pt x="8554" y="-86"/>
                  <a:pt x="20075" y="-86"/>
                </a:cubicBezTo>
                <a:cubicBezTo>
                  <a:pt x="31591" y="-92"/>
                  <a:pt x="40930" y="9820"/>
                  <a:pt x="40935" y="22052"/>
                </a:cubicBezTo>
                <a:cubicBezTo>
                  <a:pt x="40935" y="22060"/>
                  <a:pt x="40935" y="22067"/>
                  <a:pt x="40935" y="22074"/>
                </a:cubicBezTo>
                <a:close/>
                <a:moveTo>
                  <a:pt x="216654" y="22074"/>
                </a:moveTo>
                <a:cubicBezTo>
                  <a:pt x="216654" y="34312"/>
                  <a:pt x="207315" y="44234"/>
                  <a:pt x="195794" y="44234"/>
                </a:cubicBezTo>
                <a:cubicBezTo>
                  <a:pt x="184273" y="44234"/>
                  <a:pt x="174933" y="34312"/>
                  <a:pt x="174933" y="22074"/>
                </a:cubicBezTo>
                <a:cubicBezTo>
                  <a:pt x="174933" y="9835"/>
                  <a:pt x="184273" y="-86"/>
                  <a:pt x="195794" y="-86"/>
                </a:cubicBezTo>
                <a:cubicBezTo>
                  <a:pt x="207308" y="-72"/>
                  <a:pt x="216641" y="9841"/>
                  <a:pt x="216654" y="22074"/>
                </a:cubicBezTo>
                <a:close/>
                <a:moveTo>
                  <a:pt x="392324" y="22074"/>
                </a:moveTo>
                <a:cubicBezTo>
                  <a:pt x="392324" y="34312"/>
                  <a:pt x="382984" y="44234"/>
                  <a:pt x="371464" y="44234"/>
                </a:cubicBezTo>
                <a:cubicBezTo>
                  <a:pt x="359943" y="44234"/>
                  <a:pt x="350603" y="34312"/>
                  <a:pt x="350603" y="22074"/>
                </a:cubicBezTo>
                <a:cubicBezTo>
                  <a:pt x="350603" y="9835"/>
                  <a:pt x="359943" y="-86"/>
                  <a:pt x="371464" y="-86"/>
                </a:cubicBezTo>
                <a:cubicBezTo>
                  <a:pt x="382979" y="-92"/>
                  <a:pt x="392318" y="9820"/>
                  <a:pt x="392324" y="22052"/>
                </a:cubicBezTo>
                <a:cubicBezTo>
                  <a:pt x="392324" y="22060"/>
                  <a:pt x="392324" y="22067"/>
                  <a:pt x="392324" y="22074"/>
                </a:cubicBezTo>
                <a:close/>
                <a:moveTo>
                  <a:pt x="568043" y="22074"/>
                </a:moveTo>
                <a:cubicBezTo>
                  <a:pt x="568043" y="34312"/>
                  <a:pt x="558704" y="44234"/>
                  <a:pt x="547183" y="44234"/>
                </a:cubicBezTo>
                <a:cubicBezTo>
                  <a:pt x="535662" y="44234"/>
                  <a:pt x="526322" y="34312"/>
                  <a:pt x="526322" y="22074"/>
                </a:cubicBezTo>
                <a:cubicBezTo>
                  <a:pt x="526322" y="9835"/>
                  <a:pt x="535662" y="-86"/>
                  <a:pt x="547183" y="-86"/>
                </a:cubicBezTo>
                <a:cubicBezTo>
                  <a:pt x="558699" y="-92"/>
                  <a:pt x="568037" y="9820"/>
                  <a:pt x="568043" y="22052"/>
                </a:cubicBezTo>
                <a:cubicBezTo>
                  <a:pt x="568043" y="22060"/>
                  <a:pt x="568043" y="22067"/>
                  <a:pt x="568043" y="22074"/>
                </a:cubicBezTo>
                <a:close/>
                <a:moveTo>
                  <a:pt x="743762" y="22074"/>
                </a:moveTo>
                <a:cubicBezTo>
                  <a:pt x="743762" y="34312"/>
                  <a:pt x="734423" y="44234"/>
                  <a:pt x="722902" y="44234"/>
                </a:cubicBezTo>
                <a:cubicBezTo>
                  <a:pt x="711381" y="44234"/>
                  <a:pt x="702041" y="34312"/>
                  <a:pt x="702041" y="22074"/>
                </a:cubicBezTo>
                <a:cubicBezTo>
                  <a:pt x="702041" y="9835"/>
                  <a:pt x="711381" y="-86"/>
                  <a:pt x="722902" y="-86"/>
                </a:cubicBezTo>
                <a:cubicBezTo>
                  <a:pt x="734418" y="-92"/>
                  <a:pt x="743756" y="9820"/>
                  <a:pt x="743762" y="22052"/>
                </a:cubicBezTo>
                <a:cubicBezTo>
                  <a:pt x="743762" y="22060"/>
                  <a:pt x="743762" y="22067"/>
                  <a:pt x="743762" y="22074"/>
                </a:cubicBezTo>
                <a:close/>
                <a:moveTo>
                  <a:pt x="919480" y="22074"/>
                </a:moveTo>
                <a:cubicBezTo>
                  <a:pt x="919480" y="34312"/>
                  <a:pt x="910141" y="44234"/>
                  <a:pt x="898620" y="44234"/>
                </a:cubicBezTo>
                <a:cubicBezTo>
                  <a:pt x="887099" y="44234"/>
                  <a:pt x="877759" y="34312"/>
                  <a:pt x="877759" y="22074"/>
                </a:cubicBezTo>
                <a:cubicBezTo>
                  <a:pt x="877759" y="9835"/>
                  <a:pt x="887099" y="-86"/>
                  <a:pt x="898620" y="-86"/>
                </a:cubicBezTo>
                <a:cubicBezTo>
                  <a:pt x="910134" y="-72"/>
                  <a:pt x="919467" y="9841"/>
                  <a:pt x="919480" y="22074"/>
                </a:cubicBezTo>
                <a:close/>
                <a:moveTo>
                  <a:pt x="40935" y="165796"/>
                </a:moveTo>
                <a:cubicBezTo>
                  <a:pt x="40935" y="178035"/>
                  <a:pt x="31596" y="187957"/>
                  <a:pt x="20075" y="187957"/>
                </a:cubicBezTo>
                <a:cubicBezTo>
                  <a:pt x="8554" y="187957"/>
                  <a:pt x="-786" y="178035"/>
                  <a:pt x="-786" y="165796"/>
                </a:cubicBezTo>
                <a:cubicBezTo>
                  <a:pt x="-786" y="153558"/>
                  <a:pt x="8554" y="143636"/>
                  <a:pt x="20075" y="143636"/>
                </a:cubicBezTo>
                <a:cubicBezTo>
                  <a:pt x="31591" y="143630"/>
                  <a:pt x="40930" y="153543"/>
                  <a:pt x="40935" y="165776"/>
                </a:cubicBezTo>
                <a:cubicBezTo>
                  <a:pt x="40935" y="165783"/>
                  <a:pt x="40935" y="165790"/>
                  <a:pt x="40935" y="165796"/>
                </a:cubicBezTo>
                <a:close/>
                <a:moveTo>
                  <a:pt x="216654" y="165796"/>
                </a:moveTo>
                <a:cubicBezTo>
                  <a:pt x="216654" y="178035"/>
                  <a:pt x="207315" y="187957"/>
                  <a:pt x="195794" y="187957"/>
                </a:cubicBezTo>
                <a:cubicBezTo>
                  <a:pt x="184273" y="187957"/>
                  <a:pt x="174933" y="178035"/>
                  <a:pt x="174933" y="165796"/>
                </a:cubicBezTo>
                <a:cubicBezTo>
                  <a:pt x="174933" y="153558"/>
                  <a:pt x="184273" y="143636"/>
                  <a:pt x="195794" y="143636"/>
                </a:cubicBezTo>
                <a:cubicBezTo>
                  <a:pt x="207308" y="143651"/>
                  <a:pt x="216641" y="153564"/>
                  <a:pt x="216654" y="165796"/>
                </a:cubicBezTo>
                <a:close/>
                <a:moveTo>
                  <a:pt x="392324" y="165796"/>
                </a:moveTo>
                <a:cubicBezTo>
                  <a:pt x="392324" y="178035"/>
                  <a:pt x="382984" y="187957"/>
                  <a:pt x="371464" y="187957"/>
                </a:cubicBezTo>
                <a:cubicBezTo>
                  <a:pt x="359943" y="187957"/>
                  <a:pt x="350603" y="178035"/>
                  <a:pt x="350603" y="165796"/>
                </a:cubicBezTo>
                <a:cubicBezTo>
                  <a:pt x="350603" y="153558"/>
                  <a:pt x="359943" y="143636"/>
                  <a:pt x="371464" y="143636"/>
                </a:cubicBezTo>
                <a:cubicBezTo>
                  <a:pt x="382979" y="143630"/>
                  <a:pt x="392318" y="153543"/>
                  <a:pt x="392324" y="165776"/>
                </a:cubicBezTo>
                <a:cubicBezTo>
                  <a:pt x="392324" y="165783"/>
                  <a:pt x="392324" y="165790"/>
                  <a:pt x="392324" y="165796"/>
                </a:cubicBezTo>
                <a:close/>
                <a:moveTo>
                  <a:pt x="568043" y="165796"/>
                </a:moveTo>
                <a:cubicBezTo>
                  <a:pt x="568043" y="178035"/>
                  <a:pt x="558704" y="187957"/>
                  <a:pt x="547183" y="187957"/>
                </a:cubicBezTo>
                <a:cubicBezTo>
                  <a:pt x="535662" y="187957"/>
                  <a:pt x="526322" y="178035"/>
                  <a:pt x="526322" y="165796"/>
                </a:cubicBezTo>
                <a:cubicBezTo>
                  <a:pt x="526322" y="153558"/>
                  <a:pt x="535662" y="143636"/>
                  <a:pt x="547183" y="143636"/>
                </a:cubicBezTo>
                <a:cubicBezTo>
                  <a:pt x="558699" y="143630"/>
                  <a:pt x="568037" y="153543"/>
                  <a:pt x="568043" y="165776"/>
                </a:cubicBezTo>
                <a:cubicBezTo>
                  <a:pt x="568043" y="165783"/>
                  <a:pt x="568043" y="165790"/>
                  <a:pt x="568043" y="165796"/>
                </a:cubicBezTo>
                <a:close/>
                <a:moveTo>
                  <a:pt x="743762" y="165796"/>
                </a:moveTo>
                <a:cubicBezTo>
                  <a:pt x="743762" y="178035"/>
                  <a:pt x="734423" y="187957"/>
                  <a:pt x="722902" y="187957"/>
                </a:cubicBezTo>
                <a:cubicBezTo>
                  <a:pt x="711381" y="187957"/>
                  <a:pt x="702041" y="178035"/>
                  <a:pt x="702041" y="165796"/>
                </a:cubicBezTo>
                <a:cubicBezTo>
                  <a:pt x="702041" y="153558"/>
                  <a:pt x="711381" y="143636"/>
                  <a:pt x="722902" y="143636"/>
                </a:cubicBezTo>
                <a:cubicBezTo>
                  <a:pt x="734418" y="143630"/>
                  <a:pt x="743756" y="153543"/>
                  <a:pt x="743762" y="165776"/>
                </a:cubicBezTo>
                <a:cubicBezTo>
                  <a:pt x="743762" y="165783"/>
                  <a:pt x="743762" y="165790"/>
                  <a:pt x="743762" y="165796"/>
                </a:cubicBezTo>
                <a:close/>
                <a:moveTo>
                  <a:pt x="919480" y="165796"/>
                </a:moveTo>
                <a:cubicBezTo>
                  <a:pt x="919480" y="178035"/>
                  <a:pt x="910141" y="187957"/>
                  <a:pt x="898620" y="187957"/>
                </a:cubicBezTo>
                <a:cubicBezTo>
                  <a:pt x="887099" y="187957"/>
                  <a:pt x="877759" y="178035"/>
                  <a:pt x="877759" y="165796"/>
                </a:cubicBezTo>
                <a:cubicBezTo>
                  <a:pt x="877759" y="153558"/>
                  <a:pt x="887099" y="143636"/>
                  <a:pt x="898620" y="143636"/>
                </a:cubicBezTo>
                <a:cubicBezTo>
                  <a:pt x="910134" y="143651"/>
                  <a:pt x="919467" y="153564"/>
                  <a:pt x="919480" y="165796"/>
                </a:cubicBezTo>
                <a:close/>
                <a:moveTo>
                  <a:pt x="40935" y="309519"/>
                </a:moveTo>
                <a:cubicBezTo>
                  <a:pt x="40935" y="321758"/>
                  <a:pt x="31596" y="331679"/>
                  <a:pt x="20075" y="331679"/>
                </a:cubicBezTo>
                <a:cubicBezTo>
                  <a:pt x="8554" y="331679"/>
                  <a:pt x="-786" y="321758"/>
                  <a:pt x="-786" y="309519"/>
                </a:cubicBezTo>
                <a:cubicBezTo>
                  <a:pt x="-786" y="297280"/>
                  <a:pt x="8554" y="287359"/>
                  <a:pt x="20075" y="287359"/>
                </a:cubicBezTo>
                <a:cubicBezTo>
                  <a:pt x="31591" y="287353"/>
                  <a:pt x="40930" y="297265"/>
                  <a:pt x="40935" y="309498"/>
                </a:cubicBezTo>
                <a:cubicBezTo>
                  <a:pt x="40935" y="309505"/>
                  <a:pt x="40935" y="309512"/>
                  <a:pt x="40935" y="309519"/>
                </a:cubicBezTo>
                <a:close/>
                <a:moveTo>
                  <a:pt x="216654" y="309519"/>
                </a:moveTo>
                <a:cubicBezTo>
                  <a:pt x="216654" y="321758"/>
                  <a:pt x="207315" y="331679"/>
                  <a:pt x="195794" y="331679"/>
                </a:cubicBezTo>
                <a:cubicBezTo>
                  <a:pt x="184273" y="331679"/>
                  <a:pt x="174933" y="321758"/>
                  <a:pt x="174933" y="309519"/>
                </a:cubicBezTo>
                <a:cubicBezTo>
                  <a:pt x="174933" y="297280"/>
                  <a:pt x="184273" y="287359"/>
                  <a:pt x="195794" y="287359"/>
                </a:cubicBezTo>
                <a:cubicBezTo>
                  <a:pt x="207308" y="287374"/>
                  <a:pt x="216641" y="297286"/>
                  <a:pt x="216654" y="309519"/>
                </a:cubicBezTo>
                <a:close/>
                <a:moveTo>
                  <a:pt x="392324" y="309519"/>
                </a:moveTo>
                <a:cubicBezTo>
                  <a:pt x="392324" y="321758"/>
                  <a:pt x="382984" y="331679"/>
                  <a:pt x="371464" y="331679"/>
                </a:cubicBezTo>
                <a:cubicBezTo>
                  <a:pt x="359943" y="331679"/>
                  <a:pt x="350603" y="321758"/>
                  <a:pt x="350603" y="309519"/>
                </a:cubicBezTo>
                <a:cubicBezTo>
                  <a:pt x="350603" y="297280"/>
                  <a:pt x="359943" y="287359"/>
                  <a:pt x="371464" y="287359"/>
                </a:cubicBezTo>
                <a:cubicBezTo>
                  <a:pt x="382979" y="287353"/>
                  <a:pt x="392318" y="297265"/>
                  <a:pt x="392324" y="309498"/>
                </a:cubicBezTo>
                <a:cubicBezTo>
                  <a:pt x="392324" y="309505"/>
                  <a:pt x="392324" y="309512"/>
                  <a:pt x="392324" y="309519"/>
                </a:cubicBezTo>
                <a:close/>
                <a:moveTo>
                  <a:pt x="568043" y="309519"/>
                </a:moveTo>
                <a:cubicBezTo>
                  <a:pt x="568043" y="321758"/>
                  <a:pt x="558704" y="331679"/>
                  <a:pt x="547183" y="331679"/>
                </a:cubicBezTo>
                <a:cubicBezTo>
                  <a:pt x="535662" y="331679"/>
                  <a:pt x="526322" y="321758"/>
                  <a:pt x="526322" y="309519"/>
                </a:cubicBezTo>
                <a:cubicBezTo>
                  <a:pt x="526322" y="297280"/>
                  <a:pt x="535662" y="287359"/>
                  <a:pt x="547183" y="287359"/>
                </a:cubicBezTo>
                <a:cubicBezTo>
                  <a:pt x="558699" y="287353"/>
                  <a:pt x="568037" y="297265"/>
                  <a:pt x="568043" y="309498"/>
                </a:cubicBezTo>
                <a:cubicBezTo>
                  <a:pt x="568043" y="309505"/>
                  <a:pt x="568043" y="309512"/>
                  <a:pt x="568043" y="309519"/>
                </a:cubicBezTo>
                <a:close/>
                <a:moveTo>
                  <a:pt x="743762" y="309519"/>
                </a:moveTo>
                <a:cubicBezTo>
                  <a:pt x="743762" y="321758"/>
                  <a:pt x="734423" y="331679"/>
                  <a:pt x="722902" y="331679"/>
                </a:cubicBezTo>
                <a:cubicBezTo>
                  <a:pt x="711381" y="331679"/>
                  <a:pt x="702041" y="321758"/>
                  <a:pt x="702041" y="309519"/>
                </a:cubicBezTo>
                <a:cubicBezTo>
                  <a:pt x="702041" y="297280"/>
                  <a:pt x="711381" y="287359"/>
                  <a:pt x="722902" y="287359"/>
                </a:cubicBezTo>
                <a:cubicBezTo>
                  <a:pt x="734418" y="287353"/>
                  <a:pt x="743756" y="297265"/>
                  <a:pt x="743762" y="309498"/>
                </a:cubicBezTo>
                <a:cubicBezTo>
                  <a:pt x="743762" y="309505"/>
                  <a:pt x="743762" y="309512"/>
                  <a:pt x="743762" y="309519"/>
                </a:cubicBezTo>
                <a:close/>
                <a:moveTo>
                  <a:pt x="919480" y="309519"/>
                </a:moveTo>
                <a:cubicBezTo>
                  <a:pt x="919480" y="321758"/>
                  <a:pt x="910141" y="331679"/>
                  <a:pt x="898620" y="331679"/>
                </a:cubicBezTo>
                <a:cubicBezTo>
                  <a:pt x="887099" y="331679"/>
                  <a:pt x="877759" y="321758"/>
                  <a:pt x="877759" y="309519"/>
                </a:cubicBezTo>
                <a:cubicBezTo>
                  <a:pt x="877759" y="297280"/>
                  <a:pt x="887099" y="287359"/>
                  <a:pt x="898620" y="287359"/>
                </a:cubicBezTo>
                <a:cubicBezTo>
                  <a:pt x="910134" y="287374"/>
                  <a:pt x="919467" y="297286"/>
                  <a:pt x="919480" y="309519"/>
                </a:cubicBezTo>
                <a:close/>
                <a:moveTo>
                  <a:pt x="40935" y="453242"/>
                </a:moveTo>
                <a:cubicBezTo>
                  <a:pt x="40935" y="465481"/>
                  <a:pt x="31596" y="475402"/>
                  <a:pt x="20075" y="475402"/>
                </a:cubicBezTo>
                <a:cubicBezTo>
                  <a:pt x="8554" y="475402"/>
                  <a:pt x="-786" y="465481"/>
                  <a:pt x="-786" y="453242"/>
                </a:cubicBezTo>
                <a:cubicBezTo>
                  <a:pt x="-786" y="441003"/>
                  <a:pt x="8554" y="431082"/>
                  <a:pt x="20075" y="431082"/>
                </a:cubicBezTo>
                <a:cubicBezTo>
                  <a:pt x="31591" y="431076"/>
                  <a:pt x="40930" y="440988"/>
                  <a:pt x="40935" y="453221"/>
                </a:cubicBezTo>
                <a:cubicBezTo>
                  <a:pt x="40935" y="453228"/>
                  <a:pt x="40935" y="453235"/>
                  <a:pt x="40935" y="453242"/>
                </a:cubicBezTo>
                <a:close/>
                <a:moveTo>
                  <a:pt x="216654" y="453242"/>
                </a:moveTo>
                <a:cubicBezTo>
                  <a:pt x="216654" y="465481"/>
                  <a:pt x="207315" y="475402"/>
                  <a:pt x="195794" y="475402"/>
                </a:cubicBezTo>
                <a:cubicBezTo>
                  <a:pt x="184273" y="475402"/>
                  <a:pt x="174933" y="465481"/>
                  <a:pt x="174933" y="453242"/>
                </a:cubicBezTo>
                <a:cubicBezTo>
                  <a:pt x="174933" y="441003"/>
                  <a:pt x="184273" y="431082"/>
                  <a:pt x="195794" y="431082"/>
                </a:cubicBezTo>
                <a:cubicBezTo>
                  <a:pt x="207308" y="431096"/>
                  <a:pt x="216641" y="441009"/>
                  <a:pt x="216654" y="453242"/>
                </a:cubicBezTo>
                <a:close/>
                <a:moveTo>
                  <a:pt x="392324" y="453242"/>
                </a:moveTo>
                <a:cubicBezTo>
                  <a:pt x="392324" y="465481"/>
                  <a:pt x="382984" y="475402"/>
                  <a:pt x="371464" y="475402"/>
                </a:cubicBezTo>
                <a:cubicBezTo>
                  <a:pt x="359943" y="475402"/>
                  <a:pt x="350603" y="465481"/>
                  <a:pt x="350603" y="453242"/>
                </a:cubicBezTo>
                <a:cubicBezTo>
                  <a:pt x="350603" y="441003"/>
                  <a:pt x="359943" y="431082"/>
                  <a:pt x="371464" y="431082"/>
                </a:cubicBezTo>
                <a:cubicBezTo>
                  <a:pt x="382979" y="431076"/>
                  <a:pt x="392318" y="440988"/>
                  <a:pt x="392324" y="453221"/>
                </a:cubicBezTo>
                <a:cubicBezTo>
                  <a:pt x="392324" y="453228"/>
                  <a:pt x="392324" y="453235"/>
                  <a:pt x="392324" y="453242"/>
                </a:cubicBezTo>
                <a:close/>
                <a:moveTo>
                  <a:pt x="568043" y="453242"/>
                </a:moveTo>
                <a:cubicBezTo>
                  <a:pt x="568043" y="465481"/>
                  <a:pt x="558704" y="475402"/>
                  <a:pt x="547183" y="475402"/>
                </a:cubicBezTo>
                <a:cubicBezTo>
                  <a:pt x="535662" y="475402"/>
                  <a:pt x="526322" y="465481"/>
                  <a:pt x="526322" y="453242"/>
                </a:cubicBezTo>
                <a:cubicBezTo>
                  <a:pt x="526322" y="441003"/>
                  <a:pt x="535662" y="431082"/>
                  <a:pt x="547183" y="431082"/>
                </a:cubicBezTo>
                <a:cubicBezTo>
                  <a:pt x="558699" y="431076"/>
                  <a:pt x="568037" y="440988"/>
                  <a:pt x="568043" y="453221"/>
                </a:cubicBezTo>
                <a:cubicBezTo>
                  <a:pt x="568043" y="453228"/>
                  <a:pt x="568043" y="453235"/>
                  <a:pt x="568043" y="453242"/>
                </a:cubicBezTo>
                <a:close/>
                <a:moveTo>
                  <a:pt x="743762" y="453242"/>
                </a:moveTo>
                <a:cubicBezTo>
                  <a:pt x="743762" y="465481"/>
                  <a:pt x="734423" y="475402"/>
                  <a:pt x="722902" y="475402"/>
                </a:cubicBezTo>
                <a:cubicBezTo>
                  <a:pt x="711381" y="475402"/>
                  <a:pt x="702041" y="465481"/>
                  <a:pt x="702041" y="453242"/>
                </a:cubicBezTo>
                <a:cubicBezTo>
                  <a:pt x="702041" y="441003"/>
                  <a:pt x="711381" y="431082"/>
                  <a:pt x="722902" y="431082"/>
                </a:cubicBezTo>
                <a:cubicBezTo>
                  <a:pt x="734418" y="431076"/>
                  <a:pt x="743756" y="440988"/>
                  <a:pt x="743762" y="453221"/>
                </a:cubicBezTo>
                <a:cubicBezTo>
                  <a:pt x="743762" y="453228"/>
                  <a:pt x="743762" y="453235"/>
                  <a:pt x="743762" y="453242"/>
                </a:cubicBezTo>
                <a:close/>
                <a:moveTo>
                  <a:pt x="919480" y="453242"/>
                </a:moveTo>
                <a:cubicBezTo>
                  <a:pt x="919480" y="465481"/>
                  <a:pt x="910141" y="475402"/>
                  <a:pt x="898620" y="475402"/>
                </a:cubicBezTo>
                <a:cubicBezTo>
                  <a:pt x="887099" y="475402"/>
                  <a:pt x="877759" y="465481"/>
                  <a:pt x="877759" y="453242"/>
                </a:cubicBezTo>
                <a:cubicBezTo>
                  <a:pt x="877759" y="441003"/>
                  <a:pt x="887099" y="431082"/>
                  <a:pt x="898620" y="431082"/>
                </a:cubicBezTo>
                <a:cubicBezTo>
                  <a:pt x="910134" y="431096"/>
                  <a:pt x="919467" y="441009"/>
                  <a:pt x="919480" y="453242"/>
                </a:cubicBezTo>
                <a:close/>
                <a:moveTo>
                  <a:pt x="40935" y="596965"/>
                </a:moveTo>
                <a:cubicBezTo>
                  <a:pt x="40935" y="609204"/>
                  <a:pt x="31596" y="619125"/>
                  <a:pt x="20075" y="619125"/>
                </a:cubicBezTo>
                <a:cubicBezTo>
                  <a:pt x="8554" y="619125"/>
                  <a:pt x="-786" y="609204"/>
                  <a:pt x="-786" y="596965"/>
                </a:cubicBezTo>
                <a:cubicBezTo>
                  <a:pt x="-786" y="584726"/>
                  <a:pt x="8554" y="574805"/>
                  <a:pt x="20075" y="574805"/>
                </a:cubicBezTo>
                <a:cubicBezTo>
                  <a:pt x="31591" y="574799"/>
                  <a:pt x="40930" y="584711"/>
                  <a:pt x="40935" y="596943"/>
                </a:cubicBezTo>
                <a:cubicBezTo>
                  <a:pt x="40935" y="596950"/>
                  <a:pt x="40935" y="596957"/>
                  <a:pt x="40935" y="596965"/>
                </a:cubicBezTo>
                <a:close/>
                <a:moveTo>
                  <a:pt x="216654" y="596965"/>
                </a:moveTo>
                <a:cubicBezTo>
                  <a:pt x="216654" y="609204"/>
                  <a:pt x="207315" y="619125"/>
                  <a:pt x="195794" y="619125"/>
                </a:cubicBezTo>
                <a:cubicBezTo>
                  <a:pt x="184273" y="619125"/>
                  <a:pt x="174933" y="609204"/>
                  <a:pt x="174933" y="596965"/>
                </a:cubicBezTo>
                <a:cubicBezTo>
                  <a:pt x="174933" y="584726"/>
                  <a:pt x="184273" y="574805"/>
                  <a:pt x="195794" y="574805"/>
                </a:cubicBezTo>
                <a:cubicBezTo>
                  <a:pt x="207308" y="574818"/>
                  <a:pt x="216641" y="584732"/>
                  <a:pt x="216654" y="596965"/>
                </a:cubicBezTo>
                <a:close/>
                <a:moveTo>
                  <a:pt x="392324" y="596965"/>
                </a:moveTo>
                <a:cubicBezTo>
                  <a:pt x="392324" y="609204"/>
                  <a:pt x="382984" y="619125"/>
                  <a:pt x="371464" y="619125"/>
                </a:cubicBezTo>
                <a:cubicBezTo>
                  <a:pt x="359943" y="619125"/>
                  <a:pt x="350603" y="609204"/>
                  <a:pt x="350603" y="596965"/>
                </a:cubicBezTo>
                <a:cubicBezTo>
                  <a:pt x="350603" y="584726"/>
                  <a:pt x="359943" y="574805"/>
                  <a:pt x="371464" y="574805"/>
                </a:cubicBezTo>
                <a:cubicBezTo>
                  <a:pt x="382979" y="574799"/>
                  <a:pt x="392318" y="584711"/>
                  <a:pt x="392324" y="596943"/>
                </a:cubicBezTo>
                <a:cubicBezTo>
                  <a:pt x="392324" y="596950"/>
                  <a:pt x="392324" y="596957"/>
                  <a:pt x="392324" y="596965"/>
                </a:cubicBezTo>
                <a:close/>
                <a:moveTo>
                  <a:pt x="568043" y="596965"/>
                </a:moveTo>
                <a:cubicBezTo>
                  <a:pt x="568043" y="609204"/>
                  <a:pt x="558704" y="619125"/>
                  <a:pt x="547183" y="619125"/>
                </a:cubicBezTo>
                <a:cubicBezTo>
                  <a:pt x="535662" y="619125"/>
                  <a:pt x="526322" y="609204"/>
                  <a:pt x="526322" y="596965"/>
                </a:cubicBezTo>
                <a:cubicBezTo>
                  <a:pt x="526322" y="584726"/>
                  <a:pt x="535662" y="574805"/>
                  <a:pt x="547183" y="574805"/>
                </a:cubicBezTo>
                <a:cubicBezTo>
                  <a:pt x="558699" y="574799"/>
                  <a:pt x="568037" y="584711"/>
                  <a:pt x="568043" y="596943"/>
                </a:cubicBezTo>
                <a:cubicBezTo>
                  <a:pt x="568043" y="596950"/>
                  <a:pt x="568043" y="596957"/>
                  <a:pt x="568043" y="596965"/>
                </a:cubicBezTo>
                <a:close/>
                <a:moveTo>
                  <a:pt x="743762" y="596965"/>
                </a:moveTo>
                <a:cubicBezTo>
                  <a:pt x="743762" y="609204"/>
                  <a:pt x="734423" y="619125"/>
                  <a:pt x="722902" y="619125"/>
                </a:cubicBezTo>
                <a:cubicBezTo>
                  <a:pt x="711381" y="619125"/>
                  <a:pt x="702041" y="609204"/>
                  <a:pt x="702041" y="596965"/>
                </a:cubicBezTo>
                <a:cubicBezTo>
                  <a:pt x="702041" y="584726"/>
                  <a:pt x="711381" y="574805"/>
                  <a:pt x="722902" y="574805"/>
                </a:cubicBezTo>
                <a:cubicBezTo>
                  <a:pt x="734418" y="574799"/>
                  <a:pt x="743756" y="584711"/>
                  <a:pt x="743762" y="596943"/>
                </a:cubicBezTo>
                <a:cubicBezTo>
                  <a:pt x="743762" y="596950"/>
                  <a:pt x="743762" y="596957"/>
                  <a:pt x="743762" y="596965"/>
                </a:cubicBezTo>
                <a:close/>
                <a:moveTo>
                  <a:pt x="919480" y="596965"/>
                </a:moveTo>
                <a:cubicBezTo>
                  <a:pt x="919480" y="609204"/>
                  <a:pt x="910141" y="619125"/>
                  <a:pt x="898620" y="619125"/>
                </a:cubicBezTo>
                <a:cubicBezTo>
                  <a:pt x="887099" y="619125"/>
                  <a:pt x="877759" y="609204"/>
                  <a:pt x="877759" y="596965"/>
                </a:cubicBezTo>
                <a:cubicBezTo>
                  <a:pt x="877759" y="584726"/>
                  <a:pt x="887099" y="574805"/>
                  <a:pt x="898620" y="574805"/>
                </a:cubicBezTo>
                <a:cubicBezTo>
                  <a:pt x="910134" y="574818"/>
                  <a:pt x="919467" y="584732"/>
                  <a:pt x="919480" y="596965"/>
                </a:cubicBezTo>
                <a:close/>
              </a:path>
            </a:pathLst>
          </a:custGeom>
          <a:solidFill>
            <a:srgbClr val="FFFFFF"/>
          </a:solidFill>
        </p:spPr>
      </p:sp>
      <p:pic>
        <p:nvPicPr>
          <p:cNvPr id="9" name="Image 3" descr="https://kimi-img.moonshot.cn/pub/slides/slides_tmpl/image/25-09-30-16:31:50-d3dpatgs8jdo4os5dgbg.png"/>
          <p:cNvPicPr>
            <a:picLocks noChangeAspect="1"/>
          </p:cNvPicPr>
          <p:nvPr/>
        </p:nvPicPr>
        <p:blipFill>
          <a:blip r:embed="rId4"/>
          <a:stretch>
            <a:fillRect/>
          </a:stretch>
        </p:blipFill>
        <p:spPr>
          <a:xfrm rot="660000">
            <a:off x="8681720" y="2832100"/>
            <a:ext cx="3127375" cy="362204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5F7FA"/>
        </a:solidFill>
        <a:effectLst/>
      </p:bgPr>
    </p:bg>
    <p:spTree>
      <p:nvGrpSpPr>
        <p:cNvPr id="1" name=""/>
        <p:cNvGrpSpPr/>
        <p:nvPr/>
      </p:nvGrpSpPr>
      <p:grpSpPr>
        <a:xfrm>
          <a:off x="0" y="0"/>
          <a:ext cx="0" cy="0"/>
          <a:chOff x="0" y="0"/>
          <a:chExt cx="0" cy="0"/>
        </a:xfrm>
      </p:grpSpPr>
      <p:pic>
        <p:nvPicPr>
          <p:cNvPr id="2" name="Image 0" descr="https://kimi-img.moonshot.cn/pub/slides/slides_tmpl/image/25-09-30-16:31:52-d3dpau0s8jdo4os5dgdg.jpg"/>
          <p:cNvPicPr>
            <a:picLocks noChangeAspect="1"/>
          </p:cNvPicPr>
          <p:nvPr/>
        </p:nvPicPr>
        <p:blipFill>
          <a:blip r:embed="rId1"/>
          <a:stretch>
            <a:fillRect/>
          </a:stretch>
        </p:blipFill>
        <p:spPr>
          <a:xfrm>
            <a:off x="2540" y="1270"/>
            <a:ext cx="12186285" cy="6858000"/>
          </a:xfrm>
          <a:prstGeom prst="rect">
            <a:avLst/>
          </a:prstGeom>
        </p:spPr>
      </p:pic>
      <p:sp>
        <p:nvSpPr>
          <p:cNvPr id="3" name="标题 1"/>
          <p:cNvSpPr txBox="1"/>
          <p:nvPr>
            <p:custDataLst>
              <p:tags r:id="rId2"/>
            </p:custDataLst>
          </p:nvPr>
        </p:nvSpPr>
        <p:spPr>
          <a:xfrm>
            <a:off x="3437890" y="3707130"/>
            <a:ext cx="4927600" cy="885825"/>
          </a:xfrm>
          <a:prstGeom prst="rect">
            <a:avLst/>
          </a:prstGeom>
          <a:noFill/>
          <a:ln>
            <a:noFill/>
          </a:ln>
        </p:spPr>
        <p:txBody>
          <a:bodyPr vert="horz" wrap="square" lIns="0" tIns="0" rIns="0" bIns="0" rtlCol="0" anchor="t">
            <a:spAutoFit/>
            <a:scene3d>
              <a:camera prst="orthographicFront"/>
              <a:lightRig rig="soft" dir="t">
                <a:rot lat="0" lon="0" rev="15600000"/>
              </a:lightRig>
            </a:scene3d>
            <a:sp3d extrusionH="57150" prstMaterial="softEdge">
              <a:bevelT w="25400" h="38100"/>
            </a:sp3d>
          </a:bodyPr>
          <a:p>
            <a:pPr algn="l" fontAlgn="auto">
              <a:lnSpc>
                <a:spcPct val="120000"/>
              </a:lnSpc>
            </a:pPr>
            <a:r>
              <a:rPr kumimoji="1" lang="zh-CN" altLang="en-US" sz="4800" b="1" noProof="1">
                <a:latin typeface="微软雅黑" panose="020B0503020204020204" charset="-122"/>
                <a:ea typeface="微软雅黑" panose="020B0503020204020204" charset="-122"/>
                <a:cs typeface="OPPOSans H"/>
              </a:rPr>
              <a:t>综合评价系统操作</a:t>
            </a:r>
            <a:endParaRPr kumimoji="1" lang="zh-CN" altLang="en-US" sz="4800" b="1" noProof="1">
              <a:latin typeface="微软雅黑" panose="020B0503020204020204" charset="-122"/>
              <a:ea typeface="微软雅黑" panose="020B0503020204020204" charset="-122"/>
              <a:cs typeface="OPPOSans H"/>
            </a:endParaRPr>
          </a:p>
        </p:txBody>
      </p:sp>
      <p:sp>
        <p:nvSpPr>
          <p:cNvPr id="8196" name="Shape 1"/>
          <p:cNvSpPr/>
          <p:nvPr/>
        </p:nvSpPr>
        <p:spPr>
          <a:xfrm>
            <a:off x="5088255" y="1294130"/>
            <a:ext cx="1625600" cy="1625600"/>
          </a:xfrm>
          <a:custGeom>
            <a:avLst/>
            <a:gdLst/>
            <a:ahLst/>
            <a:cxnLst/>
            <a:pathLst>
              <a:path w="1625600" h="1625600">
                <a:moveTo>
                  <a:pt x="812800" y="0"/>
                </a:moveTo>
                <a:lnTo>
                  <a:pt x="812800" y="0"/>
                </a:lnTo>
                <a:cubicBezTo>
                  <a:pt x="1261397" y="0"/>
                  <a:pt x="1625600" y="364203"/>
                  <a:pt x="1625600" y="812800"/>
                </a:cubicBezTo>
                <a:lnTo>
                  <a:pt x="1625600" y="812800"/>
                </a:lnTo>
                <a:cubicBezTo>
                  <a:pt x="1625600" y="1261397"/>
                  <a:pt x="1261397" y="1625600"/>
                  <a:pt x="812800" y="1625600"/>
                </a:cubicBezTo>
                <a:lnTo>
                  <a:pt x="812800" y="1625600"/>
                </a:lnTo>
                <a:cubicBezTo>
                  <a:pt x="364203" y="1625600"/>
                  <a:pt x="0" y="1261397"/>
                  <a:pt x="0" y="812800"/>
                </a:cubicBezTo>
                <a:lnTo>
                  <a:pt x="0" y="812800"/>
                </a:lnTo>
                <a:cubicBezTo>
                  <a:pt x="0" y="364203"/>
                  <a:pt x="364203" y="0"/>
                  <a:pt x="812800" y="0"/>
                </a:cubicBezTo>
                <a:close/>
              </a:path>
            </a:pathLst>
          </a:custGeom>
          <a:gradFill>
            <a:gsLst>
              <a:gs pos="0">
                <a:schemeClr val="bg1"/>
              </a:gs>
              <a:gs pos="42000">
                <a:srgbClr val="6ACCF2"/>
              </a:gs>
              <a:gs pos="100000">
                <a:srgbClr val="2497EA"/>
              </a:gs>
            </a:gsLst>
            <a:lin ang="8100000" scaled="1"/>
          </a:gradFill>
          <a:ln w="9525">
            <a:noFill/>
          </a:ln>
        </p:spPr>
        <p:txBody>
          <a:bodyPr/>
          <a:p>
            <a:endParaRPr lang="zh-CN" altLang="en-US"/>
          </a:p>
        </p:txBody>
      </p:sp>
      <p:sp>
        <p:nvSpPr>
          <p:cNvPr id="8197" name="Text 2"/>
          <p:cNvSpPr/>
          <p:nvPr/>
        </p:nvSpPr>
        <p:spPr>
          <a:xfrm>
            <a:off x="5261293" y="1805305"/>
            <a:ext cx="1279525" cy="762000"/>
          </a:xfrm>
          <a:prstGeom prst="rect">
            <a:avLst/>
          </a:prstGeom>
          <a:noFill/>
          <a:ln w="9525">
            <a:noFill/>
          </a:ln>
        </p:spPr>
        <p:txBody>
          <a:bodyPr wrap="square" lIns="0" tIns="0" rIns="0" bIns="0" anchor="ctr" anchorCtr="0"/>
          <a:p>
            <a:pPr algn="ctr">
              <a:lnSpc>
                <a:spcPct val="80000"/>
              </a:lnSpc>
            </a:pPr>
            <a:r>
              <a:rPr lang="en-US" altLang="zh-CN" sz="6000" b="1" dirty="0">
                <a:solidFill>
                  <a:schemeClr val="tx1"/>
                </a:solidFill>
                <a:latin typeface="阿里妈妈数黑体" pitchFamily="34" charset="0"/>
                <a:ea typeface="阿里妈妈数黑体" pitchFamily="34" charset="-122"/>
              </a:rPr>
              <a:t>02</a:t>
            </a:r>
            <a:endParaRPr lang="en-US" altLang="zh-CN" sz="6000" b="1" dirty="0">
              <a:solidFill>
                <a:schemeClr val="tx1"/>
              </a:solidFill>
              <a:latin typeface="阿里妈妈数黑体" pitchFamily="34" charset="0"/>
              <a:ea typeface="阿里妈妈数黑体" pitchFamily="34"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5F7FA"/>
        </a:solidFill>
        <a:effectLst/>
      </p:bgPr>
    </p:bg>
    <p:spTree>
      <p:nvGrpSpPr>
        <p:cNvPr id="1" name=""/>
        <p:cNvGrpSpPr/>
        <p:nvPr/>
      </p:nvGrpSpPr>
      <p:grpSpPr>
        <a:xfrm>
          <a:off x="0" y="0"/>
          <a:ext cx="0" cy="0"/>
          <a:chOff x="0" y="0"/>
          <a:chExt cx="0" cy="0"/>
        </a:xfrm>
      </p:grpSpPr>
      <p:pic>
        <p:nvPicPr>
          <p:cNvPr id="2" name="Image 0" descr="https://kimi-img.moonshot.cn/pub/slides/slides_tmpl/image/25-09-30-16:31:52-d3dpau0s8jdo4os5dgdg.jpg"/>
          <p:cNvPicPr>
            <a:picLocks noChangeAspect="1"/>
          </p:cNvPicPr>
          <p:nvPr/>
        </p:nvPicPr>
        <p:blipFill>
          <a:blip r:embed="rId1"/>
          <a:stretch>
            <a:fillRect/>
          </a:stretch>
        </p:blipFill>
        <p:spPr>
          <a:xfrm>
            <a:off x="2540" y="1270"/>
            <a:ext cx="12186285" cy="6858000"/>
          </a:xfrm>
          <a:prstGeom prst="rect">
            <a:avLst/>
          </a:prstGeom>
        </p:spPr>
      </p:pic>
      <p:sp>
        <p:nvSpPr>
          <p:cNvPr id="3" name="标题 1"/>
          <p:cNvSpPr txBox="1"/>
          <p:nvPr>
            <p:custDataLst>
              <p:tags r:id="rId2"/>
            </p:custDataLst>
          </p:nvPr>
        </p:nvSpPr>
        <p:spPr>
          <a:xfrm>
            <a:off x="3437890" y="3707130"/>
            <a:ext cx="4927600" cy="1772285"/>
          </a:xfrm>
          <a:prstGeom prst="rect">
            <a:avLst/>
          </a:prstGeom>
          <a:noFill/>
          <a:ln>
            <a:noFill/>
          </a:ln>
        </p:spPr>
        <p:txBody>
          <a:bodyPr vert="horz" wrap="square" lIns="0" tIns="0" rIns="0" bIns="0" rtlCol="0" anchor="t">
            <a:spAutoFit/>
            <a:scene3d>
              <a:camera prst="orthographicFront"/>
              <a:lightRig rig="soft" dir="t">
                <a:rot lat="0" lon="0" rev="15600000"/>
              </a:lightRig>
            </a:scene3d>
            <a:sp3d extrusionH="57150" prstMaterial="softEdge">
              <a:bevelT w="25400" h="38100"/>
            </a:sp3d>
          </a:bodyPr>
          <a:p>
            <a:pPr algn="l" fontAlgn="auto">
              <a:lnSpc>
                <a:spcPct val="120000"/>
              </a:lnSpc>
            </a:pPr>
            <a:r>
              <a:rPr kumimoji="1" lang="zh-CN" altLang="en-US" sz="4800" noProof="1">
                <a:latin typeface="微软雅黑" panose="020B0503020204020204" charset="-122"/>
                <a:ea typeface="微软雅黑" panose="020B0503020204020204" charset="-122"/>
                <a:cs typeface="OPPOSans H"/>
              </a:rPr>
              <a:t>综合评价系统操作</a:t>
            </a:r>
            <a:endParaRPr kumimoji="1" lang="zh-CN" altLang="en-US" sz="4800" b="1" noProof="1">
              <a:latin typeface="微软雅黑" panose="020B0503020204020204" charset="-122"/>
              <a:ea typeface="微软雅黑" panose="020B0503020204020204" charset="-122"/>
              <a:cs typeface="OPPOSans H"/>
            </a:endParaRPr>
          </a:p>
          <a:p>
            <a:pPr algn="ctr" fontAlgn="auto">
              <a:lnSpc>
                <a:spcPct val="120000"/>
              </a:lnSpc>
            </a:pPr>
            <a:r>
              <a:rPr kumimoji="1" lang="zh-CN" altLang="en-US" sz="4800" b="1" noProof="1">
                <a:latin typeface="微软雅黑" panose="020B0503020204020204" charset="-122"/>
                <a:ea typeface="微软雅黑" panose="020B0503020204020204" charset="-122"/>
                <a:cs typeface="OPPOSans H"/>
              </a:rPr>
              <a:t>企业端</a:t>
            </a:r>
            <a:endParaRPr kumimoji="1" lang="zh-CN" altLang="en-US" sz="4800" b="1" noProof="1">
              <a:latin typeface="微软雅黑" panose="020B0503020204020204" charset="-122"/>
              <a:ea typeface="微软雅黑" panose="020B0503020204020204" charset="-122"/>
              <a:cs typeface="OPPOSans H"/>
            </a:endParaRPr>
          </a:p>
        </p:txBody>
      </p:sp>
      <p:sp>
        <p:nvSpPr>
          <p:cNvPr id="8196" name="Shape 1"/>
          <p:cNvSpPr/>
          <p:nvPr/>
        </p:nvSpPr>
        <p:spPr>
          <a:xfrm>
            <a:off x="5088255" y="1294130"/>
            <a:ext cx="1625600" cy="1625600"/>
          </a:xfrm>
          <a:custGeom>
            <a:avLst/>
            <a:gdLst/>
            <a:ahLst/>
            <a:cxnLst/>
            <a:pathLst>
              <a:path w="1625600" h="1625600">
                <a:moveTo>
                  <a:pt x="812800" y="0"/>
                </a:moveTo>
                <a:lnTo>
                  <a:pt x="812800" y="0"/>
                </a:lnTo>
                <a:cubicBezTo>
                  <a:pt x="1261397" y="0"/>
                  <a:pt x="1625600" y="364203"/>
                  <a:pt x="1625600" y="812800"/>
                </a:cubicBezTo>
                <a:lnTo>
                  <a:pt x="1625600" y="812800"/>
                </a:lnTo>
                <a:cubicBezTo>
                  <a:pt x="1625600" y="1261397"/>
                  <a:pt x="1261397" y="1625600"/>
                  <a:pt x="812800" y="1625600"/>
                </a:cubicBezTo>
                <a:lnTo>
                  <a:pt x="812800" y="1625600"/>
                </a:lnTo>
                <a:cubicBezTo>
                  <a:pt x="364203" y="1625600"/>
                  <a:pt x="0" y="1261397"/>
                  <a:pt x="0" y="812800"/>
                </a:cubicBezTo>
                <a:lnTo>
                  <a:pt x="0" y="812800"/>
                </a:lnTo>
                <a:cubicBezTo>
                  <a:pt x="0" y="364203"/>
                  <a:pt x="364203" y="0"/>
                  <a:pt x="812800" y="0"/>
                </a:cubicBezTo>
                <a:close/>
              </a:path>
            </a:pathLst>
          </a:custGeom>
          <a:gradFill>
            <a:gsLst>
              <a:gs pos="0">
                <a:schemeClr val="bg1"/>
              </a:gs>
              <a:gs pos="42000">
                <a:srgbClr val="6ACCF2"/>
              </a:gs>
              <a:gs pos="100000">
                <a:srgbClr val="2497EA"/>
              </a:gs>
            </a:gsLst>
            <a:lin ang="8100000" scaled="1"/>
          </a:gradFill>
          <a:ln w="9525">
            <a:noFill/>
          </a:ln>
        </p:spPr>
        <p:txBody>
          <a:bodyPr/>
          <a:p>
            <a:endParaRPr lang="zh-CN" altLang="en-US"/>
          </a:p>
        </p:txBody>
      </p:sp>
      <p:sp>
        <p:nvSpPr>
          <p:cNvPr id="8197" name="Text 2"/>
          <p:cNvSpPr/>
          <p:nvPr/>
        </p:nvSpPr>
        <p:spPr>
          <a:xfrm>
            <a:off x="5261293" y="1805305"/>
            <a:ext cx="1279525" cy="762000"/>
          </a:xfrm>
          <a:prstGeom prst="rect">
            <a:avLst/>
          </a:prstGeom>
          <a:noFill/>
          <a:ln w="9525">
            <a:noFill/>
          </a:ln>
        </p:spPr>
        <p:txBody>
          <a:bodyPr wrap="square" lIns="0" tIns="0" rIns="0" bIns="0" anchor="ctr" anchorCtr="0"/>
          <a:p>
            <a:pPr algn="ctr">
              <a:lnSpc>
                <a:spcPct val="80000"/>
              </a:lnSpc>
            </a:pPr>
            <a:r>
              <a:rPr lang="en-US" altLang="zh-CN" sz="6000" b="1" dirty="0">
                <a:solidFill>
                  <a:schemeClr val="tx1"/>
                </a:solidFill>
                <a:latin typeface="阿里妈妈数黑体" pitchFamily="34" charset="0"/>
                <a:ea typeface="阿里妈妈数黑体" pitchFamily="34" charset="-122"/>
              </a:rPr>
              <a:t>02</a:t>
            </a:r>
            <a:endParaRPr lang="en-US" altLang="zh-CN" sz="6000" b="1" dirty="0">
              <a:solidFill>
                <a:schemeClr val="tx1"/>
              </a:solidFill>
              <a:latin typeface="阿里妈妈数黑体" pitchFamily="34" charset="0"/>
              <a:ea typeface="阿里妈妈数黑体" pitchFamily="34"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5F7FA"/>
        </a:solidFill>
        <a:effectLst/>
      </p:bgPr>
    </p:bg>
    <p:spTree>
      <p:nvGrpSpPr>
        <p:cNvPr id="1" name=""/>
        <p:cNvGrpSpPr/>
        <p:nvPr/>
      </p:nvGrpSpPr>
      <p:grpSpPr>
        <a:xfrm>
          <a:off x="0" y="0"/>
          <a:ext cx="0" cy="0"/>
          <a:chOff x="0" y="0"/>
          <a:chExt cx="0" cy="0"/>
        </a:xfrm>
      </p:grpSpPr>
      <p:pic>
        <p:nvPicPr>
          <p:cNvPr id="2" name="Image 0" descr="https://kimi-img.moonshot.cn/pub/slides/slides_tmpl/image/25-09-30-16:31:52-d3dpau0s8jdo4os5dgdg.jpg"/>
          <p:cNvPicPr>
            <a:picLocks noChangeAspect="1"/>
          </p:cNvPicPr>
          <p:nvPr/>
        </p:nvPicPr>
        <p:blipFill>
          <a:blip r:embed="rId1"/>
          <a:stretch>
            <a:fillRect/>
          </a:stretch>
        </p:blipFill>
        <p:spPr>
          <a:xfrm>
            <a:off x="0" y="635"/>
            <a:ext cx="12186285" cy="6858000"/>
          </a:xfrm>
          <a:prstGeom prst="rect">
            <a:avLst/>
          </a:prstGeom>
        </p:spPr>
      </p:pic>
      <p:sp>
        <p:nvSpPr>
          <p:cNvPr id="53" name="Text 1"/>
          <p:cNvSpPr/>
          <p:nvPr/>
        </p:nvSpPr>
        <p:spPr>
          <a:xfrm>
            <a:off x="3862705" y="525780"/>
            <a:ext cx="7221855" cy="417830"/>
          </a:xfrm>
          <a:prstGeom prst="rect">
            <a:avLst/>
          </a:prstGeom>
          <a:noFill/>
        </p:spPr>
        <p:txBody>
          <a:bodyPr wrap="square" lIns="0" tIns="0" rIns="0" bIns="0" rtlCol="0" anchor="ctr"/>
          <a:p>
            <a:pPr>
              <a:lnSpc>
                <a:spcPct val="80000"/>
              </a:lnSpc>
            </a:pPr>
            <a:endParaRPr lang="zh-CN" altLang="en-US" sz="3200" b="1" dirty="0">
              <a:solidFill>
                <a:srgbClr val="212121"/>
              </a:solidFill>
              <a:latin typeface="微软雅黑" panose="020B0503020204020204" charset="-122"/>
              <a:ea typeface="微软雅黑" panose="020B0503020204020204" charset="-122"/>
              <a:cs typeface="Alimama ShuHeiTi" pitchFamily="34" charset="-120"/>
            </a:endParaRPr>
          </a:p>
        </p:txBody>
      </p:sp>
      <p:sp>
        <p:nvSpPr>
          <p:cNvPr id="10" name="Text 7"/>
          <p:cNvSpPr/>
          <p:nvPr/>
        </p:nvSpPr>
        <p:spPr>
          <a:xfrm>
            <a:off x="392430" y="1164590"/>
            <a:ext cx="1562735" cy="1217930"/>
          </a:xfrm>
          <a:prstGeom prst="rect">
            <a:avLst/>
          </a:prstGeom>
          <a:noFill/>
        </p:spPr>
        <p:txBody>
          <a:bodyPr wrap="square" lIns="0" tIns="0" rIns="0" bIns="0" rtlCol="0" anchor="ctr"/>
          <a:lstStyle/>
          <a:p>
            <a:pPr>
              <a:lnSpc>
                <a:spcPct val="110000"/>
              </a:lnSpc>
            </a:pPr>
            <a:endParaRPr lang="zh-CN" altLang="en-US" dirty="0">
              <a:solidFill>
                <a:srgbClr val="212121">
                  <a:alpha val="80000"/>
                </a:srgbClr>
              </a:solidFill>
              <a:latin typeface="微软雅黑" panose="020B0503020204020204" charset="-122"/>
              <a:ea typeface="微软雅黑" panose="020B0503020204020204" charset="-122"/>
              <a:cs typeface="仿宋_GB2312" panose="02010609030101010101" charset="-122"/>
            </a:endParaRPr>
          </a:p>
        </p:txBody>
      </p:sp>
      <p:sp>
        <p:nvSpPr>
          <p:cNvPr id="73" name="Text 13"/>
          <p:cNvSpPr/>
          <p:nvPr/>
        </p:nvSpPr>
        <p:spPr>
          <a:xfrm>
            <a:off x="213360" y="1027430"/>
            <a:ext cx="1242060" cy="581025"/>
          </a:xfrm>
          <a:prstGeom prst="rect">
            <a:avLst/>
          </a:prstGeom>
          <a:noFill/>
        </p:spPr>
        <p:txBody>
          <a:bodyPr wrap="square" lIns="0" tIns="0" rIns="0" bIns="0" rtlCol="0" anchor="ctr"/>
          <a:lstStyle/>
          <a:p>
            <a:pPr>
              <a:lnSpc>
                <a:spcPct val="130000"/>
              </a:lnSpc>
            </a:pPr>
            <a:endParaRPr lang="en-US" b="1" dirty="0">
              <a:solidFill>
                <a:srgbClr val="212121"/>
              </a:solidFill>
              <a:latin typeface="微软雅黑" panose="020B0503020204020204" charset="-122"/>
              <a:ea typeface="微软雅黑" panose="020B0503020204020204" charset="-122"/>
              <a:cs typeface="Alimama ShuHeiTi" pitchFamily="34" charset="-120"/>
              <a:sym typeface="+mn-ea"/>
            </a:endParaRPr>
          </a:p>
        </p:txBody>
      </p:sp>
      <p:sp>
        <p:nvSpPr>
          <p:cNvPr id="3" name="文本框 2"/>
          <p:cNvSpPr txBox="1"/>
          <p:nvPr/>
        </p:nvSpPr>
        <p:spPr>
          <a:xfrm>
            <a:off x="996950" y="525780"/>
            <a:ext cx="10437495" cy="1437640"/>
          </a:xfrm>
          <a:prstGeom prst="rect">
            <a:avLst/>
          </a:prstGeom>
        </p:spPr>
        <p:txBody>
          <a:bodyPr wrap="square">
            <a:spAutoFit/>
          </a:bodyPr>
          <a:p>
            <a:pPr marL="285750" indent="-285750" defTabSz="266700" fontAlgn="auto">
              <a:lnSpc>
                <a:spcPts val="3500"/>
              </a:lnSpc>
              <a:buFont typeface="Wingdings" panose="05000000000000000000" charset="0"/>
              <a:buChar char="Ø"/>
            </a:pPr>
            <a:r>
              <a:rPr lang="zh-CN" altLang="en-US" sz="2400">
                <a:latin typeface="微软雅黑" panose="020B0503020204020204" charset="-122"/>
                <a:ea typeface="微软雅黑" panose="020B0503020204020204" charset="-122"/>
              </a:rPr>
              <a:t>物业服务企业首次进入到企业综合评价模块，系统会自动弹出</a:t>
            </a:r>
            <a:r>
              <a:rPr lang="zh-CN" altLang="en-US" sz="2400" b="1">
                <a:latin typeface="微软雅黑" panose="020B0503020204020204" charset="-122"/>
                <a:ea typeface="微软雅黑" panose="020B0503020204020204" charset="-122"/>
              </a:rPr>
              <a:t>诚信承诺与企业信息</a:t>
            </a:r>
            <a:r>
              <a:rPr lang="zh-CN" altLang="en-US" sz="2400">
                <a:latin typeface="微软雅黑" panose="020B0503020204020204" charset="-122"/>
                <a:ea typeface="微软雅黑" panose="020B0503020204020204" charset="-122"/>
              </a:rPr>
              <a:t>确认页面。</a:t>
            </a:r>
            <a:endParaRPr lang="zh-CN" altLang="en-US" sz="2400">
              <a:latin typeface="微软雅黑" panose="020B0503020204020204" charset="-122"/>
              <a:ea typeface="微软雅黑" panose="020B0503020204020204" charset="-122"/>
            </a:endParaRPr>
          </a:p>
          <a:p>
            <a:pPr marL="285750" indent="-285750" defTabSz="266700" fontAlgn="auto">
              <a:lnSpc>
                <a:spcPts val="3500"/>
              </a:lnSpc>
              <a:buFont typeface="Wingdings" panose="05000000000000000000" charset="0"/>
              <a:buChar char="Ø"/>
            </a:pPr>
            <a:r>
              <a:rPr lang="zh-CN" altLang="en-US" sz="2400">
                <a:latin typeface="微软雅黑" panose="020B0503020204020204" charset="-122"/>
                <a:ea typeface="微软雅黑" panose="020B0503020204020204" charset="-122"/>
              </a:rPr>
              <a:t>需特别注意是否独立法人。</a:t>
            </a:r>
            <a:endParaRPr lang="zh-CN" altLang="en-US" sz="2400">
              <a:latin typeface="微软雅黑" panose="020B0503020204020204" charset="-122"/>
              <a:ea typeface="微软雅黑" panose="020B0503020204020204" charset="-122"/>
            </a:endParaRPr>
          </a:p>
        </p:txBody>
      </p:sp>
      <p:pic>
        <p:nvPicPr>
          <p:cNvPr id="344544710" name="图片 1"/>
          <p:cNvPicPr>
            <a:picLocks noChangeAspect="1"/>
          </p:cNvPicPr>
          <p:nvPr/>
        </p:nvPicPr>
        <p:blipFill>
          <a:blip r:embed="rId2"/>
          <a:srcRect l="20419" t="4583" r="19853" b="3582"/>
          <a:stretch>
            <a:fillRect/>
          </a:stretch>
        </p:blipFill>
        <p:spPr>
          <a:xfrm>
            <a:off x="1159510" y="2212975"/>
            <a:ext cx="4713605" cy="3921760"/>
          </a:xfrm>
          <a:prstGeom prst="rect">
            <a:avLst/>
          </a:prstGeom>
        </p:spPr>
      </p:pic>
      <p:pic>
        <p:nvPicPr>
          <p:cNvPr id="2052941400" name="图片 1"/>
          <p:cNvPicPr>
            <a:picLocks noChangeAspect="1"/>
          </p:cNvPicPr>
          <p:nvPr/>
        </p:nvPicPr>
        <p:blipFill>
          <a:blip r:embed="rId3"/>
          <a:srcRect l="19709" t="4303" r="19576" b="6533"/>
          <a:stretch>
            <a:fillRect/>
          </a:stretch>
        </p:blipFill>
        <p:spPr>
          <a:xfrm>
            <a:off x="6194425" y="2212975"/>
            <a:ext cx="4944745" cy="392112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5F7FA"/>
        </a:solidFill>
        <a:effectLst/>
      </p:bgPr>
    </p:bg>
    <p:spTree>
      <p:nvGrpSpPr>
        <p:cNvPr id="1" name=""/>
        <p:cNvGrpSpPr/>
        <p:nvPr/>
      </p:nvGrpSpPr>
      <p:grpSpPr>
        <a:xfrm>
          <a:off x="0" y="0"/>
          <a:ext cx="0" cy="0"/>
          <a:chOff x="0" y="0"/>
          <a:chExt cx="0" cy="0"/>
        </a:xfrm>
      </p:grpSpPr>
      <p:pic>
        <p:nvPicPr>
          <p:cNvPr id="2" name="Image 0" descr="https://kimi-img.moonshot.cn/pub/slides/slides_tmpl/image/25-09-30-16:31:52-d3dpau0s8jdo4os5dgdg.jpg"/>
          <p:cNvPicPr>
            <a:picLocks noChangeAspect="1"/>
          </p:cNvPicPr>
          <p:nvPr/>
        </p:nvPicPr>
        <p:blipFill>
          <a:blip r:embed="rId1"/>
          <a:stretch>
            <a:fillRect/>
          </a:stretch>
        </p:blipFill>
        <p:spPr>
          <a:xfrm>
            <a:off x="3175" y="0"/>
            <a:ext cx="12186285" cy="6858000"/>
          </a:xfrm>
          <a:prstGeom prst="rect">
            <a:avLst/>
          </a:prstGeom>
        </p:spPr>
      </p:pic>
      <p:sp>
        <p:nvSpPr>
          <p:cNvPr id="15" name="Shape 12"/>
          <p:cNvSpPr/>
          <p:nvPr>
            <p:custDataLst>
              <p:tags r:id="rId2"/>
            </p:custDataLst>
          </p:nvPr>
        </p:nvSpPr>
        <p:spPr>
          <a:xfrm>
            <a:off x="232410" y="939800"/>
            <a:ext cx="3746500" cy="5602605"/>
          </a:xfrm>
          <a:custGeom>
            <a:avLst/>
            <a:gdLst/>
            <a:ahLst/>
            <a:cxnLst/>
            <a:rect l="l" t="t" r="r" b="b"/>
            <a:pathLst>
              <a:path w="3746500" h="3802062">
                <a:moveTo>
                  <a:pt x="31750" y="0"/>
                </a:moveTo>
                <a:lnTo>
                  <a:pt x="3714750" y="0"/>
                </a:lnTo>
                <a:cubicBezTo>
                  <a:pt x="3732273" y="0"/>
                  <a:pt x="3746500" y="14227"/>
                  <a:pt x="3746500" y="31750"/>
                </a:cubicBezTo>
                <a:lnTo>
                  <a:pt x="3746500" y="3706826"/>
                </a:lnTo>
                <a:cubicBezTo>
                  <a:pt x="3746500" y="3759424"/>
                  <a:pt x="3703861" y="3802062"/>
                  <a:pt x="3651264" y="3802062"/>
                </a:cubicBezTo>
                <a:lnTo>
                  <a:pt x="95236" y="3802062"/>
                </a:lnTo>
                <a:cubicBezTo>
                  <a:pt x="42639" y="3802062"/>
                  <a:pt x="0" y="3759424"/>
                  <a:pt x="0" y="3706826"/>
                </a:cubicBezTo>
                <a:lnTo>
                  <a:pt x="0" y="31750"/>
                </a:lnTo>
                <a:cubicBezTo>
                  <a:pt x="0" y="14227"/>
                  <a:pt x="14227" y="0"/>
                  <a:pt x="31750" y="0"/>
                </a:cubicBezTo>
                <a:close/>
              </a:path>
            </a:pathLst>
          </a:custGeom>
          <a:solidFill>
            <a:srgbClr val="FFFFFF"/>
          </a:solidFill>
          <a:effectLst>
            <a:outerShdw blurRad="119063" dist="79375" dir="5400000" algn="bl" rotWithShape="0">
              <a:srgbClr val="000000">
                <a:alpha val="10196"/>
              </a:srgbClr>
            </a:outerShdw>
          </a:effectLst>
        </p:spPr>
      </p:sp>
      <p:sp>
        <p:nvSpPr>
          <p:cNvPr id="16" name="Shape 13"/>
          <p:cNvSpPr/>
          <p:nvPr>
            <p:custDataLst>
              <p:tags r:id="rId3"/>
            </p:custDataLst>
          </p:nvPr>
        </p:nvSpPr>
        <p:spPr>
          <a:xfrm>
            <a:off x="235585" y="939611"/>
            <a:ext cx="3746500" cy="31750"/>
          </a:xfrm>
          <a:custGeom>
            <a:avLst/>
            <a:gdLst/>
            <a:ahLst/>
            <a:cxnLst/>
            <a:rect l="l" t="t" r="r" b="b"/>
            <a:pathLst>
              <a:path w="3746500" h="31750">
                <a:moveTo>
                  <a:pt x="31750" y="0"/>
                </a:moveTo>
                <a:lnTo>
                  <a:pt x="3714750" y="0"/>
                </a:lnTo>
                <a:cubicBezTo>
                  <a:pt x="3732273" y="0"/>
                  <a:pt x="3746500" y="14227"/>
                  <a:pt x="3746500" y="31750"/>
                </a:cubicBezTo>
                <a:lnTo>
                  <a:pt x="3746500" y="31750"/>
                </a:lnTo>
                <a:lnTo>
                  <a:pt x="0" y="31750"/>
                </a:lnTo>
                <a:lnTo>
                  <a:pt x="0" y="31750"/>
                </a:lnTo>
                <a:cubicBezTo>
                  <a:pt x="0" y="14227"/>
                  <a:pt x="14227" y="0"/>
                  <a:pt x="31750" y="0"/>
                </a:cubicBezTo>
                <a:close/>
              </a:path>
            </a:pathLst>
          </a:custGeom>
          <a:solidFill>
            <a:srgbClr val="00BCD4"/>
          </a:solidFill>
        </p:spPr>
      </p:sp>
      <p:sp>
        <p:nvSpPr>
          <p:cNvPr id="17" name="Text 14"/>
          <p:cNvSpPr/>
          <p:nvPr>
            <p:custDataLst>
              <p:tags r:id="rId4"/>
            </p:custDataLst>
          </p:nvPr>
        </p:nvSpPr>
        <p:spPr>
          <a:xfrm>
            <a:off x="394335" y="1304925"/>
            <a:ext cx="2372995" cy="285750"/>
          </a:xfrm>
          <a:prstGeom prst="rect">
            <a:avLst/>
          </a:prstGeom>
          <a:noFill/>
        </p:spPr>
        <p:txBody>
          <a:bodyPr wrap="square" lIns="0" tIns="0" rIns="0" bIns="0" rtlCol="0" anchor="ctr"/>
          <a:lstStyle/>
          <a:p>
            <a:pPr>
              <a:lnSpc>
                <a:spcPct val="110000"/>
              </a:lnSpc>
            </a:pPr>
            <a:r>
              <a:rPr lang="en-US" sz="2800" b="1" dirty="0">
                <a:solidFill>
                  <a:srgbClr val="212121"/>
                </a:solidFill>
                <a:latin typeface="微软雅黑" panose="020B0503020204020204" charset="-122"/>
                <a:ea typeface="微软雅黑" panose="020B0503020204020204" charset="-122"/>
                <a:cs typeface="Alimama ShuHeiTi" pitchFamily="34" charset="-120"/>
              </a:rPr>
              <a:t>物业服务规模</a:t>
            </a:r>
            <a:endParaRPr lang="en-US" sz="2800" b="1" dirty="0">
              <a:solidFill>
                <a:srgbClr val="212121"/>
              </a:solidFill>
              <a:latin typeface="微软雅黑" panose="020B0503020204020204" charset="-122"/>
              <a:ea typeface="微软雅黑" panose="020B0503020204020204" charset="-122"/>
              <a:cs typeface="Alimama ShuHeiTi" pitchFamily="34" charset="-120"/>
            </a:endParaRPr>
          </a:p>
        </p:txBody>
      </p:sp>
      <p:sp>
        <p:nvSpPr>
          <p:cNvPr id="18" name="Shape 15"/>
          <p:cNvSpPr/>
          <p:nvPr>
            <p:custDataLst>
              <p:tags r:id="rId5"/>
            </p:custDataLst>
          </p:nvPr>
        </p:nvSpPr>
        <p:spPr>
          <a:xfrm>
            <a:off x="3058160" y="1273175"/>
            <a:ext cx="848360" cy="317500"/>
          </a:xfrm>
          <a:custGeom>
            <a:avLst/>
            <a:gdLst/>
            <a:ahLst/>
            <a:cxnLst/>
            <a:rect l="l" t="t" r="r" b="b"/>
            <a:pathLst>
              <a:path w="563563" h="317500">
                <a:moveTo>
                  <a:pt x="158750" y="0"/>
                </a:moveTo>
                <a:lnTo>
                  <a:pt x="404813" y="0"/>
                </a:lnTo>
                <a:cubicBezTo>
                  <a:pt x="492429" y="0"/>
                  <a:pt x="563563" y="71133"/>
                  <a:pt x="563563" y="158750"/>
                </a:cubicBezTo>
                <a:lnTo>
                  <a:pt x="563563" y="158750"/>
                </a:lnTo>
                <a:cubicBezTo>
                  <a:pt x="563563" y="246367"/>
                  <a:pt x="492429" y="317500"/>
                  <a:pt x="404813" y="317500"/>
                </a:cubicBezTo>
                <a:lnTo>
                  <a:pt x="158750" y="317500"/>
                </a:lnTo>
                <a:cubicBezTo>
                  <a:pt x="71133" y="317500"/>
                  <a:pt x="0" y="246367"/>
                  <a:pt x="0" y="158750"/>
                </a:cubicBezTo>
                <a:lnTo>
                  <a:pt x="0" y="158750"/>
                </a:lnTo>
                <a:cubicBezTo>
                  <a:pt x="0" y="71133"/>
                  <a:pt x="71133" y="0"/>
                  <a:pt x="158750" y="0"/>
                </a:cubicBezTo>
                <a:close/>
              </a:path>
            </a:pathLst>
          </a:custGeom>
          <a:solidFill>
            <a:srgbClr val="00BCD4"/>
          </a:solidFill>
        </p:spPr>
      </p:sp>
      <p:sp>
        <p:nvSpPr>
          <p:cNvPr id="19" name="Text 16"/>
          <p:cNvSpPr/>
          <p:nvPr>
            <p:custDataLst>
              <p:tags r:id="rId6"/>
            </p:custDataLst>
          </p:nvPr>
        </p:nvSpPr>
        <p:spPr>
          <a:xfrm>
            <a:off x="3119120" y="1273175"/>
            <a:ext cx="955040" cy="317500"/>
          </a:xfrm>
          <a:prstGeom prst="rect">
            <a:avLst/>
          </a:prstGeom>
          <a:noFill/>
        </p:spPr>
        <p:txBody>
          <a:bodyPr wrap="square" lIns="127000" tIns="47625" rIns="127000" bIns="47625" rtlCol="0" anchor="ctr"/>
          <a:lstStyle/>
          <a:p>
            <a:pPr>
              <a:lnSpc>
                <a:spcPct val="130000"/>
              </a:lnSpc>
            </a:pPr>
            <a:r>
              <a:rPr lang="en-US" sz="2000" b="1" dirty="0">
                <a:solidFill>
                  <a:srgbClr val="FFFFFF"/>
                </a:solidFill>
                <a:latin typeface="微软雅黑" panose="020B0503020204020204" charset="-122"/>
                <a:ea typeface="微软雅黑" panose="020B0503020204020204" charset="-122"/>
                <a:cs typeface="微软雅黑" panose="020B0503020204020204" charset="-122"/>
              </a:rPr>
              <a:t>20分</a:t>
            </a:r>
            <a:endParaRPr lang="en-US" sz="2000" b="1" dirty="0">
              <a:solidFill>
                <a:srgbClr val="FFFFFF"/>
              </a:solidFill>
              <a:latin typeface="微软雅黑" panose="020B0503020204020204" charset="-122"/>
              <a:ea typeface="微软雅黑" panose="020B0503020204020204" charset="-122"/>
              <a:cs typeface="微软雅黑" panose="020B0503020204020204" charset="-122"/>
            </a:endParaRPr>
          </a:p>
        </p:txBody>
      </p:sp>
      <p:sp>
        <p:nvSpPr>
          <p:cNvPr id="20" name="Text 17"/>
          <p:cNvSpPr/>
          <p:nvPr>
            <p:custDataLst>
              <p:tags r:id="rId7"/>
            </p:custDataLst>
          </p:nvPr>
        </p:nvSpPr>
        <p:spPr>
          <a:xfrm>
            <a:off x="359410" y="2444750"/>
            <a:ext cx="3492500" cy="3228340"/>
          </a:xfrm>
          <a:prstGeom prst="rect">
            <a:avLst/>
          </a:prstGeom>
          <a:noFill/>
        </p:spPr>
        <p:txBody>
          <a:bodyPr wrap="square" lIns="0" tIns="0" rIns="0" bIns="0" rtlCol="0" anchor="ctr"/>
          <a:lstStyle/>
          <a:p>
            <a:pPr>
              <a:lnSpc>
                <a:spcPct val="140000"/>
              </a:lnSpc>
            </a:pPr>
            <a:r>
              <a:rPr lang="en-US" sz="2400" b="1" dirty="0">
                <a:solidFill>
                  <a:srgbClr val="00BCD4"/>
                </a:solidFill>
                <a:latin typeface="微软雅黑" panose="020B0503020204020204" charset="-122"/>
                <a:ea typeface="微软雅黑" panose="020B0503020204020204" charset="-122"/>
                <a:cs typeface="微软雅黑" panose="020B0503020204020204" charset="-122"/>
              </a:rPr>
              <a:t>评分标准：</a:t>
            </a:r>
            <a:r>
              <a:rPr lang="en-US" sz="1600" dirty="0">
                <a:solidFill>
                  <a:srgbClr val="212121">
                    <a:alpha val="80000"/>
                  </a:srgbClr>
                </a:solidFill>
                <a:latin typeface="微软雅黑" panose="020B0503020204020204" charset="-122"/>
                <a:ea typeface="微软雅黑" panose="020B0503020204020204" charset="-122"/>
                <a:cs typeface="微软雅黑" panose="020B0503020204020204" charset="-122"/>
              </a:rPr>
              <a:t>本市行政区域内在管住宅物业服务项目合计面积10万平方米（含）以下的计5分，10万至50万平方米（含）的计8分，50万至100万平方米（含）的计12分，100万至500万平方米（含）的计15分，500万至1000万平方米（含）计18分，1000万平方米以上的计20分</a:t>
            </a:r>
            <a:endParaRPr lang="en-US" sz="1600" dirty="0">
              <a:solidFill>
                <a:srgbClr val="212121">
                  <a:alpha val="80000"/>
                </a:srgbClr>
              </a:solidFill>
              <a:latin typeface="微软雅黑" panose="020B0503020204020204" charset="-122"/>
              <a:ea typeface="微软雅黑" panose="020B0503020204020204" charset="-122"/>
              <a:cs typeface="微软雅黑" panose="020B0503020204020204" charset="-122"/>
            </a:endParaRPr>
          </a:p>
          <a:p>
            <a:pPr>
              <a:lnSpc>
                <a:spcPct val="140000"/>
              </a:lnSpc>
            </a:pPr>
            <a:r>
              <a:rPr lang="en-US" sz="2400" b="1" dirty="0">
                <a:solidFill>
                  <a:srgbClr val="00BCD4"/>
                </a:solidFill>
                <a:latin typeface="微软雅黑" panose="020B0503020204020204" charset="-122"/>
                <a:ea typeface="微软雅黑" panose="020B0503020204020204" charset="-122"/>
                <a:cs typeface="微软雅黑" panose="020B0503020204020204" charset="-122"/>
                <a:sym typeface="+mn-ea"/>
              </a:rPr>
              <a:t>计算公式：</a:t>
            </a:r>
            <a:r>
              <a:rPr lang="en-US" sz="1600" dirty="0">
                <a:solidFill>
                  <a:srgbClr val="212121">
                    <a:alpha val="80000"/>
                  </a:srgbClr>
                </a:solidFill>
                <a:latin typeface="微软雅黑" panose="020B0503020204020204" charset="-122"/>
                <a:ea typeface="微软雅黑" panose="020B0503020204020204" charset="-122"/>
                <a:cs typeface="微软雅黑" panose="020B0503020204020204" charset="-122"/>
                <a:sym typeface="+mn-ea"/>
              </a:rPr>
              <a:t>以合同备案面积计算；未备案仅</a:t>
            </a:r>
            <a:r>
              <a:rPr lang="en-US" sz="1600" dirty="0">
                <a:solidFill>
                  <a:srgbClr val="212121">
                    <a:alpha val="80000"/>
                  </a:srgbClr>
                </a:solidFill>
                <a:highlight>
                  <a:srgbClr val="C0C0C0"/>
                </a:highlight>
                <a:latin typeface="微软雅黑" panose="020B0503020204020204" charset="-122"/>
                <a:ea typeface="微软雅黑" panose="020B0503020204020204" charset="-122"/>
                <a:cs typeface="微软雅黑" panose="020B0503020204020204" charset="-122"/>
                <a:sym typeface="+mn-ea"/>
              </a:rPr>
              <a:t>信息采集的面积折半</a:t>
            </a:r>
            <a:r>
              <a:rPr lang="en-US" sz="1600" dirty="0">
                <a:solidFill>
                  <a:srgbClr val="212121">
                    <a:alpha val="80000"/>
                  </a:srgbClr>
                </a:solidFill>
                <a:latin typeface="微软雅黑" panose="020B0503020204020204" charset="-122"/>
                <a:ea typeface="微软雅黑" panose="020B0503020204020204" charset="-122"/>
                <a:cs typeface="微软雅黑" panose="020B0503020204020204" charset="-122"/>
                <a:sym typeface="+mn-ea"/>
              </a:rPr>
              <a:t>计算</a:t>
            </a:r>
            <a:r>
              <a:rPr lang="zh-CN" altLang="en-US" sz="1600" dirty="0">
                <a:solidFill>
                  <a:srgbClr val="212121">
                    <a:alpha val="80000"/>
                  </a:srgbClr>
                </a:solidFill>
                <a:latin typeface="微软雅黑" panose="020B0503020204020204" charset="-122"/>
                <a:ea typeface="微软雅黑" panose="020B0503020204020204" charset="-122"/>
                <a:cs typeface="微软雅黑" panose="020B0503020204020204" charset="-122"/>
                <a:sym typeface="+mn-ea"/>
              </a:rPr>
              <a:t>。</a:t>
            </a:r>
            <a:endParaRPr lang="zh-CN" altLang="en-US" sz="1600" dirty="0">
              <a:solidFill>
                <a:srgbClr val="212121">
                  <a:alpha val="80000"/>
                </a:srgbClr>
              </a:solidFill>
              <a:latin typeface="微软雅黑" panose="020B0503020204020204" charset="-122"/>
              <a:ea typeface="微软雅黑" panose="020B0503020204020204" charset="-122"/>
              <a:cs typeface="微软雅黑" panose="020B0503020204020204" charset="-122"/>
              <a:sym typeface="+mn-ea"/>
            </a:endParaRPr>
          </a:p>
          <a:p>
            <a:pPr>
              <a:lnSpc>
                <a:spcPct val="140000"/>
              </a:lnSpc>
            </a:pPr>
            <a:r>
              <a:rPr lang="en-US" sz="2400" b="1" dirty="0">
                <a:solidFill>
                  <a:srgbClr val="00BCD4"/>
                </a:solidFill>
                <a:latin typeface="微软雅黑" panose="020B0503020204020204" charset="-122"/>
                <a:ea typeface="微软雅黑" panose="020B0503020204020204" charset="-122"/>
                <a:cs typeface="微软雅黑" panose="020B0503020204020204" charset="-122"/>
                <a:sym typeface="+mn-ea"/>
              </a:rPr>
              <a:t>数据来源：系统提取有效备案数据</a:t>
            </a:r>
            <a:r>
              <a:rPr lang="zh-CN" altLang="en-US" sz="2400" b="1" dirty="0">
                <a:solidFill>
                  <a:srgbClr val="00BCD4"/>
                </a:solidFill>
                <a:latin typeface="微软雅黑" panose="020B0503020204020204" charset="-122"/>
                <a:ea typeface="微软雅黑" panose="020B0503020204020204" charset="-122"/>
                <a:cs typeface="微软雅黑" panose="020B0503020204020204" charset="-122"/>
                <a:sym typeface="+mn-ea"/>
              </a:rPr>
              <a:t>，无需填报</a:t>
            </a:r>
            <a:endParaRPr lang="zh-CN" altLang="en-US" sz="2400" b="1" dirty="0">
              <a:solidFill>
                <a:srgbClr val="00BCD4"/>
              </a:solidFill>
              <a:latin typeface="微软雅黑" panose="020B0503020204020204" charset="-122"/>
              <a:ea typeface="微软雅黑" panose="020B0503020204020204" charset="-122"/>
              <a:cs typeface="微软雅黑" panose="020B0503020204020204" charset="-122"/>
              <a:sym typeface="+mn-ea"/>
            </a:endParaRPr>
          </a:p>
        </p:txBody>
      </p:sp>
      <p:sp>
        <p:nvSpPr>
          <p:cNvPr id="4" name="文本框 3"/>
          <p:cNvSpPr txBox="1"/>
          <p:nvPr/>
        </p:nvSpPr>
        <p:spPr>
          <a:xfrm>
            <a:off x="360045" y="360045"/>
            <a:ext cx="7881620" cy="583565"/>
          </a:xfrm>
          <a:prstGeom prst="rect">
            <a:avLst/>
          </a:prstGeom>
          <a:noFill/>
        </p:spPr>
        <p:txBody>
          <a:bodyPr wrap="square" rtlCol="0">
            <a:spAutoFit/>
          </a:bodyPr>
          <a:p>
            <a:r>
              <a:rPr lang="zh-CN" altLang="en-US" sz="3200" b="1" dirty="0">
                <a:solidFill>
                  <a:srgbClr val="212121"/>
                </a:solidFill>
                <a:latin typeface="微软雅黑" panose="020B0503020204020204" charset="-122"/>
                <a:ea typeface="微软雅黑" panose="020B0503020204020204" charset="-122"/>
                <a:cs typeface="微软雅黑" panose="020B0503020204020204" charset="-122"/>
                <a:sym typeface="+mn-ea"/>
              </a:rPr>
              <a:t>企业填报：基础得分标准</a:t>
            </a:r>
            <a:r>
              <a:rPr lang="en-US" altLang="zh-CN" sz="3200" b="1" dirty="0">
                <a:solidFill>
                  <a:srgbClr val="212121"/>
                </a:solidFill>
                <a:latin typeface="微软雅黑" panose="020B0503020204020204" charset="-122"/>
                <a:ea typeface="微软雅黑" panose="020B0503020204020204" charset="-122"/>
                <a:cs typeface="微软雅黑" panose="020B0503020204020204" charset="-122"/>
                <a:sym typeface="+mn-ea"/>
              </a:rPr>
              <a:t>-</a:t>
            </a:r>
            <a:r>
              <a:rPr lang="en-US" sz="3200" b="1" dirty="0">
                <a:solidFill>
                  <a:srgbClr val="212121"/>
                </a:solidFill>
                <a:latin typeface="微软雅黑" panose="020B0503020204020204" charset="-122"/>
                <a:ea typeface="微软雅黑" panose="020B0503020204020204" charset="-122"/>
                <a:cs typeface="微软雅黑" panose="020B0503020204020204" charset="-122"/>
                <a:sym typeface="+mn-ea"/>
              </a:rPr>
              <a:t>物业服务规模</a:t>
            </a:r>
            <a:endParaRPr lang="en-US" altLang="zh-CN" sz="3200" b="1" dirty="0">
              <a:solidFill>
                <a:srgbClr val="212121"/>
              </a:solidFill>
              <a:latin typeface="微软雅黑" panose="020B0503020204020204" charset="-122"/>
              <a:ea typeface="微软雅黑" panose="020B0503020204020204" charset="-122"/>
              <a:cs typeface="微软雅黑" panose="020B0503020204020204" charset="-122"/>
              <a:sym typeface="+mn-ea"/>
            </a:endParaRPr>
          </a:p>
        </p:txBody>
      </p:sp>
      <p:sp>
        <p:nvSpPr>
          <p:cNvPr id="3" name="文本框 2"/>
          <p:cNvSpPr txBox="1"/>
          <p:nvPr/>
        </p:nvSpPr>
        <p:spPr>
          <a:xfrm>
            <a:off x="4074160" y="971550"/>
            <a:ext cx="6093460"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cs typeface="微软雅黑" panose="020B0503020204020204" charset="-122"/>
              </a:rPr>
              <a:t>物业服务规模</a:t>
            </a:r>
            <a:r>
              <a:rPr lang="en-US" altLang="zh-CN" b="1">
                <a:latin typeface="微软雅黑" panose="020B0503020204020204" charset="-122"/>
                <a:ea typeface="微软雅黑" panose="020B0503020204020204" charset="-122"/>
                <a:cs typeface="微软雅黑" panose="020B0503020204020204" charset="-122"/>
              </a:rPr>
              <a:t>-</a:t>
            </a:r>
            <a:r>
              <a:rPr lang="zh-CN" altLang="en-US" b="1">
                <a:latin typeface="微软雅黑" panose="020B0503020204020204" charset="-122"/>
                <a:ea typeface="微软雅黑" panose="020B0503020204020204" charset="-122"/>
                <a:cs typeface="微软雅黑" panose="020B0503020204020204" charset="-122"/>
              </a:rPr>
              <a:t>展示页面</a:t>
            </a:r>
            <a:r>
              <a:rPr lang="en-US" altLang="zh-CN" b="1">
                <a:latin typeface="微软雅黑" panose="020B0503020204020204" charset="-122"/>
                <a:ea typeface="微软雅黑" panose="020B0503020204020204" charset="-122"/>
                <a:cs typeface="微软雅黑" panose="020B0503020204020204" charset="-122"/>
              </a:rPr>
              <a:t>-</a:t>
            </a:r>
            <a:r>
              <a:rPr lang="zh-CN" altLang="en-US" b="1">
                <a:latin typeface="微软雅黑" panose="020B0503020204020204" charset="-122"/>
                <a:ea typeface="微软雅黑" panose="020B0503020204020204" charset="-122"/>
                <a:cs typeface="微软雅黑" panose="020B0503020204020204" charset="-122"/>
              </a:rPr>
              <a:t>企业在备案时填写、系统导入</a:t>
            </a:r>
            <a:endParaRPr lang="zh-CN" altLang="en-US" b="1">
              <a:latin typeface="微软雅黑" panose="020B0503020204020204" charset="-122"/>
              <a:ea typeface="微软雅黑" panose="020B0503020204020204" charset="-122"/>
              <a:cs typeface="微软雅黑" panose="020B0503020204020204" charset="-122"/>
            </a:endParaRPr>
          </a:p>
        </p:txBody>
      </p:sp>
      <p:pic>
        <p:nvPicPr>
          <p:cNvPr id="1108111465" name="图片 1"/>
          <p:cNvPicPr>
            <a:picLocks noChangeAspect="1"/>
          </p:cNvPicPr>
          <p:nvPr/>
        </p:nvPicPr>
        <p:blipFill>
          <a:blip r:embed="rId8"/>
          <a:stretch>
            <a:fillRect/>
          </a:stretch>
        </p:blipFill>
        <p:spPr>
          <a:xfrm>
            <a:off x="4143375" y="1304290"/>
            <a:ext cx="7781925" cy="4437380"/>
          </a:xfrm>
          <a:prstGeom prst="rect">
            <a:avLst/>
          </a:prstGeom>
        </p:spPr>
      </p:pic>
      <p:sp>
        <p:nvSpPr>
          <p:cNvPr id="25" name="圆角矩形 24"/>
          <p:cNvSpPr/>
          <p:nvPr/>
        </p:nvSpPr>
        <p:spPr>
          <a:xfrm>
            <a:off x="4233545" y="5821045"/>
            <a:ext cx="6650990" cy="582930"/>
          </a:xfrm>
          <a:prstGeom prst="roundRect">
            <a:avLst/>
          </a:prstGeom>
          <a:solidFill>
            <a:srgbClr val="D7EDFA"/>
          </a:solid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endParaRPr>
          </a:p>
        </p:txBody>
      </p:sp>
      <p:sp>
        <p:nvSpPr>
          <p:cNvPr id="5" name="文本框 4"/>
          <p:cNvSpPr txBox="1"/>
          <p:nvPr/>
        </p:nvSpPr>
        <p:spPr>
          <a:xfrm>
            <a:off x="4354195" y="5920740"/>
            <a:ext cx="6663055" cy="483235"/>
          </a:xfrm>
          <a:prstGeom prst="rect">
            <a:avLst/>
          </a:prstGeom>
          <a:noFill/>
        </p:spPr>
        <p:txBody>
          <a:bodyPr wrap="square" rtlCol="0" anchor="t">
            <a:noAutofit/>
          </a:bodyPr>
          <a:p>
            <a:pPr marL="0" indent="0" algn="l">
              <a:spcBef>
                <a:spcPct val="0"/>
              </a:spcBef>
              <a:spcAft>
                <a:spcPct val="0"/>
              </a:spcAft>
            </a:pPr>
            <a:r>
              <a:rPr lang="zh-CN" sz="2000">
                <a:latin typeface="微软雅黑" panose="020B0503020204020204" charset="-122"/>
                <a:ea typeface="微软雅黑" panose="020B0503020204020204" charset="-122"/>
                <a:sym typeface="+mn-ea"/>
              </a:rPr>
              <a:t>核实已填写的项目信息，尤其企业名称、组织机构代码。</a:t>
            </a:r>
            <a:endParaRPr lang="zh-CN" sz="2000">
              <a:latin typeface="微软雅黑" panose="020B0503020204020204" charset="-122"/>
              <a:ea typeface="微软雅黑" panose="020B0503020204020204" charset="-122"/>
              <a:sym typeface="+mn-ea"/>
            </a:endParaRPr>
          </a:p>
          <a:p>
            <a:pPr marL="0" indent="0" algn="l">
              <a:spcBef>
                <a:spcPct val="0"/>
              </a:spcBef>
              <a:spcAft>
                <a:spcPct val="0"/>
              </a:spcAft>
            </a:pPr>
            <a:endParaRPr lang="zh-CN" altLang="en-US" sz="2000">
              <a:latin typeface="微软雅黑" panose="020B0503020204020204" charset="-122"/>
              <a:ea typeface="微软雅黑" panose="020B0503020204020204" charset="-122"/>
              <a:sym typeface="+mn-e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5F7FA"/>
        </a:solidFill>
        <a:effectLst/>
      </p:bgPr>
    </p:bg>
    <p:spTree>
      <p:nvGrpSpPr>
        <p:cNvPr id="1" name=""/>
        <p:cNvGrpSpPr/>
        <p:nvPr/>
      </p:nvGrpSpPr>
      <p:grpSpPr>
        <a:xfrm>
          <a:off x="0" y="0"/>
          <a:ext cx="0" cy="0"/>
          <a:chOff x="0" y="0"/>
          <a:chExt cx="0" cy="0"/>
        </a:xfrm>
      </p:grpSpPr>
      <p:pic>
        <p:nvPicPr>
          <p:cNvPr id="2" name="Image 0" descr="https://kimi-img.moonshot.cn/pub/slides/slides_tmpl/image/25-09-30-16:31:52-d3dpau0s8jdo4os5dgdg.jpg"/>
          <p:cNvPicPr>
            <a:picLocks noChangeAspect="1"/>
          </p:cNvPicPr>
          <p:nvPr/>
        </p:nvPicPr>
        <p:blipFill>
          <a:blip r:embed="rId1"/>
          <a:stretch>
            <a:fillRect/>
          </a:stretch>
        </p:blipFill>
        <p:spPr>
          <a:xfrm>
            <a:off x="2540" y="0"/>
            <a:ext cx="12186285" cy="6858000"/>
          </a:xfrm>
          <a:prstGeom prst="rect">
            <a:avLst/>
          </a:prstGeom>
        </p:spPr>
      </p:pic>
      <p:sp>
        <p:nvSpPr>
          <p:cNvPr id="38" name="Shape 35"/>
          <p:cNvSpPr/>
          <p:nvPr>
            <p:custDataLst>
              <p:tags r:id="rId2"/>
            </p:custDataLst>
          </p:nvPr>
        </p:nvSpPr>
        <p:spPr>
          <a:xfrm>
            <a:off x="277495" y="1140460"/>
            <a:ext cx="3746500" cy="4801870"/>
          </a:xfrm>
          <a:custGeom>
            <a:avLst/>
            <a:gdLst/>
            <a:ahLst/>
            <a:cxnLst/>
            <a:rect l="l" t="t" r="r" b="b"/>
            <a:pathLst>
              <a:path w="3746500" h="3802062">
                <a:moveTo>
                  <a:pt x="31750" y="0"/>
                </a:moveTo>
                <a:lnTo>
                  <a:pt x="3714750" y="0"/>
                </a:lnTo>
                <a:cubicBezTo>
                  <a:pt x="3732273" y="0"/>
                  <a:pt x="3746500" y="14227"/>
                  <a:pt x="3746500" y="31750"/>
                </a:cubicBezTo>
                <a:lnTo>
                  <a:pt x="3746500" y="3706826"/>
                </a:lnTo>
                <a:cubicBezTo>
                  <a:pt x="3746500" y="3759424"/>
                  <a:pt x="3703861" y="3802062"/>
                  <a:pt x="3651264" y="3802062"/>
                </a:cubicBezTo>
                <a:lnTo>
                  <a:pt x="95236" y="3802062"/>
                </a:lnTo>
                <a:cubicBezTo>
                  <a:pt x="42639" y="3802062"/>
                  <a:pt x="0" y="3759424"/>
                  <a:pt x="0" y="3706826"/>
                </a:cubicBezTo>
                <a:lnTo>
                  <a:pt x="0" y="31750"/>
                </a:lnTo>
                <a:cubicBezTo>
                  <a:pt x="0" y="14227"/>
                  <a:pt x="14227" y="0"/>
                  <a:pt x="31750" y="0"/>
                </a:cubicBezTo>
                <a:close/>
              </a:path>
            </a:pathLst>
          </a:custGeom>
          <a:solidFill>
            <a:srgbClr val="FFFFFF"/>
          </a:solidFill>
          <a:effectLst>
            <a:outerShdw blurRad="119063" dist="79375" dir="5400000" algn="bl" rotWithShape="0">
              <a:srgbClr val="000000">
                <a:alpha val="10196"/>
              </a:srgbClr>
            </a:outerShdw>
          </a:effectLst>
        </p:spPr>
      </p:sp>
      <p:sp>
        <p:nvSpPr>
          <p:cNvPr id="39" name="Shape 36"/>
          <p:cNvSpPr/>
          <p:nvPr>
            <p:custDataLst>
              <p:tags r:id="rId3"/>
            </p:custDataLst>
          </p:nvPr>
        </p:nvSpPr>
        <p:spPr>
          <a:xfrm>
            <a:off x="277495" y="1140271"/>
            <a:ext cx="3746500" cy="31750"/>
          </a:xfrm>
          <a:custGeom>
            <a:avLst/>
            <a:gdLst/>
            <a:ahLst/>
            <a:cxnLst/>
            <a:rect l="l" t="t" r="r" b="b"/>
            <a:pathLst>
              <a:path w="3746500" h="31750">
                <a:moveTo>
                  <a:pt x="31750" y="0"/>
                </a:moveTo>
                <a:lnTo>
                  <a:pt x="3714750" y="0"/>
                </a:lnTo>
                <a:cubicBezTo>
                  <a:pt x="3732273" y="0"/>
                  <a:pt x="3746500" y="14227"/>
                  <a:pt x="3746500" y="31750"/>
                </a:cubicBezTo>
                <a:lnTo>
                  <a:pt x="3746500" y="31750"/>
                </a:lnTo>
                <a:lnTo>
                  <a:pt x="0" y="31750"/>
                </a:lnTo>
                <a:lnTo>
                  <a:pt x="0" y="31750"/>
                </a:lnTo>
                <a:cubicBezTo>
                  <a:pt x="0" y="14227"/>
                  <a:pt x="14227" y="0"/>
                  <a:pt x="31750" y="0"/>
                </a:cubicBezTo>
                <a:close/>
              </a:path>
            </a:pathLst>
          </a:custGeom>
          <a:solidFill>
            <a:srgbClr val="0F62FE"/>
          </a:solidFill>
        </p:spPr>
      </p:sp>
      <p:sp>
        <p:nvSpPr>
          <p:cNvPr id="40" name="Text 37"/>
          <p:cNvSpPr/>
          <p:nvPr>
            <p:custDataLst>
              <p:tags r:id="rId4"/>
            </p:custDataLst>
          </p:nvPr>
        </p:nvSpPr>
        <p:spPr>
          <a:xfrm>
            <a:off x="436245" y="1505585"/>
            <a:ext cx="2592705" cy="285750"/>
          </a:xfrm>
          <a:prstGeom prst="rect">
            <a:avLst/>
          </a:prstGeom>
          <a:noFill/>
        </p:spPr>
        <p:txBody>
          <a:bodyPr wrap="square" lIns="0" tIns="0" rIns="0" bIns="0" rtlCol="0" anchor="ctr"/>
          <a:lstStyle/>
          <a:p>
            <a:pPr>
              <a:lnSpc>
                <a:spcPct val="110000"/>
              </a:lnSpc>
            </a:pPr>
            <a:r>
              <a:rPr lang="en-US" sz="2800" b="1" dirty="0">
                <a:solidFill>
                  <a:srgbClr val="212121"/>
                </a:solidFill>
                <a:latin typeface="微软雅黑" panose="020B0503020204020204" charset="-122"/>
                <a:ea typeface="微软雅黑" panose="020B0503020204020204" charset="-122"/>
                <a:cs typeface="Alimama ShuHeiTi" pitchFamily="34" charset="-120"/>
              </a:rPr>
              <a:t>企业党建情况</a:t>
            </a:r>
            <a:endParaRPr lang="en-US" sz="2800" b="1" dirty="0">
              <a:solidFill>
                <a:srgbClr val="212121"/>
              </a:solidFill>
              <a:latin typeface="微软雅黑" panose="020B0503020204020204" charset="-122"/>
              <a:ea typeface="微软雅黑" panose="020B0503020204020204" charset="-122"/>
              <a:cs typeface="Alimama ShuHeiTi" pitchFamily="34" charset="-120"/>
            </a:endParaRPr>
          </a:p>
        </p:txBody>
      </p:sp>
      <p:sp>
        <p:nvSpPr>
          <p:cNvPr id="43" name="Text 40"/>
          <p:cNvSpPr/>
          <p:nvPr>
            <p:custDataLst>
              <p:tags r:id="rId5"/>
            </p:custDataLst>
          </p:nvPr>
        </p:nvSpPr>
        <p:spPr>
          <a:xfrm>
            <a:off x="436245" y="3129280"/>
            <a:ext cx="3492500" cy="1830705"/>
          </a:xfrm>
          <a:prstGeom prst="rect">
            <a:avLst/>
          </a:prstGeom>
          <a:noFill/>
        </p:spPr>
        <p:txBody>
          <a:bodyPr wrap="square" lIns="0" tIns="0" rIns="0" bIns="0" rtlCol="0" anchor="ctr"/>
          <a:lstStyle/>
          <a:p>
            <a:pPr>
              <a:lnSpc>
                <a:spcPct val="140000"/>
              </a:lnSpc>
            </a:pPr>
            <a:r>
              <a:rPr lang="en-US" sz="2400" b="1" dirty="0">
                <a:solidFill>
                  <a:srgbClr val="00BCD4"/>
                </a:solidFill>
                <a:latin typeface="微软雅黑" panose="020B0503020204020204" charset="-122"/>
                <a:ea typeface="微软雅黑" panose="020B0503020204020204" charset="-122"/>
                <a:cs typeface="微软雅黑" panose="020B0503020204020204" charset="-122"/>
              </a:rPr>
              <a:t>评分标准</a:t>
            </a:r>
            <a:r>
              <a:rPr lang="en-US" sz="2000" b="1" dirty="0">
                <a:solidFill>
                  <a:srgbClr val="0F62FE"/>
                </a:solidFill>
                <a:latin typeface="微软雅黑" panose="020B0503020204020204" charset="-122"/>
                <a:ea typeface="微软雅黑" panose="020B0503020204020204" charset="-122"/>
                <a:cs typeface="微软雅黑" panose="020B0503020204020204" charset="-122"/>
              </a:rPr>
              <a:t>：</a:t>
            </a:r>
            <a:r>
              <a:rPr lang="en-US" sz="2000" dirty="0">
                <a:solidFill>
                  <a:srgbClr val="212121">
                    <a:alpha val="80000"/>
                  </a:srgbClr>
                </a:solidFill>
                <a:latin typeface="微软雅黑" panose="020B0503020204020204" charset="-122"/>
                <a:ea typeface="微软雅黑" panose="020B0503020204020204" charset="-122"/>
                <a:cs typeface="微软雅黑" panose="020B0503020204020204" charset="-122"/>
              </a:rPr>
              <a:t>企业联合建立正式党支部的，得2分；单独建立正式党支部的得6分；建立党总支的得8分；建立党委的得10分</a:t>
            </a:r>
            <a:endParaRPr lang="en-US" sz="2000" b="1" dirty="0">
              <a:solidFill>
                <a:srgbClr val="0F62FE"/>
              </a:solidFill>
              <a:latin typeface="微软雅黑" panose="020B0503020204020204" charset="-122"/>
              <a:ea typeface="微软雅黑" panose="020B0503020204020204" charset="-122"/>
              <a:cs typeface="微软雅黑" panose="020B0503020204020204" charset="-122"/>
            </a:endParaRPr>
          </a:p>
          <a:p>
            <a:pPr algn="l">
              <a:lnSpc>
                <a:spcPct val="140000"/>
              </a:lnSpc>
              <a:buClrTx/>
              <a:buSzTx/>
              <a:buFontTx/>
            </a:pPr>
            <a:r>
              <a:rPr lang="en-US" sz="2400" b="1" dirty="0">
                <a:solidFill>
                  <a:srgbClr val="00BCD4"/>
                </a:solidFill>
                <a:latin typeface="微软雅黑" panose="020B0503020204020204" charset="-122"/>
                <a:ea typeface="微软雅黑" panose="020B0503020204020204" charset="-122"/>
                <a:cs typeface="微软雅黑" panose="020B0503020204020204" charset="-122"/>
                <a:sym typeface="+mn-ea"/>
              </a:rPr>
              <a:t>数据来源：企业填报（需上传相关批复文件），市级按需审核。</a:t>
            </a:r>
            <a:endParaRPr lang="en-US" sz="2400" b="1" dirty="0">
              <a:solidFill>
                <a:srgbClr val="00BCD4"/>
              </a:solidFill>
              <a:latin typeface="微软雅黑" panose="020B0503020204020204" charset="-122"/>
              <a:ea typeface="微软雅黑" panose="020B0503020204020204" charset="-122"/>
              <a:cs typeface="微软雅黑" panose="020B0503020204020204" charset="-122"/>
            </a:endParaRPr>
          </a:p>
          <a:p>
            <a:pPr>
              <a:lnSpc>
                <a:spcPct val="140000"/>
              </a:lnSpc>
            </a:pPr>
            <a:endParaRPr lang="en-US" sz="2000" dirty="0">
              <a:latin typeface="微软雅黑" panose="020B0503020204020204" charset="-122"/>
              <a:ea typeface="微软雅黑" panose="020B0503020204020204" charset="-122"/>
              <a:cs typeface="微软雅黑" panose="020B0503020204020204" charset="-122"/>
            </a:endParaRPr>
          </a:p>
        </p:txBody>
      </p:sp>
      <p:pic>
        <p:nvPicPr>
          <p:cNvPr id="3" name="图片 2"/>
          <p:cNvPicPr>
            <a:picLocks noChangeAspect="1"/>
          </p:cNvPicPr>
          <p:nvPr/>
        </p:nvPicPr>
        <p:blipFill>
          <a:blip r:embed="rId6"/>
          <a:srcRect l="10378" t="5760" r="29514" b="17020"/>
          <a:stretch>
            <a:fillRect/>
          </a:stretch>
        </p:blipFill>
        <p:spPr>
          <a:xfrm>
            <a:off x="4477385" y="1473835"/>
            <a:ext cx="7160895" cy="4468495"/>
          </a:xfrm>
          <a:prstGeom prst="rect">
            <a:avLst/>
          </a:prstGeom>
        </p:spPr>
      </p:pic>
      <p:sp>
        <p:nvSpPr>
          <p:cNvPr id="5" name="文本框 4"/>
          <p:cNvSpPr txBox="1"/>
          <p:nvPr/>
        </p:nvSpPr>
        <p:spPr>
          <a:xfrm>
            <a:off x="4477385" y="1105535"/>
            <a:ext cx="4871720"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cs typeface="微软雅黑" panose="020B0503020204020204" charset="-122"/>
              </a:rPr>
              <a:t>企业党建情况</a:t>
            </a:r>
            <a:r>
              <a:rPr lang="en-US" altLang="zh-CN" b="1">
                <a:latin typeface="微软雅黑" panose="020B0503020204020204" charset="-122"/>
                <a:ea typeface="微软雅黑" panose="020B0503020204020204" charset="-122"/>
                <a:cs typeface="微软雅黑" panose="020B0503020204020204" charset="-122"/>
              </a:rPr>
              <a:t>-</a:t>
            </a:r>
            <a:r>
              <a:rPr lang="zh-CN" altLang="en-US" b="1">
                <a:latin typeface="微软雅黑" panose="020B0503020204020204" charset="-122"/>
                <a:ea typeface="微软雅黑" panose="020B0503020204020204" charset="-122"/>
                <a:cs typeface="微软雅黑" panose="020B0503020204020204" charset="-122"/>
              </a:rPr>
              <a:t>填报页面</a:t>
            </a:r>
            <a:r>
              <a:rPr lang="en-US" altLang="zh-CN" b="1">
                <a:latin typeface="微软雅黑" panose="020B0503020204020204" charset="-122"/>
                <a:ea typeface="微软雅黑" panose="020B0503020204020204" charset="-122"/>
                <a:cs typeface="微软雅黑" panose="020B0503020204020204" charset="-122"/>
              </a:rPr>
              <a:t>-</a:t>
            </a:r>
            <a:r>
              <a:rPr lang="zh-CN" altLang="en-US" b="1">
                <a:latin typeface="微软雅黑" panose="020B0503020204020204" charset="-122"/>
                <a:ea typeface="微软雅黑" panose="020B0503020204020204" charset="-122"/>
                <a:cs typeface="微软雅黑" panose="020B0503020204020204" charset="-122"/>
              </a:rPr>
              <a:t>企业填报、市级审核</a:t>
            </a:r>
            <a:endParaRPr lang="zh-CN" altLang="en-US" b="1">
              <a:latin typeface="微软雅黑" panose="020B0503020204020204" charset="-122"/>
              <a:ea typeface="微软雅黑" panose="020B0503020204020204" charset="-122"/>
              <a:cs typeface="微软雅黑" panose="020B0503020204020204" charset="-122"/>
            </a:endParaRPr>
          </a:p>
        </p:txBody>
      </p:sp>
      <p:sp>
        <p:nvSpPr>
          <p:cNvPr id="13" name="文本框 12"/>
          <p:cNvSpPr txBox="1"/>
          <p:nvPr/>
        </p:nvSpPr>
        <p:spPr>
          <a:xfrm>
            <a:off x="6412865" y="4281170"/>
            <a:ext cx="1647190" cy="368300"/>
          </a:xfrm>
          <a:prstGeom prst="rect">
            <a:avLst/>
          </a:prstGeom>
          <a:noFill/>
        </p:spPr>
        <p:txBody>
          <a:bodyPr wrap="square" rtlCol="0">
            <a:spAutoFit/>
          </a:bodyPr>
          <a:p>
            <a:r>
              <a:rPr lang="zh-CN" altLang="en-US" b="1" u="sng">
                <a:solidFill>
                  <a:srgbClr val="C00000"/>
                </a:solidFill>
                <a:effectLst>
                  <a:outerShdw blurRad="38100" dist="38100" dir="2700000" algn="tl">
                    <a:srgbClr val="000000">
                      <a:alpha val="43137"/>
                    </a:srgbClr>
                  </a:outerShdw>
                </a:effectLst>
                <a:latin typeface="微软雅黑" panose="020B0503020204020204" charset="-122"/>
                <a:ea typeface="微软雅黑" panose="020B0503020204020204" charset="-122"/>
              </a:rPr>
              <a:t>上传批复文件</a:t>
            </a:r>
            <a:endParaRPr lang="zh-CN" altLang="en-US" b="1" u="sng">
              <a:solidFill>
                <a:srgbClr val="C00000"/>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7" name="文本框 6"/>
          <p:cNvSpPr txBox="1"/>
          <p:nvPr/>
        </p:nvSpPr>
        <p:spPr>
          <a:xfrm>
            <a:off x="360045" y="360045"/>
            <a:ext cx="7881620" cy="583565"/>
          </a:xfrm>
          <a:prstGeom prst="rect">
            <a:avLst/>
          </a:prstGeom>
          <a:noFill/>
        </p:spPr>
        <p:txBody>
          <a:bodyPr wrap="square" rtlCol="0">
            <a:spAutoFit/>
          </a:bodyPr>
          <a:p>
            <a:r>
              <a:rPr lang="zh-CN" altLang="en-US" sz="3200" b="1" dirty="0">
                <a:solidFill>
                  <a:srgbClr val="212121"/>
                </a:solidFill>
                <a:latin typeface="微软雅黑" panose="020B0503020204020204" charset="-122"/>
                <a:ea typeface="微软雅黑" panose="020B0503020204020204" charset="-122"/>
                <a:cs typeface="微软雅黑" panose="020B0503020204020204" charset="-122"/>
                <a:sym typeface="+mn-ea"/>
              </a:rPr>
              <a:t>企业填报：基础得分标准</a:t>
            </a:r>
            <a:r>
              <a:rPr lang="en-US" altLang="zh-CN" sz="3200" b="1" dirty="0">
                <a:solidFill>
                  <a:srgbClr val="212121"/>
                </a:solidFill>
                <a:latin typeface="微软雅黑" panose="020B0503020204020204" charset="-122"/>
                <a:ea typeface="微软雅黑" panose="020B0503020204020204" charset="-122"/>
                <a:cs typeface="微软雅黑" panose="020B0503020204020204" charset="-122"/>
                <a:sym typeface="+mn-ea"/>
              </a:rPr>
              <a:t>-企业党建情况</a:t>
            </a:r>
            <a:endParaRPr lang="en-US" altLang="zh-CN" sz="3200" b="1" dirty="0">
              <a:solidFill>
                <a:srgbClr val="212121"/>
              </a:solidFill>
              <a:latin typeface="微软雅黑" panose="020B0503020204020204" charset="-122"/>
              <a:ea typeface="微软雅黑" panose="020B0503020204020204" charset="-122"/>
              <a:cs typeface="微软雅黑" panose="020B0503020204020204" charset="-122"/>
              <a:sym typeface="+mn-ea"/>
            </a:endParaRPr>
          </a:p>
        </p:txBody>
      </p:sp>
      <p:sp>
        <p:nvSpPr>
          <p:cNvPr id="25" name="圆角矩形 24"/>
          <p:cNvSpPr/>
          <p:nvPr/>
        </p:nvSpPr>
        <p:spPr>
          <a:xfrm>
            <a:off x="4732020" y="5238115"/>
            <a:ext cx="6650990" cy="582930"/>
          </a:xfrm>
          <a:prstGeom prst="roundRect">
            <a:avLst/>
          </a:prstGeom>
          <a:solidFill>
            <a:srgbClr val="D7EDFA"/>
          </a:solid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endParaRPr>
          </a:p>
        </p:txBody>
      </p:sp>
      <p:sp>
        <p:nvSpPr>
          <p:cNvPr id="4" name="文本框 3"/>
          <p:cNvSpPr txBox="1"/>
          <p:nvPr/>
        </p:nvSpPr>
        <p:spPr>
          <a:xfrm>
            <a:off x="4647565" y="5337810"/>
            <a:ext cx="6819900" cy="483235"/>
          </a:xfrm>
          <a:prstGeom prst="rect">
            <a:avLst/>
          </a:prstGeom>
          <a:noFill/>
        </p:spPr>
        <p:txBody>
          <a:bodyPr wrap="square" rtlCol="0" anchor="t">
            <a:noAutofit/>
          </a:bodyPr>
          <a:p>
            <a:pPr marL="0" indent="0" algn="l">
              <a:spcBef>
                <a:spcPct val="0"/>
              </a:spcBef>
              <a:spcAft>
                <a:spcPct val="0"/>
              </a:spcAft>
            </a:pPr>
            <a:r>
              <a:rPr lang="zh-CN" sz="2000" b="1">
                <a:latin typeface="微软雅黑" panose="020B0503020204020204" charset="-122"/>
                <a:ea typeface="微软雅黑" panose="020B0503020204020204" charset="-122"/>
                <a:sym typeface="+mn-ea"/>
              </a:rPr>
              <a:t>准确</a:t>
            </a:r>
            <a:r>
              <a:rPr lang="zh-CN" sz="2000">
                <a:latin typeface="微软雅黑" panose="020B0503020204020204" charset="-122"/>
                <a:ea typeface="微软雅黑" panose="020B0503020204020204" charset="-122"/>
                <a:sym typeface="+mn-ea"/>
              </a:rPr>
              <a:t>填写党组织名称、党组织代码，并上传上级批复文件。</a:t>
            </a:r>
            <a:endParaRPr lang="zh-CN" sz="2000">
              <a:latin typeface="微软雅黑" panose="020B0503020204020204" charset="-122"/>
              <a:ea typeface="微软雅黑" panose="020B0503020204020204" charset="-122"/>
              <a:sym typeface="+mn-ea"/>
            </a:endParaRPr>
          </a:p>
          <a:p>
            <a:pPr marL="0" indent="0" algn="l">
              <a:spcBef>
                <a:spcPct val="0"/>
              </a:spcBef>
              <a:spcAft>
                <a:spcPct val="0"/>
              </a:spcAft>
            </a:pPr>
            <a:endParaRPr lang="zh-CN" altLang="en-US" sz="2000">
              <a:latin typeface="微软雅黑" panose="020B0503020204020204" charset="-122"/>
              <a:ea typeface="微软雅黑" panose="020B0503020204020204" charset="-122"/>
              <a:sym typeface="+mn-ea"/>
            </a:endParaRPr>
          </a:p>
        </p:txBody>
      </p:sp>
      <p:sp>
        <p:nvSpPr>
          <p:cNvPr id="18" name="Shape 15"/>
          <p:cNvSpPr/>
          <p:nvPr>
            <p:custDataLst>
              <p:tags r:id="rId7"/>
            </p:custDataLst>
          </p:nvPr>
        </p:nvSpPr>
        <p:spPr>
          <a:xfrm>
            <a:off x="3080385" y="1473835"/>
            <a:ext cx="848360" cy="340360"/>
          </a:xfrm>
          <a:custGeom>
            <a:avLst/>
            <a:gdLst/>
            <a:ahLst/>
            <a:cxnLst/>
            <a:rect l="l" t="t" r="r" b="b"/>
            <a:pathLst>
              <a:path w="563563" h="317500">
                <a:moveTo>
                  <a:pt x="158750" y="0"/>
                </a:moveTo>
                <a:lnTo>
                  <a:pt x="404813" y="0"/>
                </a:lnTo>
                <a:cubicBezTo>
                  <a:pt x="492429" y="0"/>
                  <a:pt x="563563" y="71133"/>
                  <a:pt x="563563" y="158750"/>
                </a:cubicBezTo>
                <a:lnTo>
                  <a:pt x="563563" y="158750"/>
                </a:lnTo>
                <a:cubicBezTo>
                  <a:pt x="563563" y="246367"/>
                  <a:pt x="492429" y="317500"/>
                  <a:pt x="404813" y="317500"/>
                </a:cubicBezTo>
                <a:lnTo>
                  <a:pt x="158750" y="317500"/>
                </a:lnTo>
                <a:cubicBezTo>
                  <a:pt x="71133" y="317500"/>
                  <a:pt x="0" y="246367"/>
                  <a:pt x="0" y="158750"/>
                </a:cubicBezTo>
                <a:lnTo>
                  <a:pt x="0" y="158750"/>
                </a:lnTo>
                <a:cubicBezTo>
                  <a:pt x="0" y="71133"/>
                  <a:pt x="71133" y="0"/>
                  <a:pt x="158750" y="0"/>
                </a:cubicBezTo>
                <a:close/>
              </a:path>
            </a:pathLst>
          </a:custGeom>
          <a:solidFill>
            <a:srgbClr val="00BCD4"/>
          </a:solidFill>
        </p:spPr>
        <p:txBody>
          <a:bodyPr/>
          <a:p>
            <a:r>
              <a:rPr lang="en-US" sz="2000" b="1" dirty="0">
                <a:solidFill>
                  <a:srgbClr val="FFFFFF"/>
                </a:solidFill>
                <a:latin typeface="微软雅黑" panose="020B0503020204020204" charset="-122"/>
                <a:ea typeface="微软雅黑" panose="020B0503020204020204" charset="-122"/>
                <a:cs typeface="微软雅黑" panose="020B0503020204020204" charset="-122"/>
              </a:rPr>
              <a:t>10分</a:t>
            </a:r>
            <a:endParaRPr lang="en-US" sz="2000" b="1" dirty="0">
              <a:solidFill>
                <a:srgbClr val="FFFFFF"/>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5F7FA"/>
        </a:solidFill>
        <a:effectLst/>
      </p:bgPr>
    </p:bg>
    <p:spTree>
      <p:nvGrpSpPr>
        <p:cNvPr id="1" name=""/>
        <p:cNvGrpSpPr/>
        <p:nvPr/>
      </p:nvGrpSpPr>
      <p:grpSpPr>
        <a:xfrm>
          <a:off x="0" y="0"/>
          <a:ext cx="0" cy="0"/>
          <a:chOff x="0" y="0"/>
          <a:chExt cx="0" cy="0"/>
        </a:xfrm>
      </p:grpSpPr>
      <p:pic>
        <p:nvPicPr>
          <p:cNvPr id="2" name="Image 0" descr="https://kimi-img.moonshot.cn/pub/slides/slides_tmpl/image/25-09-30-16:31:52-d3dpau0s8jdo4os5dgdg.jpg"/>
          <p:cNvPicPr>
            <a:picLocks noChangeAspect="1"/>
          </p:cNvPicPr>
          <p:nvPr/>
        </p:nvPicPr>
        <p:blipFill>
          <a:blip r:embed="rId1"/>
          <a:stretch>
            <a:fillRect/>
          </a:stretch>
        </p:blipFill>
        <p:spPr>
          <a:xfrm>
            <a:off x="-15875" y="0"/>
            <a:ext cx="12222480" cy="6858000"/>
          </a:xfrm>
          <a:prstGeom prst="rect">
            <a:avLst/>
          </a:prstGeom>
        </p:spPr>
      </p:pic>
      <p:sp>
        <p:nvSpPr>
          <p:cNvPr id="4" name="Text 1"/>
          <p:cNvSpPr/>
          <p:nvPr/>
        </p:nvSpPr>
        <p:spPr>
          <a:xfrm>
            <a:off x="360000" y="360000"/>
            <a:ext cx="11747500" cy="381000"/>
          </a:xfrm>
          <a:prstGeom prst="rect">
            <a:avLst/>
          </a:prstGeom>
          <a:noFill/>
        </p:spPr>
        <p:txBody>
          <a:bodyPr wrap="square" lIns="0" tIns="0" rIns="0" bIns="0" rtlCol="0" anchor="ctr"/>
          <a:lstStyle/>
          <a:p>
            <a:pPr>
              <a:lnSpc>
                <a:spcPct val="80000"/>
              </a:lnSpc>
            </a:pPr>
            <a:endParaRPr lang="zh-CN" altLang="en-US" sz="3000" b="1" dirty="0">
              <a:solidFill>
                <a:srgbClr val="212121"/>
              </a:solidFill>
              <a:latin typeface="微软雅黑" panose="020B0503020204020204" charset="-122"/>
              <a:ea typeface="微软雅黑" panose="020B0503020204020204" charset="-122"/>
              <a:cs typeface="Alimama ShuHeiTi" pitchFamily="34" charset="-120"/>
            </a:endParaRPr>
          </a:p>
        </p:txBody>
      </p:sp>
      <p:grpSp>
        <p:nvGrpSpPr>
          <p:cNvPr id="49" name="组合 48"/>
          <p:cNvGrpSpPr/>
          <p:nvPr/>
        </p:nvGrpSpPr>
        <p:grpSpPr>
          <a:xfrm>
            <a:off x="294640" y="1096645"/>
            <a:ext cx="5726430" cy="1721485"/>
            <a:chOff x="457" y="2620"/>
            <a:chExt cx="9018" cy="3124"/>
          </a:xfrm>
        </p:grpSpPr>
        <p:sp>
          <p:nvSpPr>
            <p:cNvPr id="7" name="Shape 4"/>
            <p:cNvSpPr/>
            <p:nvPr/>
          </p:nvSpPr>
          <p:spPr>
            <a:xfrm>
              <a:off x="525" y="2620"/>
              <a:ext cx="8950" cy="3124"/>
            </a:xfrm>
            <a:custGeom>
              <a:avLst/>
              <a:gdLst/>
              <a:ahLst/>
              <a:cxnLst/>
              <a:rect l="l" t="t" r="r" b="b"/>
              <a:pathLst>
                <a:path w="5683250" h="1555750">
                  <a:moveTo>
                    <a:pt x="31750" y="0"/>
                  </a:moveTo>
                  <a:lnTo>
                    <a:pt x="5588007" y="0"/>
                  </a:lnTo>
                  <a:cubicBezTo>
                    <a:pt x="5640608" y="0"/>
                    <a:pt x="5683250" y="42642"/>
                    <a:pt x="5683250" y="95243"/>
                  </a:cubicBezTo>
                  <a:lnTo>
                    <a:pt x="5683250" y="1460507"/>
                  </a:lnTo>
                  <a:cubicBezTo>
                    <a:pt x="5683250" y="1513108"/>
                    <a:pt x="5640608" y="1555750"/>
                    <a:pt x="5588007" y="1555750"/>
                  </a:cubicBezTo>
                  <a:lnTo>
                    <a:pt x="31750" y="1555750"/>
                  </a:lnTo>
                  <a:cubicBezTo>
                    <a:pt x="14215" y="1555750"/>
                    <a:pt x="0" y="1541535"/>
                    <a:pt x="0" y="1524000"/>
                  </a:cubicBezTo>
                  <a:lnTo>
                    <a:pt x="0" y="31750"/>
                  </a:lnTo>
                  <a:cubicBezTo>
                    <a:pt x="0" y="14227"/>
                    <a:pt x="14227" y="0"/>
                    <a:pt x="31750" y="0"/>
                  </a:cubicBezTo>
                  <a:close/>
                </a:path>
              </a:pathLst>
            </a:custGeom>
            <a:solidFill>
              <a:srgbClr val="FFFFFF"/>
            </a:solidFill>
            <a:effectLst>
              <a:outerShdw blurRad="47625" dist="31750" dir="5400000" algn="bl" rotWithShape="0">
                <a:srgbClr val="000000">
                  <a:alpha val="10196"/>
                </a:srgbClr>
              </a:outerShdw>
            </a:effectLst>
          </p:spPr>
        </p:sp>
        <p:sp>
          <p:nvSpPr>
            <p:cNvPr id="8" name="Shape 5"/>
            <p:cNvSpPr/>
            <p:nvPr/>
          </p:nvSpPr>
          <p:spPr>
            <a:xfrm>
              <a:off x="457" y="2620"/>
              <a:ext cx="132" cy="3124"/>
            </a:xfrm>
            <a:custGeom>
              <a:avLst/>
              <a:gdLst/>
              <a:ahLst/>
              <a:cxnLst/>
              <a:rect l="l" t="t" r="r" b="b"/>
              <a:pathLst>
                <a:path w="31750" h="1555750">
                  <a:moveTo>
                    <a:pt x="31750" y="0"/>
                  </a:moveTo>
                  <a:lnTo>
                    <a:pt x="31750" y="0"/>
                  </a:lnTo>
                  <a:lnTo>
                    <a:pt x="31750" y="1555750"/>
                  </a:lnTo>
                  <a:lnTo>
                    <a:pt x="31750" y="1555750"/>
                  </a:lnTo>
                  <a:cubicBezTo>
                    <a:pt x="14227" y="1555750"/>
                    <a:pt x="0" y="1541523"/>
                    <a:pt x="0" y="1524000"/>
                  </a:cubicBezTo>
                  <a:lnTo>
                    <a:pt x="0" y="31750"/>
                  </a:lnTo>
                  <a:cubicBezTo>
                    <a:pt x="0" y="14227"/>
                    <a:pt x="14227" y="0"/>
                    <a:pt x="31750" y="0"/>
                  </a:cubicBezTo>
                  <a:close/>
                </a:path>
              </a:pathLst>
            </a:custGeom>
            <a:solidFill>
              <a:srgbClr val="00BCD4"/>
            </a:solidFill>
          </p:spPr>
        </p:sp>
      </p:grpSp>
      <p:sp>
        <p:nvSpPr>
          <p:cNvPr id="10" name="Text 7"/>
          <p:cNvSpPr/>
          <p:nvPr/>
        </p:nvSpPr>
        <p:spPr>
          <a:xfrm>
            <a:off x="391636" y="1142176"/>
            <a:ext cx="388938" cy="317500"/>
          </a:xfrm>
          <a:prstGeom prst="rect">
            <a:avLst/>
          </a:prstGeom>
          <a:noFill/>
        </p:spPr>
        <p:txBody>
          <a:bodyPr wrap="square" lIns="0" tIns="0" rIns="0" bIns="0" rtlCol="0" anchor="ctr"/>
          <a:lstStyle/>
          <a:p>
            <a:pPr algn="ctr">
              <a:lnSpc>
                <a:spcPct val="130000"/>
              </a:lnSpc>
            </a:pPr>
            <a:r>
              <a:rPr lang="en-US" sz="2000" b="1" dirty="0">
                <a:solidFill>
                  <a:srgbClr val="FFFFFF"/>
                </a:solidFill>
                <a:latin typeface="微软雅黑" panose="020B0503020204020204" charset="-122"/>
                <a:ea typeface="微软雅黑" panose="020B0503020204020204" charset="-122"/>
                <a:cs typeface="MiSans" pitchFamily="34" charset="-120"/>
              </a:rPr>
              <a:t>1</a:t>
            </a:r>
            <a:endParaRPr lang="en-US" sz="2000" b="1" dirty="0">
              <a:solidFill>
                <a:srgbClr val="FFFFFF"/>
              </a:solidFill>
              <a:latin typeface="微软雅黑" panose="020B0503020204020204" charset="-122"/>
              <a:ea typeface="微软雅黑" panose="020B0503020204020204" charset="-122"/>
              <a:cs typeface="MiSans" pitchFamily="34" charset="-120"/>
            </a:endParaRPr>
          </a:p>
        </p:txBody>
      </p:sp>
      <p:sp>
        <p:nvSpPr>
          <p:cNvPr id="11" name="Text 8"/>
          <p:cNvSpPr/>
          <p:nvPr/>
        </p:nvSpPr>
        <p:spPr>
          <a:xfrm>
            <a:off x="745490" y="1212215"/>
            <a:ext cx="2052320" cy="222250"/>
          </a:xfrm>
          <a:prstGeom prst="rect">
            <a:avLst/>
          </a:prstGeom>
          <a:noFill/>
        </p:spPr>
        <p:txBody>
          <a:bodyPr wrap="square" lIns="0" tIns="0" rIns="0" bIns="0" rtlCol="0" anchor="ctr"/>
          <a:lstStyle/>
          <a:p>
            <a:pPr>
              <a:lnSpc>
                <a:spcPct val="120000"/>
              </a:lnSpc>
            </a:pPr>
            <a:endParaRPr lang="en-US" sz="2000" b="1" dirty="0">
              <a:solidFill>
                <a:srgbClr val="212121"/>
              </a:solidFill>
              <a:latin typeface="微软雅黑" panose="020B0503020204020204" charset="-122"/>
              <a:ea typeface="微软雅黑" panose="020B0503020204020204" charset="-122"/>
              <a:cs typeface="Alimama ShuHeiTi" pitchFamily="34" charset="-120"/>
            </a:endParaRPr>
          </a:p>
        </p:txBody>
      </p:sp>
      <p:sp>
        <p:nvSpPr>
          <p:cNvPr id="12" name="Text 9"/>
          <p:cNvSpPr/>
          <p:nvPr/>
        </p:nvSpPr>
        <p:spPr>
          <a:xfrm>
            <a:off x="391795" y="1151255"/>
            <a:ext cx="5550535" cy="1580515"/>
          </a:xfrm>
          <a:prstGeom prst="rect">
            <a:avLst/>
          </a:prstGeom>
          <a:noFill/>
        </p:spPr>
        <p:txBody>
          <a:bodyPr wrap="square" lIns="0" tIns="0" rIns="0" bIns="0" rtlCol="0" anchor="ctr"/>
          <a:lstStyle/>
          <a:p>
            <a:pPr>
              <a:lnSpc>
                <a:spcPct val="110000"/>
              </a:lnSpc>
            </a:pPr>
            <a:r>
              <a:rPr lang="en-US" sz="2000" b="1" dirty="0">
                <a:solidFill>
                  <a:srgbClr val="212121"/>
                </a:solidFill>
                <a:latin typeface="微软雅黑" panose="020B0503020204020204" charset="-122"/>
                <a:ea typeface="微软雅黑" panose="020B0503020204020204" charset="-122"/>
                <a:cs typeface="微软雅黑" panose="020B0503020204020204" charset="-122"/>
                <a:sym typeface="+mn-ea"/>
              </a:rPr>
              <a:t>新增项目备案</a:t>
            </a:r>
            <a:endParaRPr lang="en-US" sz="2000" b="1" dirty="0">
              <a:solidFill>
                <a:srgbClr val="212121"/>
              </a:solidFill>
              <a:latin typeface="微软雅黑" panose="020B0503020204020204" charset="-122"/>
              <a:ea typeface="微软雅黑" panose="020B0503020204020204" charset="-122"/>
              <a:cs typeface="微软雅黑" panose="020B0503020204020204" charset="-122"/>
            </a:endParaRPr>
          </a:p>
          <a:p>
            <a:pPr>
              <a:lnSpc>
                <a:spcPct val="110000"/>
              </a:lnSpc>
            </a:pPr>
            <a:r>
              <a:rPr lang="en-US" sz="2000" b="1" dirty="0">
                <a:solidFill>
                  <a:srgbClr val="00BCD4"/>
                </a:solidFill>
                <a:latin typeface="微软雅黑" panose="020B0503020204020204" charset="-122"/>
                <a:ea typeface="微软雅黑" panose="020B0503020204020204" charset="-122"/>
                <a:cs typeface="微软雅黑" panose="020B0503020204020204" charset="-122"/>
              </a:rPr>
              <a:t>标准：</a:t>
            </a:r>
            <a:r>
              <a:rPr lang="zh-CN" altLang="en-US" sz="2000" dirty="0">
                <a:solidFill>
                  <a:srgbClr val="212121">
                    <a:alpha val="80000"/>
                  </a:srgbClr>
                </a:solidFill>
                <a:latin typeface="微软雅黑" panose="020B0503020204020204" charset="-122"/>
                <a:ea typeface="微软雅黑" panose="020B0503020204020204" charset="-122"/>
                <a:cs typeface="微软雅黑" panose="020B0503020204020204" charset="-122"/>
              </a:rPr>
              <a:t>一个评价周期内在北京市物业管理系统中</a:t>
            </a:r>
            <a:r>
              <a:rPr lang="en-US" sz="2000" dirty="0">
                <a:solidFill>
                  <a:srgbClr val="212121">
                    <a:alpha val="80000"/>
                  </a:srgbClr>
                </a:solidFill>
                <a:latin typeface="微软雅黑" panose="020B0503020204020204" charset="-122"/>
                <a:ea typeface="微软雅黑" panose="020B0503020204020204" charset="-122"/>
                <a:cs typeface="微软雅黑" panose="020B0503020204020204" charset="-122"/>
              </a:rPr>
              <a:t>新增</a:t>
            </a:r>
            <a:r>
              <a:rPr lang="zh-CN" altLang="en-US" sz="2000" dirty="0">
                <a:solidFill>
                  <a:srgbClr val="212121">
                    <a:alpha val="80000"/>
                  </a:srgbClr>
                </a:solidFill>
                <a:latin typeface="微软雅黑" panose="020B0503020204020204" charset="-122"/>
                <a:ea typeface="微软雅黑" panose="020B0503020204020204" charset="-122"/>
                <a:cs typeface="微软雅黑" panose="020B0503020204020204" charset="-122"/>
              </a:rPr>
              <a:t>加住宅物业项目备案或信息采集，每新增</a:t>
            </a:r>
            <a:r>
              <a:rPr lang="en-US" sz="2000" dirty="0">
                <a:solidFill>
                  <a:srgbClr val="212121">
                    <a:alpha val="80000"/>
                  </a:srgbClr>
                </a:solidFill>
                <a:latin typeface="微软雅黑" panose="020B0503020204020204" charset="-122"/>
                <a:ea typeface="微软雅黑" panose="020B0503020204020204" charset="-122"/>
                <a:cs typeface="微软雅黑" panose="020B0503020204020204" charset="-122"/>
              </a:rPr>
              <a:t>1个项目加1分</a:t>
            </a:r>
            <a:endParaRPr lang="en-US" sz="2000" dirty="0">
              <a:solidFill>
                <a:srgbClr val="212121">
                  <a:alpha val="80000"/>
                </a:srgbClr>
              </a:solidFill>
              <a:latin typeface="微软雅黑" panose="020B0503020204020204" charset="-122"/>
              <a:ea typeface="微软雅黑" panose="020B0503020204020204" charset="-122"/>
              <a:cs typeface="微软雅黑" panose="020B0503020204020204" charset="-122"/>
            </a:endParaRPr>
          </a:p>
          <a:p>
            <a:pPr>
              <a:lnSpc>
                <a:spcPct val="110000"/>
              </a:lnSpc>
            </a:pPr>
            <a:r>
              <a:rPr lang="en-US" sz="2000" b="1" dirty="0">
                <a:solidFill>
                  <a:srgbClr val="00BCD4"/>
                </a:solidFill>
                <a:latin typeface="微软雅黑" panose="020B0503020204020204" charset="-122"/>
                <a:ea typeface="微软雅黑" panose="020B0503020204020204" charset="-122"/>
                <a:cs typeface="微软雅黑" panose="020B0503020204020204" charset="-122"/>
                <a:sym typeface="+mn-ea"/>
              </a:rPr>
              <a:t>来源：</a:t>
            </a:r>
            <a:r>
              <a:rPr lang="zh-CN" altLang="en-US" sz="2000" b="1" dirty="0">
                <a:solidFill>
                  <a:srgbClr val="00BCD4"/>
                </a:solidFill>
                <a:latin typeface="微软雅黑" panose="020B0503020204020204" charset="-122"/>
                <a:ea typeface="微软雅黑" panose="020B0503020204020204" charset="-122"/>
                <a:cs typeface="微软雅黑" panose="020B0503020204020204" charset="-122"/>
                <a:sym typeface="+mn-ea"/>
              </a:rPr>
              <a:t>系统提取</a:t>
            </a:r>
            <a:r>
              <a:rPr lang="en-US" sz="2000" dirty="0">
                <a:solidFill>
                  <a:srgbClr val="212121">
                    <a:alpha val="80000"/>
                  </a:srgbClr>
                </a:solidFill>
                <a:latin typeface="微软雅黑" panose="020B0503020204020204" charset="-122"/>
                <a:ea typeface="微软雅黑" panose="020B0503020204020204" charset="-122"/>
                <a:cs typeface="微软雅黑" panose="020B0503020204020204" charset="-122"/>
                <a:sym typeface="+mn-ea"/>
              </a:rPr>
              <a:t>有效备案数据</a:t>
            </a:r>
            <a:endParaRPr lang="en-US" sz="2000" dirty="0">
              <a:latin typeface="微软雅黑" panose="020B0503020204020204" charset="-122"/>
              <a:ea typeface="微软雅黑" panose="020B0503020204020204" charset="-122"/>
              <a:cs typeface="微软雅黑" panose="020B0503020204020204" charset="-122"/>
            </a:endParaRPr>
          </a:p>
        </p:txBody>
      </p:sp>
      <p:sp>
        <p:nvSpPr>
          <p:cNvPr id="65" name="Shape 4"/>
          <p:cNvSpPr/>
          <p:nvPr/>
        </p:nvSpPr>
        <p:spPr>
          <a:xfrm>
            <a:off x="6275070" y="1064895"/>
            <a:ext cx="5683250" cy="1753235"/>
          </a:xfrm>
          <a:custGeom>
            <a:avLst/>
            <a:gdLst/>
            <a:ahLst/>
            <a:cxnLst/>
            <a:rect l="l" t="t" r="r" b="b"/>
            <a:pathLst>
              <a:path w="5683250" h="1555750">
                <a:moveTo>
                  <a:pt x="31750" y="0"/>
                </a:moveTo>
                <a:lnTo>
                  <a:pt x="5588007" y="0"/>
                </a:lnTo>
                <a:cubicBezTo>
                  <a:pt x="5640608" y="0"/>
                  <a:pt x="5683250" y="42642"/>
                  <a:pt x="5683250" y="95243"/>
                </a:cubicBezTo>
                <a:lnTo>
                  <a:pt x="5683250" y="1460507"/>
                </a:lnTo>
                <a:cubicBezTo>
                  <a:pt x="5683250" y="1513108"/>
                  <a:pt x="5640608" y="1555750"/>
                  <a:pt x="5588007" y="1555750"/>
                </a:cubicBezTo>
                <a:lnTo>
                  <a:pt x="31750" y="1555750"/>
                </a:lnTo>
                <a:cubicBezTo>
                  <a:pt x="14215" y="1555750"/>
                  <a:pt x="0" y="1541535"/>
                  <a:pt x="0" y="1524000"/>
                </a:cubicBezTo>
                <a:lnTo>
                  <a:pt x="0" y="31750"/>
                </a:lnTo>
                <a:cubicBezTo>
                  <a:pt x="0" y="14227"/>
                  <a:pt x="14227" y="0"/>
                  <a:pt x="31750" y="0"/>
                </a:cubicBezTo>
                <a:close/>
              </a:path>
            </a:pathLst>
          </a:custGeom>
          <a:solidFill>
            <a:srgbClr val="FFFFFF"/>
          </a:solidFill>
          <a:effectLst>
            <a:outerShdw blurRad="47625" dist="31750" dir="5400000" algn="bl" rotWithShape="0">
              <a:srgbClr val="000000">
                <a:alpha val="10196"/>
              </a:srgbClr>
            </a:outerShdw>
          </a:effectLst>
        </p:spPr>
      </p:sp>
      <p:sp>
        <p:nvSpPr>
          <p:cNvPr id="66" name="Shape 5"/>
          <p:cNvSpPr/>
          <p:nvPr/>
        </p:nvSpPr>
        <p:spPr>
          <a:xfrm>
            <a:off x="6231890" y="1064895"/>
            <a:ext cx="76200" cy="1753235"/>
          </a:xfrm>
          <a:custGeom>
            <a:avLst/>
            <a:gdLst/>
            <a:ahLst/>
            <a:cxnLst/>
            <a:rect l="l" t="t" r="r" b="b"/>
            <a:pathLst>
              <a:path w="31750" h="1555750">
                <a:moveTo>
                  <a:pt x="31750" y="0"/>
                </a:moveTo>
                <a:lnTo>
                  <a:pt x="31750" y="0"/>
                </a:lnTo>
                <a:lnTo>
                  <a:pt x="31750" y="1555750"/>
                </a:lnTo>
                <a:lnTo>
                  <a:pt x="31750" y="1555750"/>
                </a:lnTo>
                <a:cubicBezTo>
                  <a:pt x="14227" y="1555750"/>
                  <a:pt x="0" y="1541523"/>
                  <a:pt x="0" y="1524000"/>
                </a:cubicBezTo>
                <a:lnTo>
                  <a:pt x="0" y="31750"/>
                </a:lnTo>
                <a:cubicBezTo>
                  <a:pt x="0" y="14227"/>
                  <a:pt x="14227" y="0"/>
                  <a:pt x="31750" y="0"/>
                </a:cubicBezTo>
                <a:close/>
              </a:path>
            </a:pathLst>
          </a:custGeom>
          <a:solidFill>
            <a:srgbClr val="00BCD4"/>
          </a:solidFill>
        </p:spPr>
      </p:sp>
      <p:sp>
        <p:nvSpPr>
          <p:cNvPr id="19" name="Text 16"/>
          <p:cNvSpPr/>
          <p:nvPr/>
        </p:nvSpPr>
        <p:spPr>
          <a:xfrm>
            <a:off x="6348095" y="1341120"/>
            <a:ext cx="5413375" cy="1194435"/>
          </a:xfrm>
          <a:prstGeom prst="rect">
            <a:avLst/>
          </a:prstGeom>
          <a:noFill/>
        </p:spPr>
        <p:txBody>
          <a:bodyPr wrap="square" lIns="0" tIns="0" rIns="0" bIns="0" rtlCol="0" anchor="ctr"/>
          <a:lstStyle/>
          <a:p>
            <a:pPr>
              <a:lnSpc>
                <a:spcPct val="110000"/>
              </a:lnSpc>
            </a:pPr>
            <a:r>
              <a:rPr lang="en-US" sz="2000" b="1" dirty="0">
                <a:solidFill>
                  <a:srgbClr val="212121"/>
                </a:solidFill>
                <a:latin typeface="微软雅黑" panose="020B0503020204020204" charset="-122"/>
                <a:ea typeface="微软雅黑" panose="020B0503020204020204" charset="-122"/>
                <a:cs typeface="微软雅黑" panose="020B0503020204020204" charset="-122"/>
                <a:sym typeface="+mn-ea"/>
              </a:rPr>
              <a:t>新承接老旧小区</a:t>
            </a:r>
            <a:endParaRPr lang="en-US" sz="2000" b="1" dirty="0">
              <a:solidFill>
                <a:srgbClr val="212121"/>
              </a:solidFill>
              <a:latin typeface="微软雅黑" panose="020B0503020204020204" charset="-122"/>
              <a:ea typeface="微软雅黑" panose="020B0503020204020204" charset="-122"/>
              <a:cs typeface="微软雅黑" panose="020B0503020204020204" charset="-122"/>
            </a:endParaRPr>
          </a:p>
          <a:p>
            <a:pPr>
              <a:lnSpc>
                <a:spcPct val="110000"/>
              </a:lnSpc>
            </a:pPr>
            <a:r>
              <a:rPr lang="en-US" sz="2000" b="1" dirty="0">
                <a:solidFill>
                  <a:srgbClr val="00BCD4"/>
                </a:solidFill>
                <a:latin typeface="微软雅黑" panose="020B0503020204020204" charset="-122"/>
                <a:ea typeface="微软雅黑" panose="020B0503020204020204" charset="-122"/>
                <a:cs typeface="微软雅黑" panose="020B0503020204020204" charset="-122"/>
              </a:rPr>
              <a:t>标准：</a:t>
            </a:r>
            <a:r>
              <a:rPr lang="zh-CN" altLang="en-US" sz="2000" dirty="0">
                <a:solidFill>
                  <a:srgbClr val="212121">
                    <a:alpha val="80000"/>
                  </a:srgbClr>
                </a:solidFill>
                <a:latin typeface="微软雅黑" panose="020B0503020204020204" charset="-122"/>
                <a:ea typeface="微软雅黑" panose="020B0503020204020204" charset="-122"/>
                <a:cs typeface="微软雅黑" panose="020B0503020204020204" charset="-122"/>
              </a:rPr>
              <a:t>一个周期内新承接</a:t>
            </a:r>
            <a:r>
              <a:rPr lang="en-US" sz="2000" dirty="0">
                <a:solidFill>
                  <a:srgbClr val="212121">
                    <a:alpha val="80000"/>
                  </a:srgbClr>
                </a:solidFill>
                <a:latin typeface="微软雅黑" panose="020B0503020204020204" charset="-122"/>
                <a:ea typeface="微软雅黑" panose="020B0503020204020204" charset="-122"/>
                <a:cs typeface="微软雅黑" panose="020B0503020204020204" charset="-122"/>
                <a:sym typeface="+mn-ea"/>
              </a:rPr>
              <a:t>2000年12月31日前交付的老旧小区</a:t>
            </a:r>
            <a:r>
              <a:rPr lang="zh-CN" altLang="en-US" sz="2000" dirty="0">
                <a:solidFill>
                  <a:srgbClr val="212121">
                    <a:alpha val="80000"/>
                  </a:srgbClr>
                </a:solidFill>
                <a:latin typeface="微软雅黑" panose="020B0503020204020204" charset="-122"/>
                <a:ea typeface="微软雅黑" panose="020B0503020204020204" charset="-122"/>
                <a:cs typeface="微软雅黑" panose="020B0503020204020204" charset="-122"/>
                <a:sym typeface="+mn-ea"/>
              </a:rPr>
              <a:t>并依法依规签订物业服务合同并完成合同备案的</a:t>
            </a:r>
            <a:r>
              <a:rPr lang="en-US" sz="2000" dirty="0">
                <a:solidFill>
                  <a:srgbClr val="212121">
                    <a:alpha val="80000"/>
                  </a:srgbClr>
                </a:solidFill>
                <a:latin typeface="微软雅黑" panose="020B0503020204020204" charset="-122"/>
                <a:ea typeface="微软雅黑" panose="020B0503020204020204" charset="-122"/>
                <a:cs typeface="微软雅黑" panose="020B0503020204020204" charset="-122"/>
                <a:sym typeface="+mn-ea"/>
              </a:rPr>
              <a:t>，</a:t>
            </a:r>
            <a:r>
              <a:rPr lang="en-US" sz="2000" dirty="0">
                <a:solidFill>
                  <a:srgbClr val="212121">
                    <a:alpha val="80000"/>
                  </a:srgbClr>
                </a:solidFill>
                <a:latin typeface="微软雅黑" panose="020B0503020204020204" charset="-122"/>
                <a:ea typeface="微软雅黑" panose="020B0503020204020204" charset="-122"/>
                <a:cs typeface="微软雅黑" panose="020B0503020204020204" charset="-122"/>
              </a:rPr>
              <a:t>每新增1个项目加5分</a:t>
            </a:r>
            <a:endParaRPr lang="en-US" sz="2000" dirty="0">
              <a:solidFill>
                <a:srgbClr val="212121">
                  <a:alpha val="80000"/>
                </a:srgbClr>
              </a:solidFill>
              <a:latin typeface="微软雅黑" panose="020B0503020204020204" charset="-122"/>
              <a:ea typeface="微软雅黑" panose="020B0503020204020204" charset="-122"/>
              <a:cs typeface="微软雅黑" panose="020B0503020204020204" charset="-122"/>
            </a:endParaRPr>
          </a:p>
          <a:p>
            <a:pPr>
              <a:lnSpc>
                <a:spcPct val="110000"/>
              </a:lnSpc>
            </a:pPr>
            <a:r>
              <a:rPr lang="en-US" sz="2000" b="1" dirty="0">
                <a:solidFill>
                  <a:srgbClr val="00BCD4"/>
                </a:solidFill>
                <a:latin typeface="微软雅黑" panose="020B0503020204020204" charset="-122"/>
                <a:ea typeface="微软雅黑" panose="020B0503020204020204" charset="-122"/>
                <a:cs typeface="微软雅黑" panose="020B0503020204020204" charset="-122"/>
                <a:sym typeface="+mn-ea"/>
              </a:rPr>
              <a:t>来源：</a:t>
            </a:r>
            <a:r>
              <a:rPr lang="zh-CN" altLang="en-US" sz="2000" b="1" dirty="0">
                <a:solidFill>
                  <a:srgbClr val="00BCD4"/>
                </a:solidFill>
                <a:latin typeface="微软雅黑" panose="020B0503020204020204" charset="-122"/>
                <a:ea typeface="微软雅黑" panose="020B0503020204020204" charset="-122"/>
                <a:cs typeface="微软雅黑" panose="020B0503020204020204" charset="-122"/>
                <a:sym typeface="+mn-ea"/>
              </a:rPr>
              <a:t>系统提取</a:t>
            </a:r>
            <a:r>
              <a:rPr lang="en-US" sz="2000" dirty="0">
                <a:solidFill>
                  <a:srgbClr val="212121">
                    <a:alpha val="80000"/>
                  </a:srgbClr>
                </a:solidFill>
                <a:latin typeface="微软雅黑" panose="020B0503020204020204" charset="-122"/>
                <a:ea typeface="微软雅黑" panose="020B0503020204020204" charset="-122"/>
                <a:cs typeface="微软雅黑" panose="020B0503020204020204" charset="-122"/>
                <a:sym typeface="+mn-ea"/>
              </a:rPr>
              <a:t>有效备案数据</a:t>
            </a:r>
            <a:endParaRPr lang="en-US" sz="2000" dirty="0">
              <a:latin typeface="微软雅黑" panose="020B0503020204020204" charset="-122"/>
              <a:ea typeface="微软雅黑" panose="020B0503020204020204" charset="-122"/>
              <a:cs typeface="微软雅黑" panose="020B0503020204020204" charset="-122"/>
            </a:endParaRPr>
          </a:p>
        </p:txBody>
      </p:sp>
      <p:sp>
        <p:nvSpPr>
          <p:cNvPr id="6" name="文本框 5"/>
          <p:cNvSpPr txBox="1"/>
          <p:nvPr/>
        </p:nvSpPr>
        <p:spPr>
          <a:xfrm>
            <a:off x="360045" y="360045"/>
            <a:ext cx="10931525" cy="583565"/>
          </a:xfrm>
          <a:prstGeom prst="rect">
            <a:avLst/>
          </a:prstGeom>
          <a:noFill/>
        </p:spPr>
        <p:txBody>
          <a:bodyPr wrap="square" rtlCol="0">
            <a:spAutoFit/>
          </a:bodyPr>
          <a:p>
            <a:r>
              <a:rPr lang="zh-CN" altLang="en-US" sz="3200" b="1" dirty="0">
                <a:solidFill>
                  <a:srgbClr val="212121"/>
                </a:solidFill>
                <a:latin typeface="微软雅黑" panose="020B0503020204020204" charset="-122"/>
                <a:ea typeface="微软雅黑" panose="020B0503020204020204" charset="-122"/>
                <a:cs typeface="微软雅黑" panose="020B0503020204020204" charset="-122"/>
                <a:sym typeface="+mn-ea"/>
              </a:rPr>
              <a:t>企业填报：加分项</a:t>
            </a:r>
            <a:r>
              <a:rPr lang="en-US" altLang="zh-CN" sz="3200" b="1" dirty="0">
                <a:solidFill>
                  <a:srgbClr val="212121"/>
                </a:solidFill>
                <a:latin typeface="微软雅黑" panose="020B0503020204020204" charset="-122"/>
                <a:ea typeface="微软雅黑" panose="020B0503020204020204" charset="-122"/>
                <a:cs typeface="微软雅黑" panose="020B0503020204020204" charset="-122"/>
                <a:sym typeface="+mn-ea"/>
              </a:rPr>
              <a:t>-</a:t>
            </a:r>
            <a:r>
              <a:rPr lang="zh-CN" altLang="en-US" sz="3200" b="1" dirty="0">
                <a:solidFill>
                  <a:srgbClr val="212121"/>
                </a:solidFill>
                <a:latin typeface="微软雅黑" panose="020B0503020204020204" charset="-122"/>
                <a:ea typeface="微软雅黑" panose="020B0503020204020204" charset="-122"/>
                <a:cs typeface="微软雅黑" panose="020B0503020204020204" charset="-122"/>
                <a:sym typeface="+mn-ea"/>
              </a:rPr>
              <a:t>新增项目备案、新承接老旧小区</a:t>
            </a:r>
            <a:endParaRPr lang="zh-CN" altLang="en-US" sz="3200" b="1" dirty="0">
              <a:solidFill>
                <a:srgbClr val="212121"/>
              </a:solidFill>
              <a:latin typeface="微软雅黑" panose="020B0503020204020204" charset="-122"/>
              <a:ea typeface="微软雅黑" panose="020B0503020204020204" charset="-122"/>
              <a:cs typeface="微软雅黑" panose="020B0503020204020204" charset="-122"/>
              <a:sym typeface="+mn-ea"/>
            </a:endParaRPr>
          </a:p>
        </p:txBody>
      </p:sp>
      <p:sp>
        <p:nvSpPr>
          <p:cNvPr id="5" name="文本框 4"/>
          <p:cNvSpPr txBox="1"/>
          <p:nvPr/>
        </p:nvSpPr>
        <p:spPr>
          <a:xfrm>
            <a:off x="294640" y="3000375"/>
            <a:ext cx="11315065"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cs typeface="微软雅黑" panose="020B0503020204020204" charset="-122"/>
              </a:rPr>
              <a:t>新增项目备案、</a:t>
            </a:r>
            <a:r>
              <a:rPr lang="zh-CN" altLang="en-US" b="1">
                <a:latin typeface="微软雅黑" panose="020B0503020204020204" charset="-122"/>
                <a:ea typeface="微软雅黑" panose="020B0503020204020204" charset="-122"/>
                <a:cs typeface="微软雅黑" panose="020B0503020204020204" charset="-122"/>
                <a:sym typeface="+mn-ea"/>
              </a:rPr>
              <a:t>新承接老旧小区</a:t>
            </a:r>
            <a:r>
              <a:rPr lang="en-US" altLang="zh-CN" b="1">
                <a:latin typeface="微软雅黑" panose="020B0503020204020204" charset="-122"/>
                <a:ea typeface="微软雅黑" panose="020B0503020204020204" charset="-122"/>
                <a:cs typeface="微软雅黑" panose="020B0503020204020204" charset="-122"/>
              </a:rPr>
              <a:t>-</a:t>
            </a:r>
            <a:r>
              <a:rPr lang="zh-CN" altLang="en-US" b="1">
                <a:latin typeface="微软雅黑" panose="020B0503020204020204" charset="-122"/>
                <a:ea typeface="微软雅黑" panose="020B0503020204020204" charset="-122"/>
                <a:cs typeface="微软雅黑" panose="020B0503020204020204" charset="-122"/>
              </a:rPr>
              <a:t>展示页面</a:t>
            </a:r>
            <a:r>
              <a:rPr lang="en-US" altLang="zh-CN" b="1">
                <a:latin typeface="微软雅黑" panose="020B0503020204020204" charset="-122"/>
                <a:ea typeface="微软雅黑" panose="020B0503020204020204" charset="-122"/>
                <a:cs typeface="微软雅黑" panose="020B0503020204020204" charset="-122"/>
              </a:rPr>
              <a:t>-</a:t>
            </a:r>
            <a:r>
              <a:rPr lang="zh-CN" altLang="en-US" b="1">
                <a:latin typeface="微软雅黑" panose="020B0503020204020204" charset="-122"/>
                <a:ea typeface="微软雅黑" panose="020B0503020204020204" charset="-122"/>
                <a:cs typeface="微软雅黑" panose="020B0503020204020204" charset="-122"/>
                <a:sym typeface="+mn-ea"/>
              </a:rPr>
              <a:t>企业在备案时填写、系统导入</a:t>
            </a:r>
            <a:endParaRPr lang="zh-CN" altLang="en-US" b="1">
              <a:latin typeface="微软雅黑" panose="020B0503020204020204" charset="-122"/>
              <a:ea typeface="微软雅黑" panose="020B0503020204020204" charset="-122"/>
              <a:cs typeface="微软雅黑" panose="020B0503020204020204" charset="-122"/>
            </a:endParaRPr>
          </a:p>
        </p:txBody>
      </p:sp>
      <p:pic>
        <p:nvPicPr>
          <p:cNvPr id="14" name="图片 13" descr="新承接老旧小区录入"/>
          <p:cNvPicPr>
            <a:picLocks noChangeAspect="1"/>
          </p:cNvPicPr>
          <p:nvPr/>
        </p:nvPicPr>
        <p:blipFill>
          <a:blip r:embed="rId2"/>
          <a:srcRect l="29981" t="14029" r="31086" b="20590"/>
          <a:stretch>
            <a:fillRect/>
          </a:stretch>
        </p:blipFill>
        <p:spPr>
          <a:xfrm>
            <a:off x="294640" y="3448685"/>
            <a:ext cx="2200910" cy="1416050"/>
          </a:xfrm>
          <a:prstGeom prst="rect">
            <a:avLst/>
          </a:prstGeom>
        </p:spPr>
      </p:pic>
      <p:pic>
        <p:nvPicPr>
          <p:cNvPr id="1084503796" name="图片 1"/>
          <p:cNvPicPr>
            <a:picLocks noChangeAspect="1"/>
          </p:cNvPicPr>
          <p:nvPr/>
        </p:nvPicPr>
        <p:blipFill>
          <a:blip r:embed="rId3"/>
          <a:stretch>
            <a:fillRect/>
          </a:stretch>
        </p:blipFill>
        <p:spPr>
          <a:xfrm>
            <a:off x="2635885" y="3448685"/>
            <a:ext cx="2614295" cy="1416685"/>
          </a:xfrm>
          <a:prstGeom prst="rect">
            <a:avLst/>
          </a:prstGeom>
        </p:spPr>
      </p:pic>
      <p:pic>
        <p:nvPicPr>
          <p:cNvPr id="1108111465" name="图片 1"/>
          <p:cNvPicPr>
            <a:picLocks noChangeAspect="1"/>
          </p:cNvPicPr>
          <p:nvPr/>
        </p:nvPicPr>
        <p:blipFill>
          <a:blip r:embed="rId4"/>
          <a:stretch>
            <a:fillRect/>
          </a:stretch>
        </p:blipFill>
        <p:spPr>
          <a:xfrm>
            <a:off x="294640" y="5092065"/>
            <a:ext cx="2200910" cy="1254760"/>
          </a:xfrm>
          <a:prstGeom prst="rect">
            <a:avLst/>
          </a:prstGeom>
        </p:spPr>
      </p:pic>
      <p:pic>
        <p:nvPicPr>
          <p:cNvPr id="1679088804" name="图片 1"/>
          <p:cNvPicPr>
            <a:picLocks noChangeAspect="1"/>
          </p:cNvPicPr>
          <p:nvPr/>
        </p:nvPicPr>
        <p:blipFill>
          <a:blip r:embed="rId5"/>
          <a:stretch>
            <a:fillRect/>
          </a:stretch>
        </p:blipFill>
        <p:spPr>
          <a:xfrm>
            <a:off x="2635885" y="5008880"/>
            <a:ext cx="2614295" cy="1337945"/>
          </a:xfrm>
          <a:prstGeom prst="rect">
            <a:avLst/>
          </a:prstGeom>
        </p:spPr>
      </p:pic>
      <p:sp>
        <p:nvSpPr>
          <p:cNvPr id="15" name="圆角矩形 14"/>
          <p:cNvSpPr/>
          <p:nvPr/>
        </p:nvSpPr>
        <p:spPr>
          <a:xfrm>
            <a:off x="5615940" y="3375660"/>
            <a:ext cx="6356985" cy="2971165"/>
          </a:xfrm>
          <a:prstGeom prst="roundRect">
            <a:avLst/>
          </a:prstGeom>
          <a:solidFill>
            <a:srgbClr val="D7EDFA"/>
          </a:solid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endParaRPr>
          </a:p>
        </p:txBody>
      </p:sp>
      <p:sp>
        <p:nvSpPr>
          <p:cNvPr id="21" name="文本框 20"/>
          <p:cNvSpPr txBox="1"/>
          <p:nvPr/>
        </p:nvSpPr>
        <p:spPr>
          <a:xfrm>
            <a:off x="5691505" y="3362325"/>
            <a:ext cx="6266815" cy="2545715"/>
          </a:xfrm>
          <a:prstGeom prst="rect">
            <a:avLst/>
          </a:prstGeom>
          <a:noFill/>
        </p:spPr>
        <p:txBody>
          <a:bodyPr wrap="square" rtlCol="0" anchor="t">
            <a:spAutoFit/>
          </a:bodyPr>
          <a:p>
            <a:pPr indent="0" algn="ctr">
              <a:lnSpc>
                <a:spcPct val="140000"/>
              </a:lnSpc>
              <a:spcBef>
                <a:spcPct val="0"/>
              </a:spcBef>
              <a:spcAft>
                <a:spcPct val="0"/>
              </a:spcAft>
            </a:pPr>
            <a:endParaRPr lang="zh-CN" sz="2000" b="1">
              <a:latin typeface="微软雅黑" panose="020B0503020204020204" charset="-122"/>
              <a:ea typeface="微软雅黑" panose="020B0503020204020204" charset="-122"/>
              <a:cs typeface="微软雅黑" panose="020B0503020204020204" charset="-122"/>
              <a:sym typeface="+mn-ea"/>
            </a:endParaRPr>
          </a:p>
          <a:p>
            <a:pPr indent="0">
              <a:lnSpc>
                <a:spcPct val="140000"/>
              </a:lnSpc>
              <a:spcBef>
                <a:spcPct val="0"/>
              </a:spcBef>
              <a:spcAft>
                <a:spcPct val="0"/>
              </a:spcAft>
            </a:pPr>
            <a:r>
              <a:rPr lang="zh-CN" sz="2000" b="1">
                <a:latin typeface="微软雅黑" panose="020B0503020204020204" charset="-122"/>
                <a:ea typeface="微软雅黑" panose="020B0503020204020204" charset="-122"/>
                <a:cs typeface="微软雅黑" panose="020B0503020204020204" charset="-122"/>
                <a:sym typeface="+mn-ea"/>
              </a:rPr>
              <a:t>新增项目备案：</a:t>
            </a:r>
            <a:r>
              <a:rPr lang="zh-CN">
                <a:latin typeface="微软雅黑" panose="020B0503020204020204" charset="-122"/>
                <a:ea typeface="微软雅黑" panose="020B0503020204020204" charset="-122"/>
                <a:cs typeface="微软雅黑" panose="020B0503020204020204" charset="-122"/>
                <a:sym typeface="+mn-ea"/>
              </a:rPr>
              <a:t>按照《北京市物业管理条例》在规定期限内（</a:t>
            </a:r>
            <a:r>
              <a:rPr lang="en-US" altLang="zh-CN">
                <a:latin typeface="微软雅黑" panose="020B0503020204020204" charset="-122"/>
                <a:ea typeface="微软雅黑" panose="020B0503020204020204" charset="-122"/>
                <a:cs typeface="微软雅黑" panose="020B0503020204020204" charset="-122"/>
                <a:sym typeface="+mn-ea"/>
              </a:rPr>
              <a:t>15</a:t>
            </a:r>
            <a:r>
              <a:rPr lang="zh-CN">
                <a:latin typeface="微软雅黑" panose="020B0503020204020204" charset="-122"/>
                <a:ea typeface="微软雅黑" panose="020B0503020204020204" charset="-122"/>
                <a:cs typeface="微软雅黑" panose="020B0503020204020204" charset="-122"/>
                <a:sym typeface="+mn-ea"/>
              </a:rPr>
              <a:t>日内）备案的项目进行加分。抓取本评价周期内备案的项目，且备案日期在合同签订日期后</a:t>
            </a:r>
            <a:r>
              <a:rPr lang="en-US" altLang="zh-CN">
                <a:latin typeface="微软雅黑" panose="020B0503020204020204" charset="-122"/>
                <a:ea typeface="微软雅黑" panose="020B0503020204020204" charset="-122"/>
                <a:cs typeface="微软雅黑" panose="020B0503020204020204" charset="-122"/>
                <a:sym typeface="+mn-ea"/>
              </a:rPr>
              <a:t>15</a:t>
            </a:r>
            <a:r>
              <a:rPr lang="zh-CN">
                <a:latin typeface="微软雅黑" panose="020B0503020204020204" charset="-122"/>
                <a:ea typeface="微软雅黑" panose="020B0503020204020204" charset="-122"/>
                <a:cs typeface="微软雅黑" panose="020B0503020204020204" charset="-122"/>
                <a:sym typeface="+mn-ea"/>
              </a:rPr>
              <a:t>日内的数据。</a:t>
            </a:r>
            <a:endParaRPr lang="zh-CN">
              <a:latin typeface="微软雅黑" panose="020B0503020204020204" charset="-122"/>
              <a:ea typeface="微软雅黑" panose="020B0503020204020204" charset="-122"/>
              <a:cs typeface="微软雅黑" panose="020B0503020204020204" charset="-122"/>
              <a:sym typeface="+mn-ea"/>
            </a:endParaRPr>
          </a:p>
          <a:p>
            <a:pPr indent="0">
              <a:lnSpc>
                <a:spcPct val="140000"/>
              </a:lnSpc>
              <a:spcBef>
                <a:spcPct val="0"/>
              </a:spcBef>
              <a:spcAft>
                <a:spcPct val="0"/>
              </a:spcAft>
            </a:pPr>
            <a:r>
              <a:rPr lang="zh-CN" sz="2000" b="1">
                <a:latin typeface="微软雅黑" panose="020B0503020204020204" charset="-122"/>
                <a:ea typeface="微软雅黑" panose="020B0503020204020204" charset="-122"/>
                <a:cs typeface="微软雅黑" panose="020B0503020204020204" charset="-122"/>
                <a:sym typeface="+mn-ea"/>
              </a:rPr>
              <a:t>新承接老旧小区：</a:t>
            </a:r>
            <a:r>
              <a:rPr lang="zh-CN">
                <a:latin typeface="微软雅黑" panose="020B0503020204020204" charset="-122"/>
                <a:ea typeface="微软雅黑" panose="020B0503020204020204" charset="-122"/>
                <a:cs typeface="微软雅黑" panose="020B0503020204020204" charset="-122"/>
                <a:sym typeface="+mn-ea"/>
              </a:rPr>
              <a:t>抓取本评价周期内，备案日期在合同签订日期后</a:t>
            </a:r>
            <a:r>
              <a:rPr lang="en-US" altLang="zh-CN">
                <a:latin typeface="微软雅黑" panose="020B0503020204020204" charset="-122"/>
                <a:ea typeface="微软雅黑" panose="020B0503020204020204" charset="-122"/>
                <a:cs typeface="微软雅黑" panose="020B0503020204020204" charset="-122"/>
                <a:sym typeface="+mn-ea"/>
              </a:rPr>
              <a:t>15</a:t>
            </a:r>
            <a:r>
              <a:rPr lang="zh-CN">
                <a:latin typeface="微软雅黑" panose="020B0503020204020204" charset="-122"/>
                <a:ea typeface="微软雅黑" panose="020B0503020204020204" charset="-122"/>
                <a:cs typeface="微软雅黑" panose="020B0503020204020204" charset="-122"/>
                <a:sym typeface="+mn-ea"/>
              </a:rPr>
              <a:t>日内的数据，项目交付在2000年12月31日前。</a:t>
            </a:r>
            <a:endParaRPr lang="zh-CN" altLang="en-US">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5F7FA"/>
        </a:solidFill>
        <a:effectLst/>
      </p:bgPr>
    </p:bg>
    <p:spTree>
      <p:nvGrpSpPr>
        <p:cNvPr id="1" name=""/>
        <p:cNvGrpSpPr/>
        <p:nvPr/>
      </p:nvGrpSpPr>
      <p:grpSpPr>
        <a:xfrm>
          <a:off x="0" y="0"/>
          <a:ext cx="0" cy="0"/>
          <a:chOff x="0" y="0"/>
          <a:chExt cx="0" cy="0"/>
        </a:xfrm>
      </p:grpSpPr>
      <p:pic>
        <p:nvPicPr>
          <p:cNvPr id="2" name="Image 0" descr="https://kimi-img.moonshot.cn/pub/slides/slides_tmpl/image/25-09-30-16:31:52-d3dpau0s8jdo4os5dgdg.jpg"/>
          <p:cNvPicPr>
            <a:picLocks noChangeAspect="1"/>
          </p:cNvPicPr>
          <p:nvPr/>
        </p:nvPicPr>
        <p:blipFill>
          <a:blip r:embed="rId1"/>
          <a:stretch>
            <a:fillRect/>
          </a:stretch>
        </p:blipFill>
        <p:spPr>
          <a:xfrm>
            <a:off x="5080" y="0"/>
            <a:ext cx="12186285" cy="6858000"/>
          </a:xfrm>
          <a:prstGeom prst="rect">
            <a:avLst/>
          </a:prstGeom>
        </p:spPr>
      </p:pic>
      <p:grpSp>
        <p:nvGrpSpPr>
          <p:cNvPr id="38" name="组合 37"/>
          <p:cNvGrpSpPr/>
          <p:nvPr/>
        </p:nvGrpSpPr>
        <p:grpSpPr>
          <a:xfrm>
            <a:off x="321945" y="1196975"/>
            <a:ext cx="4302760" cy="2787015"/>
            <a:chOff x="529" y="3226"/>
            <a:chExt cx="5900" cy="2560"/>
          </a:xfrm>
        </p:grpSpPr>
        <p:sp>
          <p:nvSpPr>
            <p:cNvPr id="39" name="Shape 9"/>
            <p:cNvSpPr/>
            <p:nvPr/>
          </p:nvSpPr>
          <p:spPr>
            <a:xfrm>
              <a:off x="529" y="3226"/>
              <a:ext cx="5901" cy="2560"/>
            </a:xfrm>
            <a:custGeom>
              <a:avLst/>
              <a:gdLst/>
              <a:ahLst/>
              <a:cxnLst/>
              <a:rect l="l" t="t" r="r" b="b"/>
              <a:pathLst>
                <a:path w="3747008" h="1625600">
                  <a:moveTo>
                    <a:pt x="32512" y="0"/>
                  </a:moveTo>
                  <a:lnTo>
                    <a:pt x="3649472" y="0"/>
                  </a:lnTo>
                  <a:cubicBezTo>
                    <a:pt x="3703340" y="0"/>
                    <a:pt x="3747008" y="43668"/>
                    <a:pt x="3747008" y="97536"/>
                  </a:cubicBezTo>
                  <a:lnTo>
                    <a:pt x="3747008" y="1528064"/>
                  </a:lnTo>
                  <a:cubicBezTo>
                    <a:pt x="3747008" y="1581932"/>
                    <a:pt x="3703340" y="1625600"/>
                    <a:pt x="3649472" y="1625600"/>
                  </a:cubicBezTo>
                  <a:lnTo>
                    <a:pt x="32512" y="1625600"/>
                  </a:lnTo>
                  <a:cubicBezTo>
                    <a:pt x="14556" y="1625600"/>
                    <a:pt x="0" y="1611044"/>
                    <a:pt x="0" y="1593088"/>
                  </a:cubicBezTo>
                  <a:lnTo>
                    <a:pt x="0" y="32512"/>
                  </a:lnTo>
                  <a:cubicBezTo>
                    <a:pt x="0" y="14568"/>
                    <a:pt x="14568" y="0"/>
                    <a:pt x="32512" y="0"/>
                  </a:cubicBezTo>
                  <a:close/>
                </a:path>
              </a:pathLst>
            </a:custGeom>
            <a:solidFill>
              <a:srgbClr val="FFFFFF"/>
            </a:solidFill>
            <a:effectLst>
              <a:outerShdw blurRad="48768" dist="32512" dir="5400000" algn="bl" rotWithShape="0">
                <a:srgbClr val="000000">
                  <a:alpha val="10196"/>
                </a:srgbClr>
              </a:outerShdw>
            </a:effectLst>
          </p:spPr>
        </p:sp>
        <p:sp>
          <p:nvSpPr>
            <p:cNvPr id="41" name="Shape 10"/>
            <p:cNvSpPr/>
            <p:nvPr/>
          </p:nvSpPr>
          <p:spPr>
            <a:xfrm>
              <a:off x="529" y="3226"/>
              <a:ext cx="51" cy="2560"/>
            </a:xfrm>
            <a:custGeom>
              <a:avLst/>
              <a:gdLst/>
              <a:ahLst/>
              <a:cxnLst/>
              <a:rect l="l" t="t" r="r" b="b"/>
              <a:pathLst>
                <a:path w="32512" h="1625600">
                  <a:moveTo>
                    <a:pt x="32512" y="0"/>
                  </a:moveTo>
                  <a:lnTo>
                    <a:pt x="32512" y="0"/>
                  </a:lnTo>
                  <a:lnTo>
                    <a:pt x="32512" y="1625600"/>
                  </a:lnTo>
                  <a:lnTo>
                    <a:pt x="32512" y="1625600"/>
                  </a:lnTo>
                  <a:cubicBezTo>
                    <a:pt x="14556" y="1625600"/>
                    <a:pt x="0" y="1611044"/>
                    <a:pt x="0" y="1593088"/>
                  </a:cubicBezTo>
                  <a:lnTo>
                    <a:pt x="0" y="32512"/>
                  </a:lnTo>
                  <a:cubicBezTo>
                    <a:pt x="0" y="14568"/>
                    <a:pt x="14568" y="0"/>
                    <a:pt x="32512" y="0"/>
                  </a:cubicBezTo>
                  <a:close/>
                </a:path>
              </a:pathLst>
            </a:custGeom>
            <a:solidFill>
              <a:srgbClr val="00BCD4"/>
            </a:solidFill>
          </p:spPr>
        </p:sp>
      </p:grpSp>
      <p:sp>
        <p:nvSpPr>
          <p:cNvPr id="15" name="Text 12"/>
          <p:cNvSpPr/>
          <p:nvPr/>
        </p:nvSpPr>
        <p:spPr>
          <a:xfrm>
            <a:off x="424815" y="1842135"/>
            <a:ext cx="4138930" cy="1248410"/>
          </a:xfrm>
          <a:prstGeom prst="rect">
            <a:avLst/>
          </a:prstGeom>
          <a:noFill/>
        </p:spPr>
        <p:txBody>
          <a:bodyPr wrap="square" lIns="0" tIns="0" rIns="0" bIns="0" rtlCol="0" anchor="ctr"/>
          <a:lstStyle/>
          <a:p>
            <a:pPr>
              <a:lnSpc>
                <a:spcPct val="110000"/>
              </a:lnSpc>
            </a:pPr>
            <a:r>
              <a:rPr lang="en-US" b="1" dirty="0">
                <a:solidFill>
                  <a:srgbClr val="212121"/>
                </a:solidFill>
                <a:latin typeface="微软雅黑" panose="020B0503020204020204" charset="-122"/>
                <a:ea typeface="微软雅黑" panose="020B0503020204020204" charset="-122"/>
                <a:cs typeface="微软雅黑" panose="020B0503020204020204" charset="-122"/>
                <a:sym typeface="+mn-ea"/>
              </a:rPr>
              <a:t>*项目人员素质</a:t>
            </a:r>
            <a:endParaRPr lang="en-US" dirty="0">
              <a:solidFill>
                <a:srgbClr val="00BCD4"/>
              </a:solidFill>
              <a:latin typeface="微软雅黑" panose="020B0503020204020204" charset="-122"/>
              <a:ea typeface="微软雅黑" panose="020B0503020204020204" charset="-122"/>
              <a:cs typeface="微软雅黑" panose="020B0503020204020204" charset="-122"/>
            </a:endParaRPr>
          </a:p>
          <a:p>
            <a:pPr>
              <a:lnSpc>
                <a:spcPct val="110000"/>
              </a:lnSpc>
            </a:pPr>
            <a:r>
              <a:rPr lang="zh-CN" altLang="en-US" dirty="0">
                <a:solidFill>
                  <a:srgbClr val="00BCD4"/>
                </a:solidFill>
                <a:latin typeface="微软雅黑" panose="020B0503020204020204" charset="-122"/>
                <a:ea typeface="微软雅黑" panose="020B0503020204020204" charset="-122"/>
                <a:cs typeface="微软雅黑" panose="020B0503020204020204" charset="-122"/>
                <a:sym typeface="+mn-ea"/>
              </a:rPr>
              <a:t>标准：</a:t>
            </a:r>
            <a:r>
              <a:rPr lang="zh-CN" altLang="en-US" dirty="0">
                <a:latin typeface="微软雅黑" panose="020B0503020204020204" charset="-122"/>
                <a:ea typeface="微软雅黑" panose="020B0503020204020204" charset="-122"/>
                <a:cs typeface="微软雅黑" panose="020B0503020204020204" charset="-122"/>
              </a:rPr>
              <a:t>物业项目在职在岗员工中（不含外包单位员工）大专及以上学历占比达到该项目员工总数30%的，每个项目加2分；</a:t>
            </a:r>
            <a:endParaRPr lang="zh-CN" altLang="en-US" dirty="0">
              <a:latin typeface="微软雅黑" panose="020B0503020204020204" charset="-122"/>
              <a:ea typeface="微软雅黑" panose="020B0503020204020204" charset="-122"/>
              <a:cs typeface="微软雅黑" panose="020B0503020204020204" charset="-122"/>
            </a:endParaRPr>
          </a:p>
          <a:p>
            <a:pPr>
              <a:lnSpc>
                <a:spcPct val="110000"/>
              </a:lnSpc>
            </a:pPr>
            <a:r>
              <a:rPr lang="zh-CN" altLang="en-US" dirty="0">
                <a:latin typeface="微软雅黑" panose="020B0503020204020204" charset="-122"/>
                <a:ea typeface="微软雅黑" panose="020B0503020204020204" charset="-122"/>
                <a:cs typeface="微软雅黑" panose="020B0503020204020204" charset="-122"/>
              </a:rPr>
              <a:t>大专及以上学历占比达到该项目员工总数60%，每个项目加3分</a:t>
            </a:r>
            <a:endParaRPr lang="en-US" dirty="0">
              <a:solidFill>
                <a:srgbClr val="212121">
                  <a:alpha val="80000"/>
                </a:srgbClr>
              </a:solidFill>
              <a:latin typeface="微软雅黑" panose="020B0503020204020204" charset="-122"/>
              <a:ea typeface="微软雅黑" panose="020B0503020204020204" charset="-122"/>
              <a:cs typeface="微软雅黑" panose="020B0503020204020204" charset="-122"/>
            </a:endParaRPr>
          </a:p>
          <a:p>
            <a:pPr>
              <a:lnSpc>
                <a:spcPct val="110000"/>
              </a:lnSpc>
            </a:pPr>
            <a:r>
              <a:rPr lang="en-US" dirty="0">
                <a:solidFill>
                  <a:srgbClr val="00BCD4"/>
                </a:solidFill>
                <a:latin typeface="微软雅黑" panose="020B0503020204020204" charset="-122"/>
                <a:ea typeface="微软雅黑" panose="020B0503020204020204" charset="-122"/>
                <a:cs typeface="微软雅黑" panose="020B0503020204020204" charset="-122"/>
              </a:rPr>
              <a:t>来源：</a:t>
            </a:r>
            <a:r>
              <a:rPr lang="en-US" dirty="0">
                <a:solidFill>
                  <a:srgbClr val="00BCD4"/>
                </a:solidFill>
                <a:latin typeface="微软雅黑" panose="020B0503020204020204" charset="-122"/>
                <a:ea typeface="微软雅黑" panose="020B0503020204020204" charset="-122"/>
                <a:cs typeface="微软雅黑" panose="020B0503020204020204" charset="-122"/>
                <a:sym typeface="+mn-ea"/>
              </a:rPr>
              <a:t>企业填报，以缴纳社保人数计算</a:t>
            </a:r>
            <a:endParaRPr lang="en-US" dirty="0">
              <a:solidFill>
                <a:srgbClr val="00BCD4"/>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p:cNvSpPr txBox="1"/>
          <p:nvPr/>
        </p:nvSpPr>
        <p:spPr>
          <a:xfrm>
            <a:off x="4839335" y="1049020"/>
            <a:ext cx="5936615" cy="368300"/>
          </a:xfrm>
          <a:prstGeom prst="rect">
            <a:avLst/>
          </a:prstGeom>
          <a:noFill/>
        </p:spPr>
        <p:txBody>
          <a:bodyPr wrap="square" rtlCol="0">
            <a:spAutoFit/>
          </a:bodyPr>
          <a:p>
            <a:r>
              <a:rPr lang="en-US" altLang="zh-CN" b="1">
                <a:latin typeface="微软雅黑" panose="020B0503020204020204" charset="-122"/>
                <a:ea typeface="微软雅黑" panose="020B0503020204020204" charset="-122"/>
                <a:cs typeface="微软雅黑" panose="020B0503020204020204" charset="-122"/>
              </a:rPr>
              <a:t>*</a:t>
            </a:r>
            <a:r>
              <a:rPr lang="zh-CN" altLang="en-US" b="1">
                <a:latin typeface="微软雅黑" panose="020B0503020204020204" charset="-122"/>
                <a:ea typeface="微软雅黑" panose="020B0503020204020204" charset="-122"/>
                <a:cs typeface="微软雅黑" panose="020B0503020204020204" charset="-122"/>
              </a:rPr>
              <a:t>项目人员素质、</a:t>
            </a:r>
            <a:r>
              <a:rPr lang="zh-CN" altLang="en-US" b="1">
                <a:latin typeface="微软雅黑" panose="020B0503020204020204" charset="-122"/>
                <a:ea typeface="微软雅黑" panose="020B0503020204020204" charset="-122"/>
                <a:cs typeface="微软雅黑" panose="020B0503020204020204" charset="-122"/>
                <a:sym typeface="+mn-ea"/>
              </a:rPr>
              <a:t>党员发展</a:t>
            </a:r>
            <a:r>
              <a:rPr lang="en-US" altLang="zh-CN" b="1">
                <a:latin typeface="微软雅黑" panose="020B0503020204020204" charset="-122"/>
                <a:ea typeface="微软雅黑" panose="020B0503020204020204" charset="-122"/>
                <a:cs typeface="微软雅黑" panose="020B0503020204020204" charset="-122"/>
              </a:rPr>
              <a:t>-</a:t>
            </a:r>
            <a:r>
              <a:rPr lang="zh-CN" altLang="en-US" b="1">
                <a:latin typeface="微软雅黑" panose="020B0503020204020204" charset="-122"/>
                <a:ea typeface="微软雅黑" panose="020B0503020204020204" charset="-122"/>
                <a:cs typeface="微软雅黑" panose="020B0503020204020204" charset="-122"/>
              </a:rPr>
              <a:t>录入页面</a:t>
            </a:r>
            <a:r>
              <a:rPr lang="en-US" altLang="zh-CN" b="1">
                <a:latin typeface="微软雅黑" panose="020B0503020204020204" charset="-122"/>
                <a:ea typeface="微软雅黑" panose="020B0503020204020204" charset="-122"/>
                <a:cs typeface="微软雅黑" panose="020B0503020204020204" charset="-122"/>
              </a:rPr>
              <a:t>-</a:t>
            </a:r>
            <a:r>
              <a:rPr lang="zh-CN" altLang="en-US" b="1">
                <a:latin typeface="微软雅黑" panose="020B0503020204020204" charset="-122"/>
                <a:ea typeface="微软雅黑" panose="020B0503020204020204" charset="-122"/>
                <a:cs typeface="微软雅黑" panose="020B0503020204020204" charset="-122"/>
              </a:rPr>
              <a:t>企业填报</a:t>
            </a:r>
            <a:endParaRPr lang="zh-CN" altLang="en-US">
              <a:latin typeface="微软雅黑" panose="020B0503020204020204" charset="-122"/>
              <a:ea typeface="微软雅黑" panose="020B0503020204020204" charset="-122"/>
              <a:cs typeface="微软雅黑" panose="020B0503020204020204" charset="-122"/>
            </a:endParaRPr>
          </a:p>
        </p:txBody>
      </p:sp>
      <p:sp>
        <p:nvSpPr>
          <p:cNvPr id="6" name="文本框 5"/>
          <p:cNvSpPr txBox="1"/>
          <p:nvPr/>
        </p:nvSpPr>
        <p:spPr>
          <a:xfrm>
            <a:off x="360045" y="360045"/>
            <a:ext cx="10931525" cy="583565"/>
          </a:xfrm>
          <a:prstGeom prst="rect">
            <a:avLst/>
          </a:prstGeom>
          <a:noFill/>
        </p:spPr>
        <p:txBody>
          <a:bodyPr wrap="square" rtlCol="0">
            <a:spAutoFit/>
          </a:bodyPr>
          <a:p>
            <a:r>
              <a:rPr lang="zh-CN" altLang="en-US" sz="3200" b="1" dirty="0">
                <a:solidFill>
                  <a:srgbClr val="212121"/>
                </a:solidFill>
                <a:latin typeface="微软雅黑" panose="020B0503020204020204" charset="-122"/>
                <a:ea typeface="微软雅黑" panose="020B0503020204020204" charset="-122"/>
                <a:cs typeface="微软雅黑" panose="020B0503020204020204" charset="-122"/>
                <a:sym typeface="+mn-ea"/>
              </a:rPr>
              <a:t>企业填报：加分项</a:t>
            </a:r>
            <a:r>
              <a:rPr lang="en-US" altLang="zh-CN" sz="3200" b="1" dirty="0">
                <a:solidFill>
                  <a:srgbClr val="212121"/>
                </a:solidFill>
                <a:latin typeface="微软雅黑" panose="020B0503020204020204" charset="-122"/>
                <a:ea typeface="微软雅黑" panose="020B0503020204020204" charset="-122"/>
                <a:cs typeface="微软雅黑" panose="020B0503020204020204" charset="-122"/>
                <a:sym typeface="+mn-ea"/>
              </a:rPr>
              <a:t>-</a:t>
            </a:r>
            <a:r>
              <a:rPr lang="zh-CN" altLang="en-US" sz="3200" b="1" dirty="0">
                <a:solidFill>
                  <a:srgbClr val="212121"/>
                </a:solidFill>
                <a:latin typeface="微软雅黑" panose="020B0503020204020204" charset="-122"/>
                <a:ea typeface="微软雅黑" panose="020B0503020204020204" charset="-122"/>
                <a:cs typeface="微软雅黑" panose="020B0503020204020204" charset="-122"/>
                <a:sym typeface="+mn-ea"/>
              </a:rPr>
              <a:t>项目人员素质、党员发展</a:t>
            </a:r>
            <a:endParaRPr lang="zh-CN" altLang="en-US" sz="3200" b="1" dirty="0">
              <a:solidFill>
                <a:srgbClr val="212121"/>
              </a:solidFill>
              <a:latin typeface="微软雅黑" panose="020B0503020204020204" charset="-122"/>
              <a:ea typeface="微软雅黑" panose="020B0503020204020204" charset="-122"/>
              <a:cs typeface="微软雅黑" panose="020B0503020204020204" charset="-122"/>
              <a:sym typeface="+mn-ea"/>
            </a:endParaRPr>
          </a:p>
        </p:txBody>
      </p:sp>
      <p:grpSp>
        <p:nvGrpSpPr>
          <p:cNvPr id="28" name="组合 27"/>
          <p:cNvGrpSpPr/>
          <p:nvPr/>
        </p:nvGrpSpPr>
        <p:grpSpPr>
          <a:xfrm>
            <a:off x="320675" y="4237990"/>
            <a:ext cx="3991610" cy="2376805"/>
            <a:chOff x="-705" y="17979"/>
            <a:chExt cx="5900" cy="2226"/>
          </a:xfrm>
        </p:grpSpPr>
        <p:sp>
          <p:nvSpPr>
            <p:cNvPr id="29" name="Shape 15"/>
            <p:cNvSpPr/>
            <p:nvPr/>
          </p:nvSpPr>
          <p:spPr>
            <a:xfrm>
              <a:off x="-705" y="17979"/>
              <a:ext cx="5901" cy="2227"/>
            </a:xfrm>
            <a:custGeom>
              <a:avLst/>
              <a:gdLst/>
              <a:ahLst/>
              <a:cxnLst/>
              <a:rect l="l" t="t" r="r" b="b"/>
              <a:pathLst>
                <a:path w="3747008" h="1414272">
                  <a:moveTo>
                    <a:pt x="32512" y="0"/>
                  </a:moveTo>
                  <a:lnTo>
                    <a:pt x="3649466" y="0"/>
                  </a:lnTo>
                  <a:cubicBezTo>
                    <a:pt x="3703337" y="0"/>
                    <a:pt x="3747008" y="43671"/>
                    <a:pt x="3747008" y="97542"/>
                  </a:cubicBezTo>
                  <a:lnTo>
                    <a:pt x="3747008" y="1316730"/>
                  </a:lnTo>
                  <a:cubicBezTo>
                    <a:pt x="3747008" y="1370601"/>
                    <a:pt x="3703337" y="1414272"/>
                    <a:pt x="3649466" y="1414272"/>
                  </a:cubicBezTo>
                  <a:lnTo>
                    <a:pt x="32512" y="1414272"/>
                  </a:lnTo>
                  <a:cubicBezTo>
                    <a:pt x="14556" y="1414272"/>
                    <a:pt x="0" y="1399716"/>
                    <a:pt x="0" y="1381760"/>
                  </a:cubicBezTo>
                  <a:lnTo>
                    <a:pt x="0" y="32512"/>
                  </a:lnTo>
                  <a:cubicBezTo>
                    <a:pt x="0" y="14568"/>
                    <a:pt x="14568" y="0"/>
                    <a:pt x="32512" y="0"/>
                  </a:cubicBezTo>
                  <a:close/>
                </a:path>
              </a:pathLst>
            </a:custGeom>
            <a:solidFill>
              <a:srgbClr val="FFFFFF"/>
            </a:solidFill>
            <a:effectLst>
              <a:outerShdw blurRad="48768" dist="32512" dir="5400000" algn="bl" rotWithShape="0">
                <a:srgbClr val="000000">
                  <a:alpha val="10196"/>
                </a:srgbClr>
              </a:outerShdw>
            </a:effectLst>
          </p:spPr>
        </p:sp>
        <p:sp>
          <p:nvSpPr>
            <p:cNvPr id="31" name="Shape 16"/>
            <p:cNvSpPr/>
            <p:nvPr/>
          </p:nvSpPr>
          <p:spPr>
            <a:xfrm>
              <a:off x="-705" y="17979"/>
              <a:ext cx="51" cy="2227"/>
            </a:xfrm>
            <a:custGeom>
              <a:avLst/>
              <a:gdLst/>
              <a:ahLst/>
              <a:cxnLst/>
              <a:rect l="l" t="t" r="r" b="b"/>
              <a:pathLst>
                <a:path w="32512" h="1414272">
                  <a:moveTo>
                    <a:pt x="32512" y="0"/>
                  </a:moveTo>
                  <a:lnTo>
                    <a:pt x="32512" y="0"/>
                  </a:lnTo>
                  <a:lnTo>
                    <a:pt x="32512" y="1414272"/>
                  </a:lnTo>
                  <a:lnTo>
                    <a:pt x="32512" y="1414272"/>
                  </a:lnTo>
                  <a:cubicBezTo>
                    <a:pt x="14556" y="1414272"/>
                    <a:pt x="0" y="1399716"/>
                    <a:pt x="0" y="1381760"/>
                  </a:cubicBezTo>
                  <a:lnTo>
                    <a:pt x="0" y="32512"/>
                  </a:lnTo>
                  <a:cubicBezTo>
                    <a:pt x="0" y="14568"/>
                    <a:pt x="14568" y="0"/>
                    <a:pt x="32512" y="0"/>
                  </a:cubicBezTo>
                  <a:close/>
                </a:path>
              </a:pathLst>
            </a:custGeom>
            <a:solidFill>
              <a:srgbClr val="00BCD4"/>
            </a:solidFill>
          </p:spPr>
        </p:sp>
        <p:sp>
          <p:nvSpPr>
            <p:cNvPr id="32" name="Shape 51"/>
            <p:cNvSpPr/>
            <p:nvPr/>
          </p:nvSpPr>
          <p:spPr>
            <a:xfrm>
              <a:off x="-705" y="18120"/>
              <a:ext cx="51" cy="1574"/>
            </a:xfrm>
            <a:custGeom>
              <a:avLst/>
              <a:gdLst/>
              <a:ahLst/>
              <a:cxnLst/>
              <a:rect l="l" t="t" r="r" b="b"/>
              <a:pathLst>
                <a:path w="32512" h="999744">
                  <a:moveTo>
                    <a:pt x="32512" y="0"/>
                  </a:moveTo>
                  <a:lnTo>
                    <a:pt x="32512" y="0"/>
                  </a:lnTo>
                  <a:lnTo>
                    <a:pt x="32512" y="999744"/>
                  </a:lnTo>
                  <a:lnTo>
                    <a:pt x="32512" y="999744"/>
                  </a:lnTo>
                  <a:cubicBezTo>
                    <a:pt x="14556" y="999744"/>
                    <a:pt x="0" y="985188"/>
                    <a:pt x="0" y="967232"/>
                  </a:cubicBezTo>
                  <a:lnTo>
                    <a:pt x="0" y="32512"/>
                  </a:lnTo>
                  <a:cubicBezTo>
                    <a:pt x="0" y="14568"/>
                    <a:pt x="14568" y="0"/>
                    <a:pt x="32512" y="0"/>
                  </a:cubicBezTo>
                  <a:close/>
                </a:path>
              </a:pathLst>
            </a:custGeom>
            <a:solidFill>
              <a:srgbClr val="00BCD4"/>
            </a:solidFill>
          </p:spPr>
        </p:sp>
      </p:grpSp>
      <p:sp>
        <p:nvSpPr>
          <p:cNvPr id="40" name="Text 37"/>
          <p:cNvSpPr/>
          <p:nvPr/>
        </p:nvSpPr>
        <p:spPr>
          <a:xfrm>
            <a:off x="424815" y="5088890"/>
            <a:ext cx="3537585" cy="676275"/>
          </a:xfrm>
          <a:prstGeom prst="rect">
            <a:avLst/>
          </a:prstGeom>
          <a:noFill/>
        </p:spPr>
        <p:txBody>
          <a:bodyPr wrap="square" lIns="0" tIns="0" rIns="0" bIns="0" rtlCol="0" anchor="ctr"/>
          <a:p>
            <a:pPr>
              <a:lnSpc>
                <a:spcPct val="130000"/>
              </a:lnSpc>
            </a:pPr>
            <a:r>
              <a:rPr lang="en-US" b="1" dirty="0">
                <a:solidFill>
                  <a:srgbClr val="212121"/>
                </a:solidFill>
                <a:latin typeface="微软雅黑" panose="020B0503020204020204" charset="-122"/>
                <a:ea typeface="微软雅黑" panose="020B0503020204020204" charset="-122"/>
                <a:cs typeface="微软雅黑" panose="020B0503020204020204" charset="-122"/>
              </a:rPr>
              <a:t>*党员发展</a:t>
            </a:r>
            <a:endParaRPr lang="en-US" dirty="0">
              <a:solidFill>
                <a:srgbClr val="212121"/>
              </a:solidFill>
              <a:latin typeface="微软雅黑" panose="020B0503020204020204" charset="-122"/>
              <a:ea typeface="微软雅黑" panose="020B0503020204020204" charset="-122"/>
              <a:cs typeface="微软雅黑" panose="020B0503020204020204" charset="-122"/>
            </a:endParaRPr>
          </a:p>
          <a:p>
            <a:pPr>
              <a:lnSpc>
                <a:spcPct val="130000"/>
              </a:lnSpc>
            </a:pPr>
            <a:r>
              <a:rPr lang="zh-CN" altLang="en-US" dirty="0">
                <a:solidFill>
                  <a:srgbClr val="00BCD4"/>
                </a:solidFill>
                <a:latin typeface="微软雅黑" panose="020B0503020204020204" charset="-122"/>
                <a:ea typeface="微软雅黑" panose="020B0503020204020204" charset="-122"/>
                <a:cs typeface="微软雅黑" panose="020B0503020204020204" charset="-122"/>
                <a:sym typeface="+mn-ea"/>
              </a:rPr>
              <a:t>标准：</a:t>
            </a:r>
            <a:r>
              <a:rPr lang="zh-CN" altLang="en-US" dirty="0">
                <a:latin typeface="微软雅黑" panose="020B0503020204020204" charset="-122"/>
                <a:ea typeface="微软雅黑" panose="020B0503020204020204" charset="-122"/>
                <a:cs typeface="微软雅黑" panose="020B0503020204020204" charset="-122"/>
                <a:sym typeface="+mn-ea"/>
              </a:rPr>
              <a:t>每发展或新增1名及以上新党员的项目加2分。新党员以上级党组织批复文件为准</a:t>
            </a:r>
            <a:endParaRPr lang="zh-CN" altLang="en-US" dirty="0">
              <a:latin typeface="微软雅黑" panose="020B0503020204020204" charset="-122"/>
              <a:ea typeface="微软雅黑" panose="020B0503020204020204" charset="-122"/>
              <a:cs typeface="微软雅黑" panose="020B0503020204020204" charset="-122"/>
              <a:sym typeface="+mn-ea"/>
            </a:endParaRPr>
          </a:p>
          <a:p>
            <a:pPr>
              <a:lnSpc>
                <a:spcPct val="130000"/>
              </a:lnSpc>
            </a:pPr>
            <a:r>
              <a:rPr lang="zh-CN" altLang="en-US" dirty="0">
                <a:solidFill>
                  <a:srgbClr val="00BCD4"/>
                </a:solidFill>
                <a:latin typeface="微软雅黑" panose="020B0503020204020204" charset="-122"/>
                <a:ea typeface="微软雅黑" panose="020B0503020204020204" charset="-122"/>
                <a:cs typeface="微软雅黑" panose="020B0503020204020204" charset="-122"/>
                <a:sym typeface="+mn-ea"/>
              </a:rPr>
              <a:t>来源：</a:t>
            </a:r>
            <a:r>
              <a:rPr lang="en-US" dirty="0">
                <a:solidFill>
                  <a:srgbClr val="00BCD4"/>
                </a:solidFill>
                <a:latin typeface="微软雅黑" panose="020B0503020204020204" charset="-122"/>
                <a:ea typeface="微软雅黑" panose="020B0503020204020204" charset="-122"/>
                <a:cs typeface="微软雅黑" panose="020B0503020204020204" charset="-122"/>
                <a:sym typeface="+mn-ea"/>
              </a:rPr>
              <a:t>企业填报</a:t>
            </a:r>
            <a:endParaRPr lang="zh-CN" altLang="en-US" dirty="0">
              <a:solidFill>
                <a:srgbClr val="00BCD4"/>
              </a:solidFill>
              <a:latin typeface="微软雅黑" panose="020B0503020204020204" charset="-122"/>
              <a:ea typeface="微软雅黑" panose="020B0503020204020204" charset="-122"/>
              <a:cs typeface="微软雅黑" panose="020B0503020204020204" charset="-122"/>
              <a:sym typeface="+mn-ea"/>
            </a:endParaRPr>
          </a:p>
        </p:txBody>
      </p:sp>
      <p:sp>
        <p:nvSpPr>
          <p:cNvPr id="9" name="圆角矩形 8"/>
          <p:cNvSpPr/>
          <p:nvPr/>
        </p:nvSpPr>
        <p:spPr>
          <a:xfrm>
            <a:off x="4839335" y="4761230"/>
            <a:ext cx="6451600" cy="1855470"/>
          </a:xfrm>
          <a:prstGeom prst="roundRect">
            <a:avLst/>
          </a:prstGeom>
          <a:solidFill>
            <a:srgbClr val="D7EDFA"/>
          </a:solid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endParaRPr>
          </a:p>
        </p:txBody>
      </p:sp>
      <p:sp>
        <p:nvSpPr>
          <p:cNvPr id="22" name="文本框 21"/>
          <p:cNvSpPr txBox="1"/>
          <p:nvPr/>
        </p:nvSpPr>
        <p:spPr>
          <a:xfrm>
            <a:off x="4975225" y="4761230"/>
            <a:ext cx="6316980" cy="1863725"/>
          </a:xfrm>
          <a:prstGeom prst="rect">
            <a:avLst/>
          </a:prstGeom>
          <a:noFill/>
        </p:spPr>
        <p:txBody>
          <a:bodyPr wrap="square" rtlCol="0">
            <a:spAutoFit/>
          </a:bodyPr>
          <a:p>
            <a:pPr marL="0" indent="0" algn="just">
              <a:lnSpc>
                <a:spcPct val="160000"/>
              </a:lnSpc>
              <a:spcBef>
                <a:spcPct val="0"/>
              </a:spcBef>
              <a:spcAft>
                <a:spcPct val="0"/>
              </a:spcAft>
            </a:pPr>
            <a:r>
              <a:rPr lang="zh-CN" altLang="en-US" b="1">
                <a:latin typeface="微软雅黑" panose="020B0503020204020204" charset="-122"/>
                <a:ea typeface="微软雅黑" panose="020B0503020204020204" charset="-122"/>
                <a:cs typeface="微软雅黑" panose="020B0503020204020204" charset="-122"/>
              </a:rPr>
              <a:t>员工不超额、不重复录入：</a:t>
            </a:r>
            <a:r>
              <a:rPr lang="en-US" altLang="zh-CN" b="1">
                <a:latin typeface="微软雅黑" panose="020B0503020204020204" charset="-122"/>
                <a:ea typeface="微软雅黑" panose="020B0503020204020204" charset="-122"/>
                <a:cs typeface="微软雅黑" panose="020B0503020204020204" charset="-122"/>
              </a:rPr>
              <a:t> </a:t>
            </a:r>
            <a:r>
              <a:rPr lang="zh-CN">
                <a:latin typeface="微软雅黑" panose="020B0503020204020204" charset="-122"/>
                <a:ea typeface="微软雅黑" panose="020B0503020204020204" charset="-122"/>
                <a:cs typeface="微软雅黑" panose="020B0503020204020204" charset="-122"/>
                <a:sym typeface="+mn-ea"/>
              </a:rPr>
              <a:t>企业录入人员信息，基数是备案数据中项目人数。人员录入时会有重复提示。</a:t>
            </a:r>
            <a:endParaRPr lang="zh-CN">
              <a:latin typeface="微软雅黑" panose="020B0503020204020204" charset="-122"/>
              <a:ea typeface="微软雅黑" panose="020B0503020204020204" charset="-122"/>
              <a:cs typeface="微软雅黑" panose="020B0503020204020204" charset="-122"/>
              <a:sym typeface="+mn-ea"/>
            </a:endParaRPr>
          </a:p>
          <a:p>
            <a:pPr marL="0" indent="0" algn="just">
              <a:lnSpc>
                <a:spcPct val="160000"/>
              </a:lnSpc>
              <a:spcBef>
                <a:spcPct val="0"/>
              </a:spcBef>
              <a:spcAft>
                <a:spcPct val="0"/>
              </a:spcAft>
            </a:pPr>
            <a:r>
              <a:rPr lang="zh-CN" altLang="en-US" b="1">
                <a:latin typeface="微软雅黑" panose="020B0503020204020204" charset="-122"/>
                <a:ea typeface="微软雅黑" panose="020B0503020204020204" charset="-122"/>
                <a:cs typeface="微软雅黑" panose="020B0503020204020204" charset="-122"/>
              </a:rPr>
              <a:t>入党证明：</a:t>
            </a:r>
            <a:r>
              <a:rPr lang="zh-CN" altLang="en-US">
                <a:latin typeface="微软雅黑" panose="020B0503020204020204" charset="-122"/>
                <a:ea typeface="微软雅黑" panose="020B0503020204020204" charset="-122"/>
                <a:cs typeface="微软雅黑" panose="020B0503020204020204" charset="-122"/>
              </a:rPr>
              <a:t>上级党组织批复文件、党员</a:t>
            </a:r>
            <a:r>
              <a:rPr lang="en-US" altLang="zh-CN">
                <a:latin typeface="微软雅黑" panose="020B0503020204020204" charset="-122"/>
                <a:ea typeface="微软雅黑" panose="020B0503020204020204" charset="-122"/>
                <a:cs typeface="微软雅黑" panose="020B0503020204020204" charset="-122"/>
              </a:rPr>
              <a:t>e</a:t>
            </a:r>
            <a:r>
              <a:rPr lang="zh-CN" altLang="en-US">
                <a:latin typeface="微软雅黑" panose="020B0503020204020204" charset="-122"/>
                <a:ea typeface="微软雅黑" panose="020B0503020204020204" charset="-122"/>
                <a:cs typeface="微软雅黑" panose="020B0503020204020204" charset="-122"/>
              </a:rPr>
              <a:t>先锋、党支部证明等材料。</a:t>
            </a:r>
            <a:endParaRPr lang="zh-CN" altLang="en-US">
              <a:latin typeface="微软雅黑" panose="020B0503020204020204" charset="-122"/>
              <a:ea typeface="微软雅黑" panose="020B0503020204020204" charset="-122"/>
              <a:cs typeface="微软雅黑" panose="020B0503020204020204" charset="-122"/>
            </a:endParaRPr>
          </a:p>
        </p:txBody>
      </p:sp>
      <p:sp>
        <p:nvSpPr>
          <p:cNvPr id="48" name="文本框 47"/>
          <p:cNvSpPr txBox="1"/>
          <p:nvPr/>
        </p:nvSpPr>
        <p:spPr>
          <a:xfrm>
            <a:off x="9087485" y="0"/>
            <a:ext cx="3103880" cy="398780"/>
          </a:xfrm>
          <a:prstGeom prst="rect">
            <a:avLst/>
          </a:prstGeom>
          <a:noFill/>
        </p:spPr>
        <p:txBody>
          <a:bodyPr wrap="none" rtlCol="0" anchor="t">
            <a:spAutoFit/>
          </a:bodyPr>
          <a:p>
            <a:r>
              <a:rPr lang="zh-CN" sz="2000">
                <a:latin typeface="微软雅黑" panose="020B0503020204020204" charset="-122"/>
                <a:ea typeface="微软雅黑" panose="020B0503020204020204" charset="-122"/>
                <a:cs typeface="微软雅黑" panose="020B0503020204020204" charset="-122"/>
                <a:sym typeface="+mn-ea"/>
              </a:rPr>
              <a:t>标注*号项需加权平均计算</a:t>
            </a:r>
            <a:endParaRPr lang="zh-CN" sz="2000">
              <a:latin typeface="微软雅黑" panose="020B0503020204020204" charset="-122"/>
              <a:ea typeface="微软雅黑" panose="020B0503020204020204" charset="-122"/>
              <a:cs typeface="微软雅黑" panose="020B0503020204020204" charset="-122"/>
            </a:endParaRPr>
          </a:p>
        </p:txBody>
      </p:sp>
      <p:pic>
        <p:nvPicPr>
          <p:cNvPr id="1463975209" name="图片 1"/>
          <p:cNvPicPr>
            <a:picLocks noChangeAspect="1"/>
          </p:cNvPicPr>
          <p:nvPr/>
        </p:nvPicPr>
        <p:blipFill>
          <a:blip r:embed="rId2"/>
          <a:srcRect b="16680"/>
          <a:stretch>
            <a:fillRect/>
          </a:stretch>
        </p:blipFill>
        <p:spPr>
          <a:xfrm>
            <a:off x="5085715" y="1433195"/>
            <a:ext cx="5274310" cy="3276600"/>
          </a:xfrm>
          <a:prstGeom prst="rect">
            <a:avLst/>
          </a:prstGeom>
          <a:ln>
            <a:solidFill>
              <a:schemeClr val="bg1">
                <a:lumMod val="75000"/>
              </a:schemeClr>
            </a:solid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5F7FA"/>
        </a:solidFill>
        <a:effectLst/>
      </p:bgPr>
    </p:bg>
    <p:spTree>
      <p:nvGrpSpPr>
        <p:cNvPr id="1" name=""/>
        <p:cNvGrpSpPr/>
        <p:nvPr/>
      </p:nvGrpSpPr>
      <p:grpSpPr>
        <a:xfrm>
          <a:off x="0" y="0"/>
          <a:ext cx="0" cy="0"/>
          <a:chOff x="0" y="0"/>
          <a:chExt cx="0" cy="0"/>
        </a:xfrm>
      </p:grpSpPr>
      <p:pic>
        <p:nvPicPr>
          <p:cNvPr id="2" name="Image 0" descr="https://kimi-img.moonshot.cn/pub/slides/slides_tmpl/image/25-09-30-16:31:52-d3dpau0s8jdo4os5dgdg.jpg"/>
          <p:cNvPicPr>
            <a:picLocks noChangeAspect="1"/>
          </p:cNvPicPr>
          <p:nvPr/>
        </p:nvPicPr>
        <p:blipFill>
          <a:blip r:embed="rId1"/>
          <a:stretch>
            <a:fillRect/>
          </a:stretch>
        </p:blipFill>
        <p:spPr>
          <a:xfrm>
            <a:off x="5080" y="0"/>
            <a:ext cx="12186285" cy="6858000"/>
          </a:xfrm>
          <a:prstGeom prst="rect">
            <a:avLst/>
          </a:prstGeom>
        </p:spPr>
      </p:pic>
      <p:grpSp>
        <p:nvGrpSpPr>
          <p:cNvPr id="65" name="组合 64"/>
          <p:cNvGrpSpPr/>
          <p:nvPr/>
        </p:nvGrpSpPr>
        <p:grpSpPr>
          <a:xfrm>
            <a:off x="219075" y="1015365"/>
            <a:ext cx="4423116" cy="1825175"/>
            <a:chOff x="-705" y="17979"/>
            <a:chExt cx="5457" cy="2227"/>
          </a:xfrm>
        </p:grpSpPr>
        <p:sp>
          <p:nvSpPr>
            <p:cNvPr id="18" name="Shape 15"/>
            <p:cNvSpPr/>
            <p:nvPr/>
          </p:nvSpPr>
          <p:spPr>
            <a:xfrm>
              <a:off x="-705" y="17979"/>
              <a:ext cx="5457" cy="2227"/>
            </a:xfrm>
            <a:custGeom>
              <a:avLst/>
              <a:gdLst/>
              <a:ahLst/>
              <a:cxnLst/>
              <a:rect l="l" t="t" r="r" b="b"/>
              <a:pathLst>
                <a:path w="3747008" h="1414272">
                  <a:moveTo>
                    <a:pt x="32512" y="0"/>
                  </a:moveTo>
                  <a:lnTo>
                    <a:pt x="3649466" y="0"/>
                  </a:lnTo>
                  <a:cubicBezTo>
                    <a:pt x="3703337" y="0"/>
                    <a:pt x="3747008" y="43671"/>
                    <a:pt x="3747008" y="97542"/>
                  </a:cubicBezTo>
                  <a:lnTo>
                    <a:pt x="3747008" y="1316730"/>
                  </a:lnTo>
                  <a:cubicBezTo>
                    <a:pt x="3747008" y="1370601"/>
                    <a:pt x="3703337" y="1414272"/>
                    <a:pt x="3649466" y="1414272"/>
                  </a:cubicBezTo>
                  <a:lnTo>
                    <a:pt x="32512" y="1414272"/>
                  </a:lnTo>
                  <a:cubicBezTo>
                    <a:pt x="14556" y="1414272"/>
                    <a:pt x="0" y="1399716"/>
                    <a:pt x="0" y="1381760"/>
                  </a:cubicBezTo>
                  <a:lnTo>
                    <a:pt x="0" y="32512"/>
                  </a:lnTo>
                  <a:cubicBezTo>
                    <a:pt x="0" y="14568"/>
                    <a:pt x="14568" y="0"/>
                    <a:pt x="32512" y="0"/>
                  </a:cubicBezTo>
                  <a:close/>
                </a:path>
              </a:pathLst>
            </a:custGeom>
            <a:solidFill>
              <a:srgbClr val="FFFFFF"/>
            </a:solidFill>
            <a:effectLst>
              <a:outerShdw blurRad="48768" dist="32512" dir="5400000" algn="bl" rotWithShape="0">
                <a:srgbClr val="000000">
                  <a:alpha val="10196"/>
                </a:srgbClr>
              </a:outerShdw>
            </a:effectLst>
          </p:spPr>
        </p:sp>
        <p:sp>
          <p:nvSpPr>
            <p:cNvPr id="19" name="Shape 16"/>
            <p:cNvSpPr/>
            <p:nvPr/>
          </p:nvSpPr>
          <p:spPr>
            <a:xfrm>
              <a:off x="-705" y="17979"/>
              <a:ext cx="51" cy="2227"/>
            </a:xfrm>
            <a:custGeom>
              <a:avLst/>
              <a:gdLst/>
              <a:ahLst/>
              <a:cxnLst/>
              <a:rect l="l" t="t" r="r" b="b"/>
              <a:pathLst>
                <a:path w="32512" h="1414272">
                  <a:moveTo>
                    <a:pt x="32512" y="0"/>
                  </a:moveTo>
                  <a:lnTo>
                    <a:pt x="32512" y="0"/>
                  </a:lnTo>
                  <a:lnTo>
                    <a:pt x="32512" y="1414272"/>
                  </a:lnTo>
                  <a:lnTo>
                    <a:pt x="32512" y="1414272"/>
                  </a:lnTo>
                  <a:cubicBezTo>
                    <a:pt x="14556" y="1414272"/>
                    <a:pt x="0" y="1399716"/>
                    <a:pt x="0" y="1381760"/>
                  </a:cubicBezTo>
                  <a:lnTo>
                    <a:pt x="0" y="32512"/>
                  </a:lnTo>
                  <a:cubicBezTo>
                    <a:pt x="0" y="14568"/>
                    <a:pt x="14568" y="0"/>
                    <a:pt x="32512" y="0"/>
                  </a:cubicBezTo>
                  <a:close/>
                </a:path>
              </a:pathLst>
            </a:custGeom>
            <a:solidFill>
              <a:srgbClr val="00BCD4"/>
            </a:solidFill>
          </p:spPr>
        </p:sp>
        <p:sp>
          <p:nvSpPr>
            <p:cNvPr id="54" name="Shape 51"/>
            <p:cNvSpPr/>
            <p:nvPr/>
          </p:nvSpPr>
          <p:spPr>
            <a:xfrm>
              <a:off x="-705" y="18120"/>
              <a:ext cx="51" cy="1574"/>
            </a:xfrm>
            <a:custGeom>
              <a:avLst/>
              <a:gdLst/>
              <a:ahLst/>
              <a:cxnLst/>
              <a:rect l="l" t="t" r="r" b="b"/>
              <a:pathLst>
                <a:path w="32512" h="999744">
                  <a:moveTo>
                    <a:pt x="32512" y="0"/>
                  </a:moveTo>
                  <a:lnTo>
                    <a:pt x="32512" y="0"/>
                  </a:lnTo>
                  <a:lnTo>
                    <a:pt x="32512" y="999744"/>
                  </a:lnTo>
                  <a:lnTo>
                    <a:pt x="32512" y="999744"/>
                  </a:lnTo>
                  <a:cubicBezTo>
                    <a:pt x="14556" y="999744"/>
                    <a:pt x="0" y="985188"/>
                    <a:pt x="0" y="967232"/>
                  </a:cubicBezTo>
                  <a:lnTo>
                    <a:pt x="0" y="32512"/>
                  </a:lnTo>
                  <a:cubicBezTo>
                    <a:pt x="0" y="14568"/>
                    <a:pt x="14568" y="0"/>
                    <a:pt x="32512" y="0"/>
                  </a:cubicBezTo>
                  <a:close/>
                </a:path>
              </a:pathLst>
            </a:custGeom>
            <a:solidFill>
              <a:srgbClr val="00BCD4"/>
            </a:solidFill>
          </p:spPr>
        </p:sp>
      </p:grpSp>
      <p:sp>
        <p:nvSpPr>
          <p:cNvPr id="35" name="Text 32"/>
          <p:cNvSpPr/>
          <p:nvPr/>
        </p:nvSpPr>
        <p:spPr>
          <a:xfrm>
            <a:off x="299720" y="1533525"/>
            <a:ext cx="4117340" cy="734695"/>
          </a:xfrm>
          <a:prstGeom prst="rect">
            <a:avLst/>
          </a:prstGeom>
          <a:noFill/>
        </p:spPr>
        <p:txBody>
          <a:bodyPr wrap="square" lIns="0" tIns="0" rIns="0" bIns="0" rtlCol="0" anchor="ctr"/>
          <a:lstStyle/>
          <a:p>
            <a:pPr>
              <a:lnSpc>
                <a:spcPct val="130000"/>
              </a:lnSpc>
            </a:pPr>
            <a:r>
              <a:rPr lang="en-US" b="1" dirty="0">
                <a:solidFill>
                  <a:srgbClr val="212121"/>
                </a:solidFill>
                <a:latin typeface="微软雅黑" panose="020B0503020204020204" charset="-122"/>
                <a:ea typeface="微软雅黑" panose="020B0503020204020204" charset="-122"/>
                <a:cs typeface="微软雅黑" panose="020B0503020204020204" charset="-122"/>
              </a:rPr>
              <a:t>*信息公示</a:t>
            </a:r>
            <a:endParaRPr lang="en-US" b="1" dirty="0">
              <a:solidFill>
                <a:srgbClr val="212121"/>
              </a:solidFill>
              <a:latin typeface="微软雅黑" panose="020B0503020204020204" charset="-122"/>
              <a:ea typeface="微软雅黑" panose="020B0503020204020204" charset="-122"/>
              <a:cs typeface="微软雅黑" panose="020B0503020204020204" charset="-122"/>
            </a:endParaRPr>
          </a:p>
          <a:p>
            <a:pPr>
              <a:lnSpc>
                <a:spcPct val="130000"/>
              </a:lnSpc>
            </a:pPr>
            <a:r>
              <a:rPr lang="zh-CN" altLang="en-US" b="1" dirty="0">
                <a:solidFill>
                  <a:srgbClr val="00BCD4"/>
                </a:solidFill>
                <a:latin typeface="微软雅黑" panose="020B0503020204020204" charset="-122"/>
                <a:ea typeface="微软雅黑" panose="020B0503020204020204" charset="-122"/>
                <a:cs typeface="微软雅黑" panose="020B0503020204020204" charset="-122"/>
                <a:sym typeface="+mn-ea"/>
              </a:rPr>
              <a:t>标准：</a:t>
            </a:r>
            <a:r>
              <a:rPr lang="en-US" dirty="0">
                <a:solidFill>
                  <a:srgbClr val="212121">
                    <a:alpha val="80000"/>
                  </a:srgbClr>
                </a:solidFill>
                <a:latin typeface="微软雅黑" panose="020B0503020204020204" charset="-122"/>
                <a:ea typeface="微软雅黑" panose="020B0503020204020204" charset="-122"/>
                <a:cs typeface="微软雅黑" panose="020B0503020204020204" charset="-122"/>
                <a:sym typeface="+mn-ea"/>
              </a:rPr>
              <a:t>按照本市统一要求进行项目信息标准化公示的项目加2分</a:t>
            </a:r>
            <a:endParaRPr lang="en-US" dirty="0">
              <a:latin typeface="微软雅黑" panose="020B0503020204020204" charset="-122"/>
              <a:ea typeface="微软雅黑" panose="020B0503020204020204" charset="-122"/>
              <a:cs typeface="微软雅黑" panose="020B0503020204020204" charset="-122"/>
            </a:endParaRPr>
          </a:p>
          <a:p>
            <a:pPr>
              <a:lnSpc>
                <a:spcPct val="130000"/>
              </a:lnSpc>
            </a:pPr>
            <a:r>
              <a:rPr lang="zh-CN" altLang="en-US" b="1" dirty="0">
                <a:solidFill>
                  <a:srgbClr val="00BCD4"/>
                </a:solidFill>
                <a:latin typeface="微软雅黑" panose="020B0503020204020204" charset="-122"/>
                <a:ea typeface="微软雅黑" panose="020B0503020204020204" charset="-122"/>
                <a:cs typeface="微软雅黑" panose="020B0503020204020204" charset="-122"/>
              </a:rPr>
              <a:t>来演：企业填报，各区住建房管部门核实记分</a:t>
            </a:r>
            <a:endParaRPr lang="zh-CN" altLang="en-US" b="1" dirty="0">
              <a:solidFill>
                <a:srgbClr val="00BCD4"/>
              </a:solidFill>
              <a:latin typeface="微软雅黑" panose="020B0503020204020204" charset="-122"/>
              <a:ea typeface="微软雅黑" panose="020B0503020204020204" charset="-122"/>
              <a:cs typeface="微软雅黑" panose="020B0503020204020204" charset="-122"/>
            </a:endParaRPr>
          </a:p>
        </p:txBody>
      </p:sp>
      <p:sp>
        <p:nvSpPr>
          <p:cNvPr id="3" name="文本框 2"/>
          <p:cNvSpPr txBox="1"/>
          <p:nvPr/>
        </p:nvSpPr>
        <p:spPr>
          <a:xfrm>
            <a:off x="157480" y="2941320"/>
            <a:ext cx="5191760" cy="368300"/>
          </a:xfrm>
          <a:prstGeom prst="rect">
            <a:avLst/>
          </a:prstGeom>
          <a:noFill/>
        </p:spPr>
        <p:txBody>
          <a:bodyPr wrap="square" rtlCol="0">
            <a:spAutoFit/>
          </a:bodyPr>
          <a:p>
            <a:r>
              <a:rPr lang="en-US" altLang="zh-CN" b="1">
                <a:latin typeface="微软雅黑" panose="020B0503020204020204" charset="-122"/>
                <a:ea typeface="微软雅黑" panose="020B0503020204020204" charset="-122"/>
                <a:cs typeface="微软雅黑" panose="020B0503020204020204" charset="-122"/>
              </a:rPr>
              <a:t>*</a:t>
            </a:r>
            <a:r>
              <a:rPr lang="zh-CN" altLang="en-US" b="1">
                <a:latin typeface="微软雅黑" panose="020B0503020204020204" charset="-122"/>
                <a:ea typeface="微软雅黑" panose="020B0503020204020204" charset="-122"/>
                <a:cs typeface="微软雅黑" panose="020B0503020204020204" charset="-122"/>
              </a:rPr>
              <a:t>信息公示</a:t>
            </a:r>
            <a:r>
              <a:rPr lang="en-US" altLang="zh-CN" b="1">
                <a:latin typeface="微软雅黑" panose="020B0503020204020204" charset="-122"/>
                <a:ea typeface="微软雅黑" panose="020B0503020204020204" charset="-122"/>
                <a:cs typeface="微软雅黑" panose="020B0503020204020204" charset="-122"/>
              </a:rPr>
              <a:t>-</a:t>
            </a:r>
            <a:r>
              <a:rPr lang="zh-CN" altLang="en-US" b="1">
                <a:latin typeface="微软雅黑" panose="020B0503020204020204" charset="-122"/>
                <a:ea typeface="微软雅黑" panose="020B0503020204020204" charset="-122"/>
                <a:cs typeface="微软雅黑" panose="020B0503020204020204" charset="-122"/>
              </a:rPr>
              <a:t>页面</a:t>
            </a:r>
            <a:r>
              <a:rPr lang="en-US" altLang="zh-CN" b="1">
                <a:latin typeface="微软雅黑" panose="020B0503020204020204" charset="-122"/>
                <a:ea typeface="微软雅黑" panose="020B0503020204020204" charset="-122"/>
                <a:cs typeface="微软雅黑" panose="020B0503020204020204" charset="-122"/>
              </a:rPr>
              <a:t>-</a:t>
            </a:r>
            <a:r>
              <a:rPr lang="zh-CN" altLang="en-US" b="1">
                <a:latin typeface="微软雅黑" panose="020B0503020204020204" charset="-122"/>
                <a:ea typeface="微软雅黑" panose="020B0503020204020204" charset="-122"/>
                <a:cs typeface="微软雅黑" panose="020B0503020204020204" charset="-122"/>
              </a:rPr>
              <a:t>企业填报、区级核实计分</a:t>
            </a:r>
            <a:endParaRPr lang="zh-CN" altLang="en-US" dirty="0">
              <a:latin typeface="微软雅黑" panose="020B0503020204020204" charset="-122"/>
              <a:ea typeface="微软雅黑" panose="020B0503020204020204" charset="-122"/>
              <a:cs typeface="微软雅黑" panose="020B0503020204020204" charset="-122"/>
            </a:endParaRPr>
          </a:p>
        </p:txBody>
      </p:sp>
      <p:sp>
        <p:nvSpPr>
          <p:cNvPr id="6" name="文本框 5"/>
          <p:cNvSpPr txBox="1"/>
          <p:nvPr/>
        </p:nvSpPr>
        <p:spPr>
          <a:xfrm>
            <a:off x="360045" y="360045"/>
            <a:ext cx="10931525" cy="583565"/>
          </a:xfrm>
          <a:prstGeom prst="rect">
            <a:avLst/>
          </a:prstGeom>
          <a:noFill/>
        </p:spPr>
        <p:txBody>
          <a:bodyPr wrap="square" rtlCol="0">
            <a:spAutoFit/>
          </a:bodyPr>
          <a:p>
            <a:r>
              <a:rPr lang="zh-CN" altLang="en-US" sz="3200" b="1" dirty="0">
                <a:solidFill>
                  <a:srgbClr val="212121"/>
                </a:solidFill>
                <a:latin typeface="微软雅黑" panose="020B0503020204020204" charset="-122"/>
                <a:ea typeface="微软雅黑" panose="020B0503020204020204" charset="-122"/>
                <a:cs typeface="微软雅黑" panose="020B0503020204020204" charset="-122"/>
                <a:sym typeface="+mn-ea"/>
              </a:rPr>
              <a:t>企业填报：加分项</a:t>
            </a:r>
            <a:r>
              <a:rPr lang="en-US" altLang="zh-CN" sz="3200" b="1" dirty="0">
                <a:solidFill>
                  <a:srgbClr val="212121"/>
                </a:solidFill>
                <a:latin typeface="微软雅黑" panose="020B0503020204020204" charset="-122"/>
                <a:ea typeface="微软雅黑" panose="020B0503020204020204" charset="-122"/>
                <a:cs typeface="微软雅黑" panose="020B0503020204020204" charset="-122"/>
                <a:sym typeface="+mn-ea"/>
              </a:rPr>
              <a:t>-</a:t>
            </a:r>
            <a:r>
              <a:rPr lang="zh-CN" altLang="en-US" sz="3200" b="1" dirty="0">
                <a:solidFill>
                  <a:srgbClr val="212121"/>
                </a:solidFill>
                <a:latin typeface="微软雅黑" panose="020B0503020204020204" charset="-122"/>
                <a:ea typeface="微软雅黑" panose="020B0503020204020204" charset="-122"/>
                <a:cs typeface="微软雅黑" panose="020B0503020204020204" charset="-122"/>
                <a:sym typeface="+mn-ea"/>
              </a:rPr>
              <a:t>信息公示、物业收费</a:t>
            </a:r>
            <a:endParaRPr lang="zh-CN" altLang="en-US" sz="3200" b="1" dirty="0">
              <a:solidFill>
                <a:srgbClr val="212121"/>
              </a:solidFill>
              <a:latin typeface="微软雅黑" panose="020B0503020204020204" charset="-122"/>
              <a:ea typeface="微软雅黑" panose="020B0503020204020204" charset="-122"/>
              <a:cs typeface="微软雅黑" panose="020B0503020204020204" charset="-122"/>
              <a:sym typeface="+mn-ea"/>
            </a:endParaRPr>
          </a:p>
        </p:txBody>
      </p:sp>
      <p:pic>
        <p:nvPicPr>
          <p:cNvPr id="1679088804" name="图片 1"/>
          <p:cNvPicPr>
            <a:picLocks noChangeAspect="1"/>
          </p:cNvPicPr>
          <p:nvPr/>
        </p:nvPicPr>
        <p:blipFill>
          <a:blip r:embed="rId2"/>
          <a:stretch>
            <a:fillRect/>
          </a:stretch>
        </p:blipFill>
        <p:spPr>
          <a:xfrm>
            <a:off x="283210" y="3285490"/>
            <a:ext cx="4271645" cy="2176780"/>
          </a:xfrm>
          <a:prstGeom prst="rect">
            <a:avLst/>
          </a:prstGeom>
        </p:spPr>
      </p:pic>
      <p:grpSp>
        <p:nvGrpSpPr>
          <p:cNvPr id="37" name="组合 36"/>
          <p:cNvGrpSpPr/>
          <p:nvPr/>
        </p:nvGrpSpPr>
        <p:grpSpPr>
          <a:xfrm>
            <a:off x="5349240" y="1029950"/>
            <a:ext cx="6662068" cy="1811040"/>
            <a:chOff x="567" y="3895"/>
            <a:chExt cx="10111" cy="2763"/>
          </a:xfrm>
        </p:grpSpPr>
        <p:grpSp>
          <p:nvGrpSpPr>
            <p:cNvPr id="38" name="组合 37"/>
            <p:cNvGrpSpPr/>
            <p:nvPr/>
          </p:nvGrpSpPr>
          <p:grpSpPr>
            <a:xfrm rot="0">
              <a:off x="567" y="3896"/>
              <a:ext cx="9915" cy="2762"/>
              <a:chOff x="529" y="3226"/>
              <a:chExt cx="5900" cy="2560"/>
            </a:xfrm>
          </p:grpSpPr>
          <p:sp>
            <p:nvSpPr>
              <p:cNvPr id="39" name="Shape 9"/>
              <p:cNvSpPr/>
              <p:nvPr/>
            </p:nvSpPr>
            <p:spPr>
              <a:xfrm>
                <a:off x="529" y="3226"/>
                <a:ext cx="5901" cy="2560"/>
              </a:xfrm>
              <a:custGeom>
                <a:avLst/>
                <a:gdLst/>
                <a:ahLst/>
                <a:cxnLst/>
                <a:rect l="l" t="t" r="r" b="b"/>
                <a:pathLst>
                  <a:path w="3747008" h="1625600">
                    <a:moveTo>
                      <a:pt x="32512" y="0"/>
                    </a:moveTo>
                    <a:lnTo>
                      <a:pt x="3649472" y="0"/>
                    </a:lnTo>
                    <a:cubicBezTo>
                      <a:pt x="3703340" y="0"/>
                      <a:pt x="3747008" y="43668"/>
                      <a:pt x="3747008" y="97536"/>
                    </a:cubicBezTo>
                    <a:lnTo>
                      <a:pt x="3747008" y="1528064"/>
                    </a:lnTo>
                    <a:cubicBezTo>
                      <a:pt x="3747008" y="1581932"/>
                      <a:pt x="3703340" y="1625600"/>
                      <a:pt x="3649472" y="1625600"/>
                    </a:cubicBezTo>
                    <a:lnTo>
                      <a:pt x="32512" y="1625600"/>
                    </a:lnTo>
                    <a:cubicBezTo>
                      <a:pt x="14556" y="1625600"/>
                      <a:pt x="0" y="1611044"/>
                      <a:pt x="0" y="1593088"/>
                    </a:cubicBezTo>
                    <a:lnTo>
                      <a:pt x="0" y="32512"/>
                    </a:lnTo>
                    <a:cubicBezTo>
                      <a:pt x="0" y="14568"/>
                      <a:pt x="14568" y="0"/>
                      <a:pt x="32512" y="0"/>
                    </a:cubicBezTo>
                    <a:close/>
                  </a:path>
                </a:pathLst>
              </a:custGeom>
              <a:solidFill>
                <a:srgbClr val="FFFFFF"/>
              </a:solidFill>
              <a:effectLst>
                <a:outerShdw blurRad="48768" dist="32512" dir="5400000" algn="bl" rotWithShape="0">
                  <a:srgbClr val="000000">
                    <a:alpha val="10196"/>
                  </a:srgbClr>
                </a:outerShdw>
              </a:effectLst>
            </p:spPr>
          </p:sp>
          <p:sp>
            <p:nvSpPr>
              <p:cNvPr id="41" name="Shape 10"/>
              <p:cNvSpPr/>
              <p:nvPr/>
            </p:nvSpPr>
            <p:spPr>
              <a:xfrm>
                <a:off x="529" y="3226"/>
                <a:ext cx="51" cy="2560"/>
              </a:xfrm>
              <a:custGeom>
                <a:avLst/>
                <a:gdLst/>
                <a:ahLst/>
                <a:cxnLst/>
                <a:rect l="l" t="t" r="r" b="b"/>
                <a:pathLst>
                  <a:path w="32512" h="1625600">
                    <a:moveTo>
                      <a:pt x="32512" y="0"/>
                    </a:moveTo>
                    <a:lnTo>
                      <a:pt x="32512" y="0"/>
                    </a:lnTo>
                    <a:lnTo>
                      <a:pt x="32512" y="1625600"/>
                    </a:lnTo>
                    <a:lnTo>
                      <a:pt x="32512" y="1625600"/>
                    </a:lnTo>
                    <a:cubicBezTo>
                      <a:pt x="14556" y="1625600"/>
                      <a:pt x="0" y="1611044"/>
                      <a:pt x="0" y="1593088"/>
                    </a:cubicBezTo>
                    <a:lnTo>
                      <a:pt x="0" y="32512"/>
                    </a:lnTo>
                    <a:cubicBezTo>
                      <a:pt x="0" y="14568"/>
                      <a:pt x="14568" y="0"/>
                      <a:pt x="32512" y="0"/>
                    </a:cubicBezTo>
                    <a:close/>
                  </a:path>
                </a:pathLst>
              </a:custGeom>
              <a:solidFill>
                <a:srgbClr val="00BCD4"/>
              </a:solidFill>
            </p:spPr>
          </p:sp>
        </p:grpSp>
        <p:sp>
          <p:nvSpPr>
            <p:cNvPr id="42" name="Text 37"/>
            <p:cNvSpPr/>
            <p:nvPr/>
          </p:nvSpPr>
          <p:spPr>
            <a:xfrm>
              <a:off x="717" y="3895"/>
              <a:ext cx="9961" cy="2564"/>
            </a:xfrm>
            <a:prstGeom prst="rect">
              <a:avLst/>
            </a:prstGeom>
            <a:noFill/>
          </p:spPr>
          <p:txBody>
            <a:bodyPr wrap="square" lIns="0" tIns="0" rIns="0" bIns="0" rtlCol="0" anchor="ctr"/>
            <a:lstStyle/>
            <a:p>
              <a:pPr>
                <a:lnSpc>
                  <a:spcPct val="130000"/>
                </a:lnSpc>
              </a:pPr>
              <a:r>
                <a:rPr lang="en-US" b="1" dirty="0">
                  <a:solidFill>
                    <a:srgbClr val="212121"/>
                  </a:solidFill>
                  <a:latin typeface="微软雅黑" panose="020B0503020204020204" charset="-122"/>
                  <a:ea typeface="微软雅黑" panose="020B0503020204020204" charset="-122"/>
                  <a:cs typeface="微软雅黑" panose="020B0503020204020204" charset="-122"/>
                </a:rPr>
                <a:t>*</a:t>
              </a:r>
              <a:r>
                <a:rPr lang="zh-CN" altLang="en-US" b="1" dirty="0">
                  <a:solidFill>
                    <a:srgbClr val="212121"/>
                  </a:solidFill>
                  <a:latin typeface="微软雅黑" panose="020B0503020204020204" charset="-122"/>
                  <a:ea typeface="微软雅黑" panose="020B0503020204020204" charset="-122"/>
                  <a:cs typeface="微软雅黑" panose="020B0503020204020204" charset="-122"/>
                </a:rPr>
                <a:t>物业收费</a:t>
              </a:r>
              <a:endParaRPr lang="en-US" b="1" dirty="0">
                <a:solidFill>
                  <a:srgbClr val="212121"/>
                </a:solidFill>
                <a:latin typeface="微软雅黑" panose="020B0503020204020204" charset="-122"/>
                <a:ea typeface="微软雅黑" panose="020B0503020204020204" charset="-122"/>
                <a:cs typeface="微软雅黑" panose="020B0503020204020204" charset="-122"/>
              </a:endParaRPr>
            </a:p>
            <a:p>
              <a:pPr>
                <a:lnSpc>
                  <a:spcPct val="130000"/>
                </a:lnSpc>
              </a:pPr>
              <a:r>
                <a:rPr lang="zh-CN" altLang="en-US" b="1" dirty="0">
                  <a:solidFill>
                    <a:srgbClr val="00BCD4"/>
                  </a:solidFill>
                  <a:latin typeface="微软雅黑" panose="020B0503020204020204" charset="-122"/>
                  <a:ea typeface="微软雅黑" panose="020B0503020204020204" charset="-122"/>
                  <a:cs typeface="微软雅黑" panose="020B0503020204020204" charset="-122"/>
                  <a:sym typeface="+mn-ea"/>
                </a:rPr>
                <a:t>标准：</a:t>
              </a:r>
              <a:r>
                <a:rPr lang="en-US" b="1" dirty="0">
                  <a:solidFill>
                    <a:srgbClr val="212121">
                      <a:alpha val="80000"/>
                    </a:srgbClr>
                  </a:solidFill>
                  <a:latin typeface="微软雅黑" panose="020B0503020204020204" charset="-122"/>
                  <a:ea typeface="微软雅黑" panose="020B0503020204020204" charset="-122"/>
                  <a:cs typeface="微软雅黑" panose="020B0503020204020204" charset="-122"/>
                  <a:sym typeface="+mn-ea"/>
                </a:rPr>
                <a:t>物业收费额</a:t>
              </a:r>
              <a:r>
                <a:rPr lang="zh-CN" altLang="en-US" dirty="0">
                  <a:solidFill>
                    <a:srgbClr val="212121">
                      <a:alpha val="80000"/>
                    </a:srgbClr>
                  </a:solidFill>
                  <a:latin typeface="微软雅黑" panose="020B0503020204020204" charset="-122"/>
                  <a:ea typeface="微软雅黑" panose="020B0503020204020204" charset="-122"/>
                  <a:cs typeface="微软雅黑" panose="020B0503020204020204" charset="-122"/>
                  <a:sym typeface="+mn-ea"/>
                </a:rPr>
                <a:t>较上一年度未降低的</a:t>
              </a:r>
              <a:r>
                <a:rPr lang="en-US" dirty="0">
                  <a:solidFill>
                    <a:srgbClr val="212121">
                      <a:alpha val="80000"/>
                    </a:srgbClr>
                  </a:solidFill>
                  <a:latin typeface="微软雅黑" panose="020B0503020204020204" charset="-122"/>
                  <a:ea typeface="微软雅黑" panose="020B0503020204020204" charset="-122"/>
                  <a:cs typeface="微软雅黑" panose="020B0503020204020204" charset="-122"/>
                  <a:sym typeface="+mn-ea"/>
                </a:rPr>
                <a:t>项目加2分</a:t>
              </a:r>
              <a:endParaRPr lang="en-US" dirty="0">
                <a:latin typeface="微软雅黑" panose="020B0503020204020204" charset="-122"/>
                <a:ea typeface="微软雅黑" panose="020B0503020204020204" charset="-122"/>
                <a:cs typeface="微软雅黑" panose="020B0503020204020204" charset="-122"/>
              </a:endParaRPr>
            </a:p>
            <a:p>
              <a:pPr>
                <a:lnSpc>
                  <a:spcPct val="130000"/>
                </a:lnSpc>
              </a:pPr>
              <a:r>
                <a:rPr lang="zh-CN" altLang="en-US" b="1" dirty="0">
                  <a:solidFill>
                    <a:srgbClr val="00BCD4"/>
                  </a:solidFill>
                  <a:latin typeface="微软雅黑" panose="020B0503020204020204" charset="-122"/>
                  <a:ea typeface="微软雅黑" panose="020B0503020204020204" charset="-122"/>
                  <a:cs typeface="微软雅黑" panose="020B0503020204020204" charset="-122"/>
                  <a:sym typeface="+mn-ea"/>
                </a:rPr>
                <a:t>来源：系统计分，</a:t>
              </a:r>
              <a:r>
                <a:rPr lang="zh-CN" altLang="en-US" dirty="0">
                  <a:solidFill>
                    <a:srgbClr val="212121">
                      <a:alpha val="80000"/>
                    </a:srgbClr>
                  </a:solidFill>
                  <a:latin typeface="微软雅黑" panose="020B0503020204020204" charset="-122"/>
                  <a:ea typeface="微软雅黑" panose="020B0503020204020204" charset="-122"/>
                  <a:cs typeface="微软雅黑" panose="020B0503020204020204" charset="-122"/>
                  <a:sym typeface="+mn-ea"/>
                </a:rPr>
                <a:t>以第一季度在本市物业管理系统中填报的上一年度物业服务收支情况明细表中的数据对比为准，</a:t>
              </a:r>
              <a:r>
                <a:rPr lang="zh-CN" altLang="en-US" b="1" dirty="0">
                  <a:solidFill>
                    <a:srgbClr val="212121">
                      <a:alpha val="80000"/>
                    </a:srgbClr>
                  </a:solidFill>
                  <a:latin typeface="微软雅黑" panose="020B0503020204020204" charset="-122"/>
                  <a:ea typeface="微软雅黑" panose="020B0503020204020204" charset="-122"/>
                  <a:cs typeface="微软雅黑" panose="020B0503020204020204" charset="-122"/>
                  <a:sym typeface="+mn-ea"/>
                </a:rPr>
                <a:t>在年度两个评分周期均加分</a:t>
              </a:r>
              <a:endParaRPr lang="zh-CN" altLang="en-US" b="1" dirty="0">
                <a:solidFill>
                  <a:srgbClr val="212121">
                    <a:alpha val="80000"/>
                  </a:srgbClr>
                </a:solidFill>
                <a:latin typeface="微软雅黑" panose="020B0503020204020204" charset="-122"/>
                <a:ea typeface="微软雅黑" panose="020B0503020204020204" charset="-122"/>
                <a:cs typeface="微软雅黑" panose="020B0503020204020204" charset="-122"/>
                <a:sym typeface="+mn-ea"/>
              </a:endParaRPr>
            </a:p>
          </p:txBody>
        </p:sp>
      </p:grpSp>
      <p:sp>
        <p:nvSpPr>
          <p:cNvPr id="43" name="文本框 42"/>
          <p:cNvSpPr txBox="1"/>
          <p:nvPr/>
        </p:nvSpPr>
        <p:spPr>
          <a:xfrm>
            <a:off x="5349240" y="2941320"/>
            <a:ext cx="7905750" cy="645160"/>
          </a:xfrm>
          <a:prstGeom prst="rect">
            <a:avLst/>
          </a:prstGeom>
          <a:noFill/>
        </p:spPr>
        <p:txBody>
          <a:bodyPr wrap="square" rtlCol="0">
            <a:spAutoFit/>
          </a:bodyPr>
          <a:p>
            <a:r>
              <a:rPr lang="en-US" altLang="zh-CN" b="1">
                <a:latin typeface="微软雅黑" panose="020B0503020204020204" charset="-122"/>
                <a:ea typeface="微软雅黑" panose="020B0503020204020204" charset="-122"/>
                <a:cs typeface="微软雅黑" panose="020B0503020204020204" charset="-122"/>
              </a:rPr>
              <a:t>*</a:t>
            </a:r>
            <a:r>
              <a:rPr lang="zh-CN" altLang="en-US" b="1">
                <a:latin typeface="微软雅黑" panose="020B0503020204020204" charset="-122"/>
                <a:ea typeface="微软雅黑" panose="020B0503020204020204" charset="-122"/>
                <a:cs typeface="微软雅黑" panose="020B0503020204020204" charset="-122"/>
              </a:rPr>
              <a:t>物业收费</a:t>
            </a:r>
            <a:r>
              <a:rPr lang="en-US" altLang="zh-CN" b="1">
                <a:latin typeface="微软雅黑" panose="020B0503020204020204" charset="-122"/>
                <a:ea typeface="微软雅黑" panose="020B0503020204020204" charset="-122"/>
                <a:cs typeface="微软雅黑" panose="020B0503020204020204" charset="-122"/>
              </a:rPr>
              <a:t>-</a:t>
            </a:r>
            <a:r>
              <a:rPr lang="zh-CN" altLang="en-US" b="1">
                <a:latin typeface="微软雅黑" panose="020B0503020204020204" charset="-122"/>
                <a:ea typeface="微软雅黑" panose="020B0503020204020204" charset="-122"/>
                <a:cs typeface="微软雅黑" panose="020B0503020204020204" charset="-122"/>
              </a:rPr>
              <a:t>展示页面页面</a:t>
            </a:r>
            <a:r>
              <a:rPr lang="en-US" altLang="zh-CN" b="1">
                <a:latin typeface="微软雅黑" panose="020B0503020204020204" charset="-122"/>
                <a:ea typeface="微软雅黑" panose="020B0503020204020204" charset="-122"/>
                <a:cs typeface="微软雅黑" panose="020B0503020204020204" charset="-122"/>
              </a:rPr>
              <a:t>-</a:t>
            </a:r>
            <a:r>
              <a:rPr lang="zh-CN" altLang="en-US" b="1">
                <a:latin typeface="微软雅黑" panose="020B0503020204020204" charset="-122"/>
                <a:ea typeface="微软雅黑" panose="020B0503020204020204" charset="-122"/>
                <a:cs typeface="微软雅黑" panose="020B0503020204020204" charset="-122"/>
              </a:rPr>
              <a:t>系统计分</a:t>
            </a:r>
            <a:endParaRPr lang="zh-CN" altLang="en-US" b="1">
              <a:latin typeface="微软雅黑" panose="020B0503020204020204" charset="-122"/>
              <a:ea typeface="微软雅黑" panose="020B0503020204020204" charset="-122"/>
              <a:cs typeface="微软雅黑" panose="020B0503020204020204" charset="-122"/>
            </a:endParaRPr>
          </a:p>
          <a:p>
            <a:endParaRPr lang="zh-CN" altLang="en-US">
              <a:latin typeface="微软雅黑" panose="020B0503020204020204" charset="-122"/>
              <a:ea typeface="微软雅黑" panose="020B0503020204020204" charset="-122"/>
              <a:cs typeface="微软雅黑" panose="020B0503020204020204" charset="-122"/>
            </a:endParaRPr>
          </a:p>
        </p:txBody>
      </p:sp>
      <p:pic>
        <p:nvPicPr>
          <p:cNvPr id="44" name="图片 1"/>
          <p:cNvPicPr>
            <a:picLocks noChangeAspect="1"/>
          </p:cNvPicPr>
          <p:nvPr/>
        </p:nvPicPr>
        <p:blipFill>
          <a:blip r:embed="rId3"/>
          <a:stretch>
            <a:fillRect/>
          </a:stretch>
        </p:blipFill>
        <p:spPr>
          <a:xfrm>
            <a:off x="5349240" y="3303270"/>
            <a:ext cx="5806440" cy="3407410"/>
          </a:xfrm>
          <a:prstGeom prst="rect">
            <a:avLst/>
          </a:prstGeom>
        </p:spPr>
      </p:pic>
      <p:sp>
        <p:nvSpPr>
          <p:cNvPr id="47" name="圆角矩形 46"/>
          <p:cNvSpPr/>
          <p:nvPr/>
        </p:nvSpPr>
        <p:spPr>
          <a:xfrm>
            <a:off x="354965" y="5737860"/>
            <a:ext cx="10963275" cy="1119505"/>
          </a:xfrm>
          <a:prstGeom prst="roundRect">
            <a:avLst/>
          </a:prstGeom>
          <a:solidFill>
            <a:srgbClr val="D7EDFA"/>
          </a:solid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endParaRPr>
          </a:p>
        </p:txBody>
      </p:sp>
      <p:sp>
        <p:nvSpPr>
          <p:cNvPr id="48" name="文本框 47"/>
          <p:cNvSpPr txBox="1"/>
          <p:nvPr/>
        </p:nvSpPr>
        <p:spPr>
          <a:xfrm>
            <a:off x="431165" y="5833745"/>
            <a:ext cx="10864215" cy="1014730"/>
          </a:xfrm>
          <a:prstGeom prst="rect">
            <a:avLst/>
          </a:prstGeom>
          <a:noFill/>
        </p:spPr>
        <p:txBody>
          <a:bodyPr wrap="square" rtlCol="0">
            <a:spAutoFit/>
          </a:bodyPr>
          <a:p>
            <a:pPr algn="l"/>
            <a:r>
              <a:rPr lang="en-US" altLang="zh-CN" sz="2000">
                <a:solidFill>
                  <a:schemeClr val="tx1"/>
                </a:solidFill>
                <a:latin typeface="微软雅黑" panose="020B0503020204020204" charset="-122"/>
                <a:ea typeface="微软雅黑" panose="020B0503020204020204" charset="-122"/>
                <a:cs typeface="微软雅黑" panose="020B0503020204020204" charset="-122"/>
              </a:rPr>
              <a:t>1.</a:t>
            </a:r>
            <a:r>
              <a:rPr lang="zh-CN" altLang="en-US" sz="2000">
                <a:solidFill>
                  <a:schemeClr val="tx1"/>
                </a:solidFill>
                <a:latin typeface="微软雅黑" panose="020B0503020204020204" charset="-122"/>
                <a:ea typeface="微软雅黑" panose="020B0503020204020204" charset="-122"/>
                <a:cs typeface="微软雅黑" panose="020B0503020204020204" charset="-122"/>
              </a:rPr>
              <a:t>公示应符合《北京市住宅物业管理项目物业服务信息公示工作规范》</a:t>
            </a:r>
            <a:r>
              <a:rPr lang="en-US" altLang="zh-CN" sz="2000">
                <a:solidFill>
                  <a:schemeClr val="tx1"/>
                </a:solidFill>
                <a:latin typeface="微软雅黑" panose="020B0503020204020204" charset="-122"/>
                <a:ea typeface="微软雅黑" panose="020B0503020204020204" charset="-122"/>
                <a:cs typeface="微软雅黑" panose="020B0503020204020204" charset="-122"/>
              </a:rPr>
              <a:t>(</a:t>
            </a:r>
            <a:r>
              <a:rPr lang="zh-CN" altLang="en-US" sz="2000">
                <a:solidFill>
                  <a:schemeClr val="tx1"/>
                </a:solidFill>
                <a:latin typeface="微软雅黑" panose="020B0503020204020204" charset="-122"/>
                <a:ea typeface="微软雅黑" panose="020B0503020204020204" charset="-122"/>
                <a:cs typeface="微软雅黑" panose="020B0503020204020204" charset="-122"/>
              </a:rPr>
              <a:t>试行</a:t>
            </a:r>
            <a:r>
              <a:rPr lang="en-US" altLang="zh-CN" sz="2000">
                <a:solidFill>
                  <a:schemeClr val="tx1"/>
                </a:solidFill>
                <a:latin typeface="微软雅黑" panose="020B0503020204020204" charset="-122"/>
                <a:ea typeface="微软雅黑" panose="020B0503020204020204" charset="-122"/>
                <a:cs typeface="微软雅黑" panose="020B0503020204020204" charset="-122"/>
              </a:rPr>
              <a:t>)</a:t>
            </a:r>
            <a:r>
              <a:rPr lang="zh-CN" altLang="en-US" sz="2000">
                <a:solidFill>
                  <a:schemeClr val="tx1"/>
                </a:solidFill>
                <a:latin typeface="微软雅黑" panose="020B0503020204020204" charset="-122"/>
                <a:ea typeface="微软雅黑" panose="020B0503020204020204" charset="-122"/>
                <a:cs typeface="微软雅黑" panose="020B0503020204020204" charset="-122"/>
              </a:rPr>
              <a:t>。</a:t>
            </a:r>
            <a:endParaRPr lang="en-US" altLang="zh-CN" sz="2000">
              <a:solidFill>
                <a:schemeClr val="tx1"/>
              </a:solidFill>
              <a:latin typeface="微软雅黑" panose="020B0503020204020204" charset="-122"/>
              <a:ea typeface="微软雅黑" panose="020B0503020204020204" charset="-122"/>
              <a:cs typeface="微软雅黑" panose="020B0503020204020204" charset="-122"/>
            </a:endParaRPr>
          </a:p>
          <a:p>
            <a:pPr algn="l"/>
            <a:r>
              <a:rPr lang="en-US" altLang="zh-CN" sz="2000">
                <a:solidFill>
                  <a:schemeClr val="tx1"/>
                </a:solidFill>
                <a:latin typeface="微软雅黑" panose="020B0503020204020204" charset="-122"/>
                <a:ea typeface="微软雅黑" panose="020B0503020204020204" charset="-122"/>
                <a:cs typeface="微软雅黑" panose="020B0503020204020204" charset="-122"/>
              </a:rPr>
              <a:t>2.</a:t>
            </a:r>
            <a:r>
              <a:rPr lang="zh-CN" altLang="en-US" sz="2000">
                <a:solidFill>
                  <a:schemeClr val="tx1"/>
                </a:solidFill>
                <a:latin typeface="微软雅黑" panose="020B0503020204020204" charset="-122"/>
                <a:ea typeface="微软雅黑" panose="020B0503020204020204" charset="-122"/>
                <a:cs typeface="微软雅黑" panose="020B0503020204020204" charset="-122"/>
              </a:rPr>
              <a:t>系统提取本年度物业服务费收入（不含追回欠缴费用）与上一年度进行比较。无上年度收支报告的不得分。</a:t>
            </a:r>
            <a:endParaRPr lang="zh-CN" altLang="en-US" sz="200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4" name="文本框 3"/>
          <p:cNvSpPr txBox="1"/>
          <p:nvPr/>
        </p:nvSpPr>
        <p:spPr>
          <a:xfrm>
            <a:off x="9087485" y="0"/>
            <a:ext cx="3103880" cy="398780"/>
          </a:xfrm>
          <a:prstGeom prst="rect">
            <a:avLst/>
          </a:prstGeom>
          <a:noFill/>
        </p:spPr>
        <p:txBody>
          <a:bodyPr wrap="none" rtlCol="0" anchor="t">
            <a:spAutoFit/>
          </a:bodyPr>
          <a:p>
            <a:r>
              <a:rPr lang="zh-CN" sz="2000">
                <a:latin typeface="微软雅黑" panose="020B0503020204020204" charset="-122"/>
                <a:ea typeface="微软雅黑" panose="020B0503020204020204" charset="-122"/>
                <a:cs typeface="微软雅黑" panose="020B0503020204020204" charset="-122"/>
                <a:sym typeface="+mn-ea"/>
              </a:rPr>
              <a:t>标注*号项需加权平均计算</a:t>
            </a:r>
            <a:endParaRPr lang="zh-CN" sz="2000">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5F7FA"/>
        </a:solidFill>
        <a:effectLst/>
      </p:bgPr>
    </p:bg>
    <p:spTree>
      <p:nvGrpSpPr>
        <p:cNvPr id="1" name=""/>
        <p:cNvGrpSpPr/>
        <p:nvPr/>
      </p:nvGrpSpPr>
      <p:grpSpPr>
        <a:xfrm>
          <a:off x="0" y="0"/>
          <a:ext cx="0" cy="0"/>
          <a:chOff x="0" y="0"/>
          <a:chExt cx="0" cy="0"/>
        </a:xfrm>
      </p:grpSpPr>
      <p:pic>
        <p:nvPicPr>
          <p:cNvPr id="2" name="Image 0" descr="https://kimi-img.moonshot.cn/pub/slides/slides_tmpl/image/25-09-30-16:31:52-d3dpau0s8jdo4os5dgdg.jpg"/>
          <p:cNvPicPr>
            <a:picLocks noChangeAspect="1"/>
          </p:cNvPicPr>
          <p:nvPr/>
        </p:nvPicPr>
        <p:blipFill>
          <a:blip r:embed="rId1"/>
          <a:stretch>
            <a:fillRect/>
          </a:stretch>
        </p:blipFill>
        <p:spPr>
          <a:xfrm>
            <a:off x="21590" y="0"/>
            <a:ext cx="12186285" cy="6858000"/>
          </a:xfrm>
          <a:prstGeom prst="rect">
            <a:avLst/>
          </a:prstGeom>
        </p:spPr>
      </p:pic>
      <p:sp>
        <p:nvSpPr>
          <p:cNvPr id="6" name="文本框 5"/>
          <p:cNvSpPr txBox="1"/>
          <p:nvPr/>
        </p:nvSpPr>
        <p:spPr>
          <a:xfrm>
            <a:off x="360045" y="360045"/>
            <a:ext cx="10931525" cy="583565"/>
          </a:xfrm>
          <a:prstGeom prst="rect">
            <a:avLst/>
          </a:prstGeom>
          <a:noFill/>
        </p:spPr>
        <p:txBody>
          <a:bodyPr wrap="square" rtlCol="0">
            <a:spAutoFit/>
          </a:bodyPr>
          <a:p>
            <a:r>
              <a:rPr lang="zh-CN" altLang="en-US" sz="3200" b="1" dirty="0">
                <a:solidFill>
                  <a:srgbClr val="212121"/>
                </a:solidFill>
                <a:latin typeface="微软雅黑" panose="020B0503020204020204" charset="-122"/>
                <a:ea typeface="微软雅黑" panose="020B0503020204020204" charset="-122"/>
                <a:cs typeface="微软雅黑" panose="020B0503020204020204" charset="-122"/>
                <a:sym typeface="+mn-ea"/>
              </a:rPr>
              <a:t>企业填报：加分项</a:t>
            </a:r>
            <a:r>
              <a:rPr lang="en-US" altLang="zh-CN" sz="3200" b="1" dirty="0">
                <a:solidFill>
                  <a:srgbClr val="212121"/>
                </a:solidFill>
                <a:latin typeface="微软雅黑" panose="020B0503020204020204" charset="-122"/>
                <a:ea typeface="微软雅黑" panose="020B0503020204020204" charset="-122"/>
                <a:cs typeface="微软雅黑" panose="020B0503020204020204" charset="-122"/>
                <a:sym typeface="+mn-ea"/>
              </a:rPr>
              <a:t>-</a:t>
            </a:r>
            <a:r>
              <a:rPr lang="zh-CN" altLang="en-US" sz="3200" b="1" dirty="0">
                <a:solidFill>
                  <a:srgbClr val="212121"/>
                </a:solidFill>
                <a:latin typeface="微软雅黑" panose="020B0503020204020204" charset="-122"/>
                <a:ea typeface="微软雅黑" panose="020B0503020204020204" charset="-122"/>
                <a:cs typeface="微软雅黑" panose="020B0503020204020204" charset="-122"/>
                <a:sym typeface="+mn-ea"/>
              </a:rPr>
              <a:t>正面宣传报道、党建融合</a:t>
            </a:r>
            <a:endParaRPr lang="zh-CN" altLang="en-US" sz="3200" b="1" dirty="0">
              <a:solidFill>
                <a:srgbClr val="212121"/>
              </a:solidFill>
              <a:latin typeface="微软雅黑" panose="020B0503020204020204" charset="-122"/>
              <a:ea typeface="微软雅黑" panose="020B0503020204020204" charset="-122"/>
              <a:cs typeface="微软雅黑" panose="020B0503020204020204" charset="-122"/>
              <a:sym typeface="+mn-ea"/>
            </a:endParaRPr>
          </a:p>
        </p:txBody>
      </p:sp>
      <p:grpSp>
        <p:nvGrpSpPr>
          <p:cNvPr id="9" name="组合 8"/>
          <p:cNvGrpSpPr/>
          <p:nvPr/>
        </p:nvGrpSpPr>
        <p:grpSpPr>
          <a:xfrm>
            <a:off x="146685" y="1066800"/>
            <a:ext cx="6736080" cy="1762125"/>
            <a:chOff x="529" y="3226"/>
            <a:chExt cx="5900" cy="2560"/>
          </a:xfrm>
        </p:grpSpPr>
        <p:sp>
          <p:nvSpPr>
            <p:cNvPr id="12" name="Shape 9"/>
            <p:cNvSpPr/>
            <p:nvPr/>
          </p:nvSpPr>
          <p:spPr>
            <a:xfrm>
              <a:off x="529" y="3226"/>
              <a:ext cx="5901" cy="2560"/>
            </a:xfrm>
            <a:custGeom>
              <a:avLst/>
              <a:gdLst/>
              <a:ahLst/>
              <a:cxnLst/>
              <a:rect l="l" t="t" r="r" b="b"/>
              <a:pathLst>
                <a:path w="3747008" h="1625600">
                  <a:moveTo>
                    <a:pt x="32512" y="0"/>
                  </a:moveTo>
                  <a:lnTo>
                    <a:pt x="3649472" y="0"/>
                  </a:lnTo>
                  <a:cubicBezTo>
                    <a:pt x="3703340" y="0"/>
                    <a:pt x="3747008" y="43668"/>
                    <a:pt x="3747008" y="97536"/>
                  </a:cubicBezTo>
                  <a:lnTo>
                    <a:pt x="3747008" y="1528064"/>
                  </a:lnTo>
                  <a:cubicBezTo>
                    <a:pt x="3747008" y="1581932"/>
                    <a:pt x="3703340" y="1625600"/>
                    <a:pt x="3649472" y="1625600"/>
                  </a:cubicBezTo>
                  <a:lnTo>
                    <a:pt x="32512" y="1625600"/>
                  </a:lnTo>
                  <a:cubicBezTo>
                    <a:pt x="14556" y="1625600"/>
                    <a:pt x="0" y="1611044"/>
                    <a:pt x="0" y="1593088"/>
                  </a:cubicBezTo>
                  <a:lnTo>
                    <a:pt x="0" y="32512"/>
                  </a:lnTo>
                  <a:cubicBezTo>
                    <a:pt x="0" y="14568"/>
                    <a:pt x="14568" y="0"/>
                    <a:pt x="32512" y="0"/>
                  </a:cubicBezTo>
                  <a:close/>
                </a:path>
              </a:pathLst>
            </a:custGeom>
            <a:solidFill>
              <a:srgbClr val="FFFFFF"/>
            </a:solidFill>
            <a:effectLst>
              <a:outerShdw blurRad="48768" dist="32512" dir="5400000" algn="bl" rotWithShape="0">
                <a:srgbClr val="000000">
                  <a:alpha val="10196"/>
                </a:srgbClr>
              </a:outerShdw>
            </a:effectLst>
          </p:spPr>
        </p:sp>
        <p:sp>
          <p:nvSpPr>
            <p:cNvPr id="10" name="Shape 10"/>
            <p:cNvSpPr/>
            <p:nvPr/>
          </p:nvSpPr>
          <p:spPr>
            <a:xfrm>
              <a:off x="529" y="3226"/>
              <a:ext cx="51" cy="2560"/>
            </a:xfrm>
            <a:custGeom>
              <a:avLst/>
              <a:gdLst/>
              <a:ahLst/>
              <a:cxnLst/>
              <a:rect l="l" t="t" r="r" b="b"/>
              <a:pathLst>
                <a:path w="32512" h="1625600">
                  <a:moveTo>
                    <a:pt x="32512" y="0"/>
                  </a:moveTo>
                  <a:lnTo>
                    <a:pt x="32512" y="0"/>
                  </a:lnTo>
                  <a:lnTo>
                    <a:pt x="32512" y="1625600"/>
                  </a:lnTo>
                  <a:lnTo>
                    <a:pt x="32512" y="1625600"/>
                  </a:lnTo>
                  <a:cubicBezTo>
                    <a:pt x="14556" y="1625600"/>
                    <a:pt x="0" y="1611044"/>
                    <a:pt x="0" y="1593088"/>
                  </a:cubicBezTo>
                  <a:lnTo>
                    <a:pt x="0" y="32512"/>
                  </a:lnTo>
                  <a:cubicBezTo>
                    <a:pt x="0" y="14568"/>
                    <a:pt x="14568" y="0"/>
                    <a:pt x="32512" y="0"/>
                  </a:cubicBezTo>
                  <a:close/>
                </a:path>
              </a:pathLst>
            </a:custGeom>
            <a:solidFill>
              <a:srgbClr val="00BCD4"/>
            </a:solidFill>
          </p:spPr>
        </p:sp>
      </p:grpSp>
      <p:sp>
        <p:nvSpPr>
          <p:cNvPr id="20" name="Text 17"/>
          <p:cNvSpPr/>
          <p:nvPr/>
        </p:nvSpPr>
        <p:spPr>
          <a:xfrm>
            <a:off x="251460" y="1274445"/>
            <a:ext cx="6631940" cy="1246505"/>
          </a:xfrm>
          <a:prstGeom prst="rect">
            <a:avLst/>
          </a:prstGeom>
          <a:noFill/>
        </p:spPr>
        <p:txBody>
          <a:bodyPr wrap="square" lIns="0" tIns="0" rIns="0" bIns="0" rtlCol="0" anchor="ctr"/>
          <a:p>
            <a:pPr>
              <a:lnSpc>
                <a:spcPct val="130000"/>
              </a:lnSpc>
            </a:pPr>
            <a:r>
              <a:rPr lang="en-US" b="1" dirty="0">
                <a:solidFill>
                  <a:srgbClr val="212121"/>
                </a:solidFill>
                <a:latin typeface="微软雅黑" panose="020B0503020204020204" charset="-122"/>
                <a:ea typeface="微软雅黑" panose="020B0503020204020204" charset="-122"/>
                <a:cs typeface="微软雅黑" panose="020B0503020204020204" charset="-122"/>
              </a:rPr>
              <a:t>*正面宣传报道</a:t>
            </a:r>
            <a:endParaRPr lang="en-US" dirty="0">
              <a:solidFill>
                <a:srgbClr val="212121"/>
              </a:solidFill>
              <a:latin typeface="微软雅黑" panose="020B0503020204020204" charset="-122"/>
              <a:ea typeface="微软雅黑" panose="020B0503020204020204" charset="-122"/>
              <a:cs typeface="微软雅黑" panose="020B0503020204020204" charset="-122"/>
            </a:endParaRPr>
          </a:p>
          <a:p>
            <a:pPr>
              <a:lnSpc>
                <a:spcPct val="110000"/>
              </a:lnSpc>
            </a:pPr>
            <a:r>
              <a:rPr lang="zh-CN" altLang="en-US" dirty="0">
                <a:solidFill>
                  <a:srgbClr val="00BCD4"/>
                </a:solidFill>
                <a:latin typeface="微软雅黑" panose="020B0503020204020204" charset="-122"/>
                <a:ea typeface="微软雅黑" panose="020B0503020204020204" charset="-122"/>
                <a:cs typeface="微软雅黑" panose="020B0503020204020204" charset="-122"/>
                <a:sym typeface="+mn-ea"/>
              </a:rPr>
              <a:t>标准</a:t>
            </a:r>
            <a:r>
              <a:rPr lang="en-US" dirty="0">
                <a:solidFill>
                  <a:srgbClr val="212121">
                    <a:alpha val="80000"/>
                  </a:srgbClr>
                </a:solidFill>
                <a:latin typeface="微软雅黑" panose="020B0503020204020204" charset="-122"/>
                <a:ea typeface="微软雅黑" panose="020B0503020204020204" charset="-122"/>
                <a:cs typeface="微软雅黑" panose="020B0503020204020204" charset="-122"/>
                <a:sym typeface="+mn-ea"/>
              </a:rPr>
              <a:t>：一个评价周期内被</a:t>
            </a:r>
            <a:r>
              <a:rPr lang="en-US" b="1" dirty="0">
                <a:solidFill>
                  <a:srgbClr val="212121">
                    <a:alpha val="80000"/>
                  </a:srgbClr>
                </a:solidFill>
                <a:latin typeface="微软雅黑" panose="020B0503020204020204" charset="-122"/>
                <a:ea typeface="微软雅黑" panose="020B0503020204020204" charset="-122"/>
                <a:cs typeface="微软雅黑" panose="020B0503020204020204" charset="-122"/>
                <a:sym typeface="+mn-ea"/>
              </a:rPr>
              <a:t>市级以上官方媒体</a:t>
            </a:r>
            <a:r>
              <a:rPr lang="en-US" dirty="0">
                <a:solidFill>
                  <a:srgbClr val="212121">
                    <a:alpha val="80000"/>
                  </a:srgbClr>
                </a:solidFill>
                <a:latin typeface="微软雅黑" panose="020B0503020204020204" charset="-122"/>
                <a:ea typeface="微软雅黑" panose="020B0503020204020204" charset="-122"/>
                <a:cs typeface="微软雅黑" panose="020B0503020204020204" charset="-122"/>
                <a:sym typeface="+mn-ea"/>
              </a:rPr>
              <a:t>正面宣传报道或被纳入全市物业管理示范案例的项目每个加3分</a:t>
            </a:r>
            <a:endParaRPr lang="en-US" dirty="0">
              <a:solidFill>
                <a:srgbClr val="212121">
                  <a:alpha val="80000"/>
                </a:srgbClr>
              </a:solidFill>
              <a:latin typeface="微软雅黑" panose="020B0503020204020204" charset="-122"/>
              <a:ea typeface="微软雅黑" panose="020B0503020204020204" charset="-122"/>
              <a:cs typeface="微软雅黑" panose="020B0503020204020204" charset="-122"/>
              <a:sym typeface="+mn-ea"/>
            </a:endParaRPr>
          </a:p>
          <a:p>
            <a:pPr>
              <a:lnSpc>
                <a:spcPct val="110000"/>
              </a:lnSpc>
            </a:pPr>
            <a:r>
              <a:rPr lang="zh-CN" altLang="en-US" dirty="0">
                <a:solidFill>
                  <a:srgbClr val="00BCD4"/>
                </a:solidFill>
                <a:latin typeface="微软雅黑" panose="020B0503020204020204" charset="-122"/>
                <a:ea typeface="微软雅黑" panose="020B0503020204020204" charset="-122"/>
                <a:cs typeface="微软雅黑" panose="020B0503020204020204" charset="-122"/>
                <a:sym typeface="+mn-ea"/>
              </a:rPr>
              <a:t>来源：</a:t>
            </a:r>
            <a:r>
              <a:rPr lang="en-US" dirty="0">
                <a:solidFill>
                  <a:srgbClr val="00BCD4"/>
                </a:solidFill>
                <a:latin typeface="微软雅黑" panose="020B0503020204020204" charset="-122"/>
                <a:ea typeface="微软雅黑" panose="020B0503020204020204" charset="-122"/>
                <a:cs typeface="微软雅黑" panose="020B0503020204020204" charset="-122"/>
                <a:sym typeface="+mn-ea"/>
              </a:rPr>
              <a:t>企业填报，区级审核、市级复审（</a:t>
            </a:r>
            <a:r>
              <a:rPr lang="zh-CN" altLang="en-US" dirty="0">
                <a:solidFill>
                  <a:srgbClr val="00BCD4"/>
                </a:solidFill>
                <a:latin typeface="微软雅黑" panose="020B0503020204020204" charset="-122"/>
                <a:ea typeface="微软雅黑" panose="020B0503020204020204" charset="-122"/>
                <a:cs typeface="微软雅黑" panose="020B0503020204020204" charset="-122"/>
                <a:sym typeface="+mn-ea"/>
              </a:rPr>
              <a:t>同一个项目不重复加分</a:t>
            </a:r>
            <a:r>
              <a:rPr lang="en-US" dirty="0">
                <a:solidFill>
                  <a:srgbClr val="00BCD4"/>
                </a:solidFill>
                <a:latin typeface="微软雅黑" panose="020B0503020204020204" charset="-122"/>
                <a:ea typeface="微软雅黑" panose="020B0503020204020204" charset="-122"/>
                <a:cs typeface="微软雅黑" panose="020B0503020204020204" charset="-122"/>
                <a:sym typeface="+mn-ea"/>
              </a:rPr>
              <a:t>）</a:t>
            </a:r>
            <a:endParaRPr lang="en-US" dirty="0">
              <a:solidFill>
                <a:srgbClr val="00BCD4"/>
              </a:solidFill>
              <a:latin typeface="微软雅黑" panose="020B0503020204020204" charset="-122"/>
              <a:ea typeface="微软雅黑" panose="020B0503020204020204" charset="-122"/>
              <a:cs typeface="微软雅黑" panose="020B0503020204020204" charset="-122"/>
              <a:sym typeface="+mn-ea"/>
            </a:endParaRPr>
          </a:p>
        </p:txBody>
      </p:sp>
      <p:sp>
        <p:nvSpPr>
          <p:cNvPr id="14" name="文本框 13"/>
          <p:cNvSpPr txBox="1"/>
          <p:nvPr/>
        </p:nvSpPr>
        <p:spPr>
          <a:xfrm>
            <a:off x="97155" y="2893695"/>
            <a:ext cx="5782310" cy="368300"/>
          </a:xfrm>
          <a:prstGeom prst="rect">
            <a:avLst/>
          </a:prstGeom>
          <a:noFill/>
        </p:spPr>
        <p:txBody>
          <a:bodyPr wrap="square" rtlCol="0">
            <a:spAutoFit/>
          </a:bodyPr>
          <a:p>
            <a:r>
              <a:rPr lang="en-US" altLang="zh-CN">
                <a:latin typeface="微软雅黑" panose="020B0503020204020204" charset="-122"/>
                <a:ea typeface="微软雅黑" panose="020B0503020204020204" charset="-122"/>
                <a:cs typeface="微软雅黑" panose="020B0503020204020204" charset="-122"/>
              </a:rPr>
              <a:t>*</a:t>
            </a:r>
            <a:r>
              <a:rPr lang="zh-CN" altLang="en-US">
                <a:latin typeface="微软雅黑" panose="020B0503020204020204" charset="-122"/>
                <a:ea typeface="微软雅黑" panose="020B0503020204020204" charset="-122"/>
                <a:cs typeface="微软雅黑" panose="020B0503020204020204" charset="-122"/>
              </a:rPr>
              <a:t>正面宣传报道</a:t>
            </a:r>
            <a:r>
              <a:rPr lang="en-US" altLang="zh-CN">
                <a:latin typeface="微软雅黑" panose="020B0503020204020204" charset="-122"/>
                <a:ea typeface="微软雅黑" panose="020B0503020204020204" charset="-122"/>
                <a:cs typeface="微软雅黑" panose="020B0503020204020204" charset="-122"/>
              </a:rPr>
              <a:t>-</a:t>
            </a:r>
            <a:r>
              <a:rPr lang="zh-CN" altLang="en-US">
                <a:latin typeface="微软雅黑" panose="020B0503020204020204" charset="-122"/>
                <a:ea typeface="微软雅黑" panose="020B0503020204020204" charset="-122"/>
                <a:cs typeface="微软雅黑" panose="020B0503020204020204" charset="-122"/>
              </a:rPr>
              <a:t>录入页面</a:t>
            </a:r>
            <a:r>
              <a:rPr lang="en-US" altLang="zh-CN">
                <a:latin typeface="微软雅黑" panose="020B0503020204020204" charset="-122"/>
                <a:ea typeface="微软雅黑" panose="020B0503020204020204" charset="-122"/>
                <a:cs typeface="微软雅黑" panose="020B0503020204020204" charset="-122"/>
              </a:rPr>
              <a:t>-</a:t>
            </a:r>
            <a:r>
              <a:rPr lang="zh-CN" altLang="en-US">
                <a:latin typeface="微软雅黑" panose="020B0503020204020204" charset="-122"/>
                <a:ea typeface="微软雅黑" panose="020B0503020204020204" charset="-122"/>
                <a:cs typeface="微软雅黑" panose="020B0503020204020204" charset="-122"/>
              </a:rPr>
              <a:t>企业填报、区审、市审</a:t>
            </a:r>
            <a:endParaRPr lang="zh-CN" altLang="en-US">
              <a:latin typeface="微软雅黑" panose="020B0503020204020204" charset="-122"/>
              <a:ea typeface="微软雅黑" panose="020B0503020204020204" charset="-122"/>
              <a:cs typeface="微软雅黑" panose="020B0503020204020204" charset="-122"/>
            </a:endParaRPr>
          </a:p>
        </p:txBody>
      </p:sp>
      <p:pic>
        <p:nvPicPr>
          <p:cNvPr id="15" name="图片 14" descr="加分信息维护-正面宣传报道-申报录入"/>
          <p:cNvPicPr>
            <a:picLocks noChangeAspect="1"/>
          </p:cNvPicPr>
          <p:nvPr/>
        </p:nvPicPr>
        <p:blipFill>
          <a:blip r:embed="rId2"/>
          <a:srcRect l="11806" t="4744" r="48348" b="20756"/>
          <a:stretch>
            <a:fillRect/>
          </a:stretch>
        </p:blipFill>
        <p:spPr>
          <a:xfrm>
            <a:off x="132715" y="3311525"/>
            <a:ext cx="2360295" cy="2115185"/>
          </a:xfrm>
          <a:prstGeom prst="rect">
            <a:avLst/>
          </a:prstGeom>
        </p:spPr>
      </p:pic>
      <p:pic>
        <p:nvPicPr>
          <p:cNvPr id="16" name="图片 15"/>
          <p:cNvPicPr>
            <a:picLocks noChangeAspect="1"/>
          </p:cNvPicPr>
          <p:nvPr/>
        </p:nvPicPr>
        <p:blipFill>
          <a:blip r:embed="rId3"/>
          <a:srcRect l="9971" t="3550" r="43382" b="4037"/>
          <a:stretch>
            <a:fillRect/>
          </a:stretch>
        </p:blipFill>
        <p:spPr>
          <a:xfrm>
            <a:off x="4643120" y="3293745"/>
            <a:ext cx="2207260" cy="2125980"/>
          </a:xfrm>
          <a:prstGeom prst="rect">
            <a:avLst/>
          </a:prstGeom>
        </p:spPr>
      </p:pic>
      <p:pic>
        <p:nvPicPr>
          <p:cNvPr id="17" name="图片 16"/>
          <p:cNvPicPr>
            <a:picLocks noChangeAspect="1"/>
          </p:cNvPicPr>
          <p:nvPr/>
        </p:nvPicPr>
        <p:blipFill>
          <a:blip r:embed="rId4"/>
          <a:srcRect l="10492" t="4892" r="41951" b="4644"/>
          <a:stretch>
            <a:fillRect/>
          </a:stretch>
        </p:blipFill>
        <p:spPr>
          <a:xfrm>
            <a:off x="2560955" y="3311525"/>
            <a:ext cx="2023110" cy="2091055"/>
          </a:xfrm>
          <a:prstGeom prst="rect">
            <a:avLst/>
          </a:prstGeom>
        </p:spPr>
      </p:pic>
      <p:sp>
        <p:nvSpPr>
          <p:cNvPr id="21" name="文本框 20"/>
          <p:cNvSpPr txBox="1"/>
          <p:nvPr/>
        </p:nvSpPr>
        <p:spPr>
          <a:xfrm>
            <a:off x="410210" y="5058410"/>
            <a:ext cx="1116965" cy="368300"/>
          </a:xfrm>
          <a:prstGeom prst="rect">
            <a:avLst/>
          </a:prstGeom>
          <a:noFill/>
        </p:spPr>
        <p:txBody>
          <a:bodyPr wrap="square" rtlCol="0">
            <a:spAutoFit/>
          </a:bodyPr>
          <a:p>
            <a:r>
              <a:rPr lang="zh-CN" altLang="en-US" b="1">
                <a:solidFill>
                  <a:srgbClr val="C00000"/>
                </a:solidFill>
                <a:latin typeface="微软雅黑" panose="020B0503020204020204" charset="-122"/>
                <a:ea typeface="微软雅黑" panose="020B0503020204020204" charset="-122"/>
              </a:rPr>
              <a:t>企业填报</a:t>
            </a:r>
            <a:endParaRPr lang="zh-CN" altLang="en-US" b="1">
              <a:solidFill>
                <a:srgbClr val="C00000"/>
              </a:solidFill>
              <a:latin typeface="微软雅黑" panose="020B0503020204020204" charset="-122"/>
              <a:ea typeface="微软雅黑" panose="020B0503020204020204" charset="-122"/>
            </a:endParaRPr>
          </a:p>
        </p:txBody>
      </p:sp>
      <p:sp>
        <p:nvSpPr>
          <p:cNvPr id="22" name="文本框 21"/>
          <p:cNvSpPr txBox="1"/>
          <p:nvPr/>
        </p:nvSpPr>
        <p:spPr>
          <a:xfrm>
            <a:off x="3526155" y="4690110"/>
            <a:ext cx="1116965" cy="368300"/>
          </a:xfrm>
          <a:prstGeom prst="rect">
            <a:avLst/>
          </a:prstGeom>
          <a:noFill/>
        </p:spPr>
        <p:txBody>
          <a:bodyPr wrap="square" rtlCol="0">
            <a:spAutoFit/>
          </a:bodyPr>
          <a:p>
            <a:r>
              <a:rPr lang="zh-CN" altLang="en-US" b="1">
                <a:solidFill>
                  <a:srgbClr val="C00000"/>
                </a:solidFill>
                <a:latin typeface="微软雅黑" panose="020B0503020204020204" charset="-122"/>
                <a:ea typeface="微软雅黑" panose="020B0503020204020204" charset="-122"/>
              </a:rPr>
              <a:t>区级审核</a:t>
            </a:r>
            <a:endParaRPr lang="zh-CN" altLang="en-US" b="1">
              <a:solidFill>
                <a:srgbClr val="C00000"/>
              </a:solidFill>
              <a:latin typeface="微软雅黑" panose="020B0503020204020204" charset="-122"/>
              <a:ea typeface="微软雅黑" panose="020B0503020204020204" charset="-122"/>
            </a:endParaRPr>
          </a:p>
        </p:txBody>
      </p:sp>
      <p:sp>
        <p:nvSpPr>
          <p:cNvPr id="23" name="文本框 22"/>
          <p:cNvSpPr txBox="1"/>
          <p:nvPr/>
        </p:nvSpPr>
        <p:spPr>
          <a:xfrm>
            <a:off x="5733415" y="4690110"/>
            <a:ext cx="1116965" cy="368300"/>
          </a:xfrm>
          <a:prstGeom prst="rect">
            <a:avLst/>
          </a:prstGeom>
          <a:noFill/>
        </p:spPr>
        <p:txBody>
          <a:bodyPr wrap="square" rtlCol="0">
            <a:spAutoFit/>
          </a:bodyPr>
          <a:p>
            <a:r>
              <a:rPr lang="zh-CN" altLang="en-US" b="1">
                <a:solidFill>
                  <a:srgbClr val="C00000"/>
                </a:solidFill>
                <a:latin typeface="微软雅黑" panose="020B0503020204020204" charset="-122"/>
                <a:ea typeface="微软雅黑" panose="020B0503020204020204" charset="-122"/>
              </a:rPr>
              <a:t>市级审核</a:t>
            </a:r>
            <a:endParaRPr lang="zh-CN" altLang="en-US" b="1">
              <a:solidFill>
                <a:srgbClr val="C00000"/>
              </a:solidFill>
              <a:latin typeface="微软雅黑" panose="020B0503020204020204" charset="-122"/>
              <a:ea typeface="微软雅黑" panose="020B0503020204020204" charset="-122"/>
            </a:endParaRPr>
          </a:p>
        </p:txBody>
      </p:sp>
      <p:sp>
        <p:nvSpPr>
          <p:cNvPr id="25" name="圆角矩形 24"/>
          <p:cNvSpPr/>
          <p:nvPr/>
        </p:nvSpPr>
        <p:spPr>
          <a:xfrm>
            <a:off x="410210" y="5610860"/>
            <a:ext cx="10271125" cy="1057275"/>
          </a:xfrm>
          <a:prstGeom prst="roundRect">
            <a:avLst/>
          </a:prstGeom>
          <a:solidFill>
            <a:srgbClr val="D7EDFA"/>
          </a:solid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endParaRPr>
          </a:p>
        </p:txBody>
      </p:sp>
      <p:sp>
        <p:nvSpPr>
          <p:cNvPr id="26" name="文本框 25"/>
          <p:cNvSpPr txBox="1"/>
          <p:nvPr/>
        </p:nvSpPr>
        <p:spPr>
          <a:xfrm>
            <a:off x="505460" y="5750560"/>
            <a:ext cx="11061065" cy="737235"/>
          </a:xfrm>
          <a:prstGeom prst="rect">
            <a:avLst/>
          </a:prstGeom>
          <a:noFill/>
        </p:spPr>
        <p:txBody>
          <a:bodyPr wrap="square" rtlCol="0">
            <a:spAutoFit/>
          </a:bodyPr>
          <a:p>
            <a:pPr marL="0" indent="0" algn="l">
              <a:lnSpc>
                <a:spcPct val="110000"/>
              </a:lnSpc>
              <a:spcBef>
                <a:spcPct val="0"/>
              </a:spcBef>
              <a:spcAft>
                <a:spcPct val="0"/>
              </a:spcAft>
            </a:pPr>
            <a:r>
              <a:rPr lang="en-US" altLang="zh-CN" sz="2000">
                <a:latin typeface="微软雅黑" panose="020B0503020204020204" charset="-122"/>
                <a:ea typeface="微软雅黑" panose="020B0503020204020204" charset="-122"/>
                <a:cs typeface="微软雅黑" panose="020B0503020204020204" charset="-122"/>
                <a:sym typeface="+mn-ea"/>
              </a:rPr>
              <a:t>1.</a:t>
            </a:r>
            <a:r>
              <a:rPr lang="zh-CN" altLang="en-US" sz="2000">
                <a:latin typeface="微软雅黑" panose="020B0503020204020204" charset="-122"/>
                <a:ea typeface="微软雅黑" panose="020B0503020204020204" charset="-122"/>
                <a:cs typeface="微软雅黑" panose="020B0503020204020204" charset="-122"/>
                <a:sym typeface="+mn-ea"/>
              </a:rPr>
              <a:t>鼓励企业进行</a:t>
            </a:r>
            <a:r>
              <a:rPr lang="zh-CN" altLang="en-US" sz="2000">
                <a:solidFill>
                  <a:schemeClr val="tx1"/>
                </a:solidFill>
                <a:latin typeface="微软雅黑" panose="020B0503020204020204" charset="-122"/>
                <a:ea typeface="微软雅黑" panose="020B0503020204020204" charset="-122"/>
                <a:cs typeface="微软雅黑" panose="020B0503020204020204" charset="-122"/>
              </a:rPr>
              <a:t>宣传报道和向市区报送优秀管理项目。</a:t>
            </a:r>
            <a:r>
              <a:rPr lang="zh-CN" altLang="en-US" sz="2000" b="1">
                <a:solidFill>
                  <a:schemeClr val="tx1"/>
                </a:solidFill>
                <a:latin typeface="微软雅黑" panose="020B0503020204020204" charset="-122"/>
                <a:ea typeface="微软雅黑" panose="020B0503020204020204" charset="-122"/>
                <a:cs typeface="微软雅黑" panose="020B0503020204020204" charset="-122"/>
              </a:rPr>
              <a:t>市级以上媒体口径</a:t>
            </a:r>
            <a:r>
              <a:rPr lang="zh-CN" altLang="en-US" sz="2000">
                <a:solidFill>
                  <a:schemeClr val="tx1"/>
                </a:solidFill>
                <a:latin typeface="微软雅黑" panose="020B0503020204020204" charset="-122"/>
                <a:ea typeface="微软雅黑" panose="020B0503020204020204" charset="-122"/>
                <a:cs typeface="微软雅黑" panose="020B0503020204020204" charset="-122"/>
              </a:rPr>
              <a:t>。</a:t>
            </a:r>
            <a:endParaRPr lang="zh-CN" altLang="en-US" sz="2000">
              <a:solidFill>
                <a:schemeClr val="tx1"/>
              </a:solidFill>
              <a:latin typeface="微软雅黑" panose="020B0503020204020204" charset="-122"/>
              <a:ea typeface="微软雅黑" panose="020B0503020204020204" charset="-122"/>
              <a:cs typeface="微软雅黑" panose="020B0503020204020204" charset="-122"/>
            </a:endParaRPr>
          </a:p>
          <a:p>
            <a:pPr algn="l"/>
            <a:r>
              <a:rPr lang="en-US" altLang="zh-CN" sz="2000">
                <a:latin typeface="微软雅黑" panose="020B0503020204020204" charset="-122"/>
                <a:ea typeface="微软雅黑" panose="020B0503020204020204" charset="-122"/>
                <a:cs typeface="微软雅黑" panose="020B0503020204020204" charset="-122"/>
                <a:sym typeface="+mn-ea"/>
              </a:rPr>
              <a:t>2.</a:t>
            </a:r>
            <a:r>
              <a:rPr lang="zh-CN" altLang="en-US" sz="2000">
                <a:latin typeface="微软雅黑" panose="020B0503020204020204" charset="-122"/>
                <a:ea typeface="微软雅黑" panose="020B0503020204020204" charset="-122"/>
                <a:cs typeface="微软雅黑" panose="020B0503020204020204" charset="-122"/>
                <a:sym typeface="+mn-ea"/>
              </a:rPr>
              <a:t>合同有效期内，物业项目管理人员和社区“两委”实行交叉任职，每个评价周期都计分。</a:t>
            </a:r>
            <a:endParaRPr lang="zh-CN" altLang="en-US" sz="2000" dirty="0">
              <a:solidFill>
                <a:schemeClr val="tx1">
                  <a:alpha val="80000"/>
                </a:schemeClr>
              </a:solidFill>
              <a:latin typeface="微软雅黑" panose="020B0503020204020204" charset="-122"/>
              <a:ea typeface="微软雅黑" panose="020B0503020204020204" charset="-122"/>
              <a:cs typeface="微软雅黑" panose="020B0503020204020204" charset="-122"/>
              <a:sym typeface="+mn-ea"/>
            </a:endParaRPr>
          </a:p>
        </p:txBody>
      </p:sp>
      <p:pic>
        <p:nvPicPr>
          <p:cNvPr id="1219929130" name="图片 1"/>
          <p:cNvPicPr>
            <a:picLocks noChangeAspect="1"/>
          </p:cNvPicPr>
          <p:nvPr/>
        </p:nvPicPr>
        <p:blipFill>
          <a:blip r:embed="rId5"/>
          <a:srcRect b="23732"/>
          <a:stretch>
            <a:fillRect/>
          </a:stretch>
        </p:blipFill>
        <p:spPr>
          <a:xfrm>
            <a:off x="7153910" y="3311525"/>
            <a:ext cx="4761865" cy="2028825"/>
          </a:xfrm>
          <a:prstGeom prst="rect">
            <a:avLst/>
          </a:prstGeom>
        </p:spPr>
      </p:pic>
      <p:sp>
        <p:nvSpPr>
          <p:cNvPr id="24" name="文本框 23"/>
          <p:cNvSpPr txBox="1"/>
          <p:nvPr/>
        </p:nvSpPr>
        <p:spPr>
          <a:xfrm>
            <a:off x="8976360" y="4690110"/>
            <a:ext cx="1985645" cy="368300"/>
          </a:xfrm>
          <a:prstGeom prst="rect">
            <a:avLst/>
          </a:prstGeom>
          <a:noFill/>
        </p:spPr>
        <p:txBody>
          <a:bodyPr wrap="square" rtlCol="0">
            <a:spAutoFit/>
          </a:bodyPr>
          <a:p>
            <a:r>
              <a:rPr lang="zh-CN" altLang="en-US" b="1" u="sng">
                <a:solidFill>
                  <a:srgbClr val="C00000"/>
                </a:solidFill>
                <a:effectLst>
                  <a:outerShdw blurRad="38100" dist="38100" dir="2700000" algn="tl">
                    <a:srgbClr val="000000">
                      <a:alpha val="43137"/>
                    </a:srgbClr>
                  </a:outerShdw>
                </a:effectLst>
                <a:latin typeface="微软雅黑" panose="020B0503020204020204" charset="-122"/>
                <a:ea typeface="微软雅黑" panose="020B0503020204020204" charset="-122"/>
              </a:rPr>
              <a:t>上传任命文件</a:t>
            </a:r>
            <a:endParaRPr lang="zh-CN" altLang="en-US" b="1" u="sng">
              <a:solidFill>
                <a:srgbClr val="C00000"/>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grpSp>
        <p:nvGrpSpPr>
          <p:cNvPr id="36" name="组合 35"/>
          <p:cNvGrpSpPr/>
          <p:nvPr/>
        </p:nvGrpSpPr>
        <p:grpSpPr>
          <a:xfrm>
            <a:off x="7113270" y="1092835"/>
            <a:ext cx="4801870" cy="1735455"/>
            <a:chOff x="-705" y="17979"/>
            <a:chExt cx="5900" cy="2226"/>
          </a:xfrm>
        </p:grpSpPr>
        <p:sp>
          <p:nvSpPr>
            <p:cNvPr id="38" name="Shape 15"/>
            <p:cNvSpPr/>
            <p:nvPr/>
          </p:nvSpPr>
          <p:spPr>
            <a:xfrm>
              <a:off x="-705" y="17979"/>
              <a:ext cx="5901" cy="2227"/>
            </a:xfrm>
            <a:custGeom>
              <a:avLst/>
              <a:gdLst/>
              <a:ahLst/>
              <a:cxnLst/>
              <a:rect l="l" t="t" r="r" b="b"/>
              <a:pathLst>
                <a:path w="3747008" h="1414272">
                  <a:moveTo>
                    <a:pt x="32512" y="0"/>
                  </a:moveTo>
                  <a:lnTo>
                    <a:pt x="3649466" y="0"/>
                  </a:lnTo>
                  <a:cubicBezTo>
                    <a:pt x="3703337" y="0"/>
                    <a:pt x="3747008" y="43671"/>
                    <a:pt x="3747008" y="97542"/>
                  </a:cubicBezTo>
                  <a:lnTo>
                    <a:pt x="3747008" y="1316730"/>
                  </a:lnTo>
                  <a:cubicBezTo>
                    <a:pt x="3747008" y="1370601"/>
                    <a:pt x="3703337" y="1414272"/>
                    <a:pt x="3649466" y="1414272"/>
                  </a:cubicBezTo>
                  <a:lnTo>
                    <a:pt x="32512" y="1414272"/>
                  </a:lnTo>
                  <a:cubicBezTo>
                    <a:pt x="14556" y="1414272"/>
                    <a:pt x="0" y="1399716"/>
                    <a:pt x="0" y="1381760"/>
                  </a:cubicBezTo>
                  <a:lnTo>
                    <a:pt x="0" y="32512"/>
                  </a:lnTo>
                  <a:cubicBezTo>
                    <a:pt x="0" y="14568"/>
                    <a:pt x="14568" y="0"/>
                    <a:pt x="32512" y="0"/>
                  </a:cubicBezTo>
                  <a:close/>
                </a:path>
              </a:pathLst>
            </a:custGeom>
            <a:solidFill>
              <a:srgbClr val="FFFFFF"/>
            </a:solidFill>
            <a:effectLst>
              <a:outerShdw blurRad="48768" dist="32512" dir="5400000" algn="bl" rotWithShape="0">
                <a:srgbClr val="000000">
                  <a:alpha val="10196"/>
                </a:srgbClr>
              </a:outerShdw>
            </a:effectLst>
          </p:spPr>
        </p:sp>
        <p:sp>
          <p:nvSpPr>
            <p:cNvPr id="39" name="Shape 16"/>
            <p:cNvSpPr/>
            <p:nvPr/>
          </p:nvSpPr>
          <p:spPr>
            <a:xfrm>
              <a:off x="-705" y="17979"/>
              <a:ext cx="51" cy="2227"/>
            </a:xfrm>
            <a:custGeom>
              <a:avLst/>
              <a:gdLst/>
              <a:ahLst/>
              <a:cxnLst/>
              <a:rect l="l" t="t" r="r" b="b"/>
              <a:pathLst>
                <a:path w="32512" h="1414272">
                  <a:moveTo>
                    <a:pt x="32512" y="0"/>
                  </a:moveTo>
                  <a:lnTo>
                    <a:pt x="32512" y="0"/>
                  </a:lnTo>
                  <a:lnTo>
                    <a:pt x="32512" y="1414272"/>
                  </a:lnTo>
                  <a:lnTo>
                    <a:pt x="32512" y="1414272"/>
                  </a:lnTo>
                  <a:cubicBezTo>
                    <a:pt x="14556" y="1414272"/>
                    <a:pt x="0" y="1399716"/>
                    <a:pt x="0" y="1381760"/>
                  </a:cubicBezTo>
                  <a:lnTo>
                    <a:pt x="0" y="32512"/>
                  </a:lnTo>
                  <a:cubicBezTo>
                    <a:pt x="0" y="14568"/>
                    <a:pt x="14568" y="0"/>
                    <a:pt x="32512" y="0"/>
                  </a:cubicBezTo>
                  <a:close/>
                </a:path>
              </a:pathLst>
            </a:custGeom>
            <a:solidFill>
              <a:srgbClr val="00BCD4"/>
            </a:solidFill>
          </p:spPr>
        </p:sp>
        <p:sp>
          <p:nvSpPr>
            <p:cNvPr id="41" name="Shape 51"/>
            <p:cNvSpPr/>
            <p:nvPr/>
          </p:nvSpPr>
          <p:spPr>
            <a:xfrm>
              <a:off x="-705" y="18120"/>
              <a:ext cx="51" cy="1574"/>
            </a:xfrm>
            <a:custGeom>
              <a:avLst/>
              <a:gdLst/>
              <a:ahLst/>
              <a:cxnLst/>
              <a:rect l="l" t="t" r="r" b="b"/>
              <a:pathLst>
                <a:path w="32512" h="999744">
                  <a:moveTo>
                    <a:pt x="32512" y="0"/>
                  </a:moveTo>
                  <a:lnTo>
                    <a:pt x="32512" y="0"/>
                  </a:lnTo>
                  <a:lnTo>
                    <a:pt x="32512" y="999744"/>
                  </a:lnTo>
                  <a:lnTo>
                    <a:pt x="32512" y="999744"/>
                  </a:lnTo>
                  <a:cubicBezTo>
                    <a:pt x="14556" y="999744"/>
                    <a:pt x="0" y="985188"/>
                    <a:pt x="0" y="967232"/>
                  </a:cubicBezTo>
                  <a:lnTo>
                    <a:pt x="0" y="32512"/>
                  </a:lnTo>
                  <a:cubicBezTo>
                    <a:pt x="0" y="14568"/>
                    <a:pt x="14568" y="0"/>
                    <a:pt x="32512" y="0"/>
                  </a:cubicBezTo>
                  <a:close/>
                </a:path>
              </a:pathLst>
            </a:custGeom>
            <a:solidFill>
              <a:srgbClr val="00BCD4"/>
            </a:solidFill>
          </p:spPr>
        </p:sp>
      </p:grpSp>
      <p:sp>
        <p:nvSpPr>
          <p:cNvPr id="27" name="文本框 26"/>
          <p:cNvSpPr txBox="1"/>
          <p:nvPr/>
        </p:nvSpPr>
        <p:spPr>
          <a:xfrm>
            <a:off x="7130415" y="2925445"/>
            <a:ext cx="4673600" cy="368300"/>
          </a:xfrm>
          <a:prstGeom prst="rect">
            <a:avLst/>
          </a:prstGeom>
          <a:noFill/>
        </p:spPr>
        <p:txBody>
          <a:bodyPr wrap="square" rtlCol="0">
            <a:spAutoFit/>
          </a:bodyPr>
          <a:p>
            <a:r>
              <a:rPr lang="en-US" altLang="zh-CN">
                <a:latin typeface="微软雅黑" panose="020B0503020204020204" charset="-122"/>
                <a:ea typeface="微软雅黑" panose="020B0503020204020204" charset="-122"/>
                <a:cs typeface="微软雅黑" panose="020B0503020204020204" charset="-122"/>
              </a:rPr>
              <a:t>*</a:t>
            </a:r>
            <a:r>
              <a:rPr lang="zh-CN" altLang="en-US">
                <a:latin typeface="微软雅黑" panose="020B0503020204020204" charset="-122"/>
                <a:ea typeface="微软雅黑" panose="020B0503020204020204" charset="-122"/>
                <a:cs typeface="微软雅黑" panose="020B0503020204020204" charset="-122"/>
              </a:rPr>
              <a:t>党建融合</a:t>
            </a:r>
            <a:r>
              <a:rPr lang="en-US" altLang="zh-CN">
                <a:latin typeface="微软雅黑" panose="020B0503020204020204" charset="-122"/>
                <a:ea typeface="微软雅黑" panose="020B0503020204020204" charset="-122"/>
                <a:cs typeface="微软雅黑" panose="020B0503020204020204" charset="-122"/>
              </a:rPr>
              <a:t>-</a:t>
            </a:r>
            <a:r>
              <a:rPr lang="zh-CN" altLang="en-US">
                <a:latin typeface="微软雅黑" panose="020B0503020204020204" charset="-122"/>
                <a:ea typeface="微软雅黑" panose="020B0503020204020204" charset="-122"/>
                <a:cs typeface="微软雅黑" panose="020B0503020204020204" charset="-122"/>
              </a:rPr>
              <a:t>填报页面</a:t>
            </a:r>
            <a:r>
              <a:rPr lang="en-US" altLang="zh-CN">
                <a:latin typeface="微软雅黑" panose="020B0503020204020204" charset="-122"/>
                <a:ea typeface="微软雅黑" panose="020B0503020204020204" charset="-122"/>
                <a:cs typeface="微软雅黑" panose="020B0503020204020204" charset="-122"/>
              </a:rPr>
              <a:t>-</a:t>
            </a:r>
            <a:r>
              <a:rPr lang="zh-CN" altLang="en-US">
                <a:latin typeface="微软雅黑" panose="020B0503020204020204" charset="-122"/>
                <a:ea typeface="微软雅黑" panose="020B0503020204020204" charset="-122"/>
                <a:cs typeface="微软雅黑" panose="020B0503020204020204" charset="-122"/>
              </a:rPr>
              <a:t>企业填报</a:t>
            </a:r>
            <a:endParaRPr lang="zh-CN" altLang="en-US" dirty="0">
              <a:latin typeface="微软雅黑" panose="020B0503020204020204" charset="-122"/>
              <a:ea typeface="微软雅黑" panose="020B0503020204020204" charset="-122"/>
              <a:cs typeface="微软雅黑" panose="020B0503020204020204" charset="-122"/>
            </a:endParaRPr>
          </a:p>
        </p:txBody>
      </p:sp>
      <p:sp>
        <p:nvSpPr>
          <p:cNvPr id="45" name="Text 42"/>
          <p:cNvSpPr/>
          <p:nvPr/>
        </p:nvSpPr>
        <p:spPr>
          <a:xfrm>
            <a:off x="7186930" y="1516380"/>
            <a:ext cx="4650740" cy="913130"/>
          </a:xfrm>
          <a:prstGeom prst="rect">
            <a:avLst/>
          </a:prstGeom>
          <a:noFill/>
        </p:spPr>
        <p:txBody>
          <a:bodyPr wrap="square" lIns="0" tIns="0" rIns="0" bIns="0" rtlCol="0" anchor="ctr"/>
          <a:p>
            <a:pPr>
              <a:lnSpc>
                <a:spcPct val="130000"/>
              </a:lnSpc>
            </a:pPr>
            <a:r>
              <a:rPr lang="en-US" b="1" dirty="0">
                <a:solidFill>
                  <a:srgbClr val="212121"/>
                </a:solidFill>
                <a:latin typeface="微软雅黑" panose="020B0503020204020204" charset="-122"/>
                <a:ea typeface="微软雅黑" panose="020B0503020204020204" charset="-122"/>
                <a:cs typeface="微软雅黑" panose="020B0503020204020204" charset="-122"/>
              </a:rPr>
              <a:t>*党建融合</a:t>
            </a:r>
            <a:endParaRPr lang="en-US" dirty="0">
              <a:solidFill>
                <a:srgbClr val="212121"/>
              </a:solidFill>
              <a:latin typeface="微软雅黑" panose="020B0503020204020204" charset="-122"/>
              <a:ea typeface="微软雅黑" panose="020B0503020204020204" charset="-122"/>
              <a:cs typeface="微软雅黑" panose="020B0503020204020204" charset="-122"/>
            </a:endParaRPr>
          </a:p>
          <a:p>
            <a:pPr>
              <a:lnSpc>
                <a:spcPct val="130000"/>
              </a:lnSpc>
            </a:pPr>
            <a:r>
              <a:rPr lang="zh-CN" altLang="en-US" dirty="0">
                <a:solidFill>
                  <a:srgbClr val="00BCD4"/>
                </a:solidFill>
                <a:latin typeface="微软雅黑" panose="020B0503020204020204" charset="-122"/>
                <a:ea typeface="微软雅黑" panose="020B0503020204020204" charset="-122"/>
                <a:cs typeface="微软雅黑" panose="020B0503020204020204" charset="-122"/>
                <a:sym typeface="+mn-ea"/>
              </a:rPr>
              <a:t>标准：</a:t>
            </a:r>
            <a:r>
              <a:rPr lang="en-US" dirty="0">
                <a:latin typeface="微软雅黑" panose="020B0503020204020204" charset="-122"/>
                <a:ea typeface="微软雅黑" panose="020B0503020204020204" charset="-122"/>
                <a:cs typeface="微软雅黑" panose="020B0503020204020204" charset="-122"/>
                <a:sym typeface="+mn-ea"/>
              </a:rPr>
              <a:t>物业项目管理人员和社区“两委”实行交叉任职</a:t>
            </a:r>
            <a:r>
              <a:rPr lang="zh-CN" altLang="en-US" dirty="0">
                <a:latin typeface="微软雅黑" panose="020B0503020204020204" charset="-122"/>
                <a:ea typeface="微软雅黑" panose="020B0503020204020204" charset="-122"/>
                <a:cs typeface="微软雅黑" panose="020B0503020204020204" charset="-122"/>
                <a:sym typeface="+mn-ea"/>
              </a:rPr>
              <a:t>，</a:t>
            </a:r>
            <a:r>
              <a:rPr lang="en-US" dirty="0">
                <a:latin typeface="微软雅黑" panose="020B0503020204020204" charset="-122"/>
                <a:ea typeface="微软雅黑" panose="020B0503020204020204" charset="-122"/>
                <a:cs typeface="微软雅黑" panose="020B0503020204020204" charset="-122"/>
                <a:sym typeface="+mn-ea"/>
              </a:rPr>
              <a:t>每个项目加2分</a:t>
            </a:r>
            <a:r>
              <a:rPr lang="zh-CN" altLang="en-US" dirty="0">
                <a:latin typeface="微软雅黑" panose="020B0503020204020204" charset="-122"/>
                <a:ea typeface="微软雅黑" panose="020B0503020204020204" charset="-122"/>
                <a:cs typeface="微软雅黑" panose="020B0503020204020204" charset="-122"/>
                <a:sym typeface="+mn-ea"/>
              </a:rPr>
              <a:t>。</a:t>
            </a:r>
            <a:r>
              <a:rPr lang="en-US" dirty="0">
                <a:latin typeface="微软雅黑" panose="020B0503020204020204" charset="-122"/>
                <a:ea typeface="微软雅黑" panose="020B0503020204020204" charset="-122"/>
                <a:cs typeface="微软雅黑" panose="020B0503020204020204" charset="-122"/>
                <a:sym typeface="+mn-ea"/>
              </a:rPr>
              <a:t>物业管理人员和社区两委交叉任职，以街道社区文件为准</a:t>
            </a:r>
            <a:endParaRPr lang="en-US" dirty="0">
              <a:latin typeface="微软雅黑" panose="020B0503020204020204" charset="-122"/>
              <a:ea typeface="微软雅黑" panose="020B0503020204020204" charset="-122"/>
              <a:cs typeface="微软雅黑" panose="020B0503020204020204" charset="-122"/>
            </a:endParaRPr>
          </a:p>
          <a:p>
            <a:pPr>
              <a:lnSpc>
                <a:spcPct val="130000"/>
              </a:lnSpc>
            </a:pPr>
            <a:r>
              <a:rPr lang="zh-CN" altLang="en-US" dirty="0">
                <a:solidFill>
                  <a:srgbClr val="00BCD4"/>
                </a:solidFill>
                <a:latin typeface="微软雅黑" panose="020B0503020204020204" charset="-122"/>
                <a:ea typeface="微软雅黑" panose="020B0503020204020204" charset="-122"/>
                <a:cs typeface="微软雅黑" panose="020B0503020204020204" charset="-122"/>
                <a:sym typeface="+mn-ea"/>
              </a:rPr>
              <a:t>来源：企业填报</a:t>
            </a:r>
            <a:endParaRPr lang="en-US" dirty="0">
              <a:latin typeface="微软雅黑" panose="020B0503020204020204" charset="-122"/>
              <a:ea typeface="微软雅黑" panose="020B0503020204020204" charset="-122"/>
              <a:cs typeface="微软雅黑" panose="020B0503020204020204" charset="-122"/>
            </a:endParaRPr>
          </a:p>
        </p:txBody>
      </p:sp>
      <p:sp>
        <p:nvSpPr>
          <p:cNvPr id="48" name="文本框 47"/>
          <p:cNvSpPr txBox="1"/>
          <p:nvPr/>
        </p:nvSpPr>
        <p:spPr>
          <a:xfrm>
            <a:off x="9087485" y="0"/>
            <a:ext cx="3103880" cy="398780"/>
          </a:xfrm>
          <a:prstGeom prst="rect">
            <a:avLst/>
          </a:prstGeom>
          <a:noFill/>
        </p:spPr>
        <p:txBody>
          <a:bodyPr wrap="none" rtlCol="0" anchor="t">
            <a:spAutoFit/>
          </a:bodyPr>
          <a:p>
            <a:r>
              <a:rPr lang="zh-CN" sz="2000">
                <a:latin typeface="微软雅黑" panose="020B0503020204020204" charset="-122"/>
                <a:ea typeface="微软雅黑" panose="020B0503020204020204" charset="-122"/>
                <a:cs typeface="微软雅黑" panose="020B0503020204020204" charset="-122"/>
                <a:sym typeface="+mn-ea"/>
              </a:rPr>
              <a:t>标注*号项需加权平均计算</a:t>
            </a:r>
            <a:endParaRPr lang="zh-CN" sz="2000">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t="92" b="92"/>
          <a:stretch>
            <a:fillRect/>
          </a:stretch>
        </p:blipFill>
        <p:spPr>
          <a:xfrm>
            <a:off x="0" y="0"/>
            <a:ext cx="12192000" cy="6858000"/>
          </a:xfrm>
          <a:prstGeom prst="rect">
            <a:avLst/>
          </a:prstGeom>
          <a:noFill/>
          <a:ln w="25400" cap="flat" cmpd="sng">
            <a:noFill/>
            <a:prstDash val="solid"/>
            <a:round/>
          </a:ln>
        </p:spPr>
      </p:pic>
      <p:sp>
        <p:nvSpPr>
          <p:cNvPr id="3" name="AutoShape 3"/>
          <p:cNvSpPr/>
          <p:nvPr/>
        </p:nvSpPr>
        <p:spPr>
          <a:xfrm>
            <a:off x="355600" y="355600"/>
            <a:ext cx="7886700" cy="584200"/>
          </a:xfrm>
          <a:prstGeom prst="rect">
            <a:avLst/>
          </a:prstGeom>
          <a:noFill/>
          <a:ln w="12700" cap="flat" cmpd="sng">
            <a:noFill/>
            <a:prstDash val="solid"/>
            <a:round/>
          </a:ln>
        </p:spPr>
        <p:txBody>
          <a:bodyPr vert="horz" wrap="square" lIns="88900" tIns="50800" rIns="88900" bIns="50800" rtlCol="0" anchor="ctr" anchorCtr="0"/>
          <a:lstStyle/>
          <a:p>
            <a:pPr indent="0" algn="l">
              <a:lnSpc>
                <a:spcPct val="125000"/>
              </a:lnSpc>
              <a:defRPr/>
            </a:pPr>
            <a:r>
              <a:rPr lang="en-US" sz="3200" b="1" i="0" u="none" strike="noStrike">
                <a:solidFill>
                  <a:srgbClr val="212121"/>
                </a:solidFill>
                <a:latin typeface="微软雅黑" panose="020B0503020204020204" charset="-122"/>
                <a:ea typeface="微软雅黑" panose="020B0503020204020204" charset="-122"/>
                <a:cs typeface="仿宋_GB2312" panose="02010609030101010101" charset="-122"/>
                <a:sym typeface="仿宋_GB2312" panose="02010609030101010101" charset="-122"/>
              </a:rPr>
              <a:t>企业填报</a:t>
            </a:r>
            <a:r>
              <a:rPr lang="zh-CN" altLang="en-US" sz="3200" b="1" i="0" u="none" strike="noStrike">
                <a:solidFill>
                  <a:srgbClr val="212121"/>
                </a:solidFill>
                <a:latin typeface="微软雅黑" panose="020B0503020204020204" charset="-122"/>
                <a:ea typeface="微软雅黑" panose="020B0503020204020204" charset="-122"/>
                <a:cs typeface="仿宋_GB2312" panose="02010609030101010101" charset="-122"/>
                <a:sym typeface="仿宋_GB2312" panose="02010609030101010101" charset="-122"/>
              </a:rPr>
              <a:t>总结</a:t>
            </a:r>
            <a:endParaRPr lang="zh-CN" altLang="en-US" sz="3200" b="1" i="0" u="none" strike="noStrike">
              <a:solidFill>
                <a:srgbClr val="212121"/>
              </a:solidFill>
              <a:latin typeface="微软雅黑" panose="020B0503020204020204" charset="-122"/>
              <a:ea typeface="微软雅黑" panose="020B0503020204020204" charset="-122"/>
              <a:cs typeface="仿宋_GB2312" panose="02010609030101010101" charset="-122"/>
              <a:sym typeface="仿宋_GB2312" panose="02010609030101010101" charset="-122"/>
            </a:endParaRPr>
          </a:p>
        </p:txBody>
      </p:sp>
      <p:sp>
        <p:nvSpPr>
          <p:cNvPr id="4" name="AutoShape 4"/>
          <p:cNvSpPr/>
          <p:nvPr>
            <p:custDataLst>
              <p:tags r:id="rId2"/>
            </p:custDataLst>
          </p:nvPr>
        </p:nvSpPr>
        <p:spPr>
          <a:xfrm>
            <a:off x="508000" y="1270000"/>
            <a:ext cx="3556000" cy="4953000"/>
          </a:xfrm>
          <a:prstGeom prst="roundRect">
            <a:avLst>
              <a:gd name="adj" fmla="val 3571"/>
            </a:avLst>
          </a:prstGeom>
          <a:solidFill>
            <a:srgbClr val="FFFFFF">
              <a:alpha val="92000"/>
            </a:srgbClr>
          </a:solidFill>
          <a:ln w="12700" cap="flat" cmpd="sng">
            <a:solidFill>
              <a:srgbClr val="E5E7EB">
                <a:alpha val="100000"/>
              </a:srgbClr>
            </a:solidFill>
            <a:prstDash val="solid"/>
            <a:round/>
          </a:ln>
          <a:effectLst>
            <a:outerShdw blurRad="127000" dist="50800" dir="5400000" algn="tl" rotWithShape="0">
              <a:srgbClr val="000000">
                <a:alpha val="10000"/>
              </a:srgbClr>
            </a:outerShdw>
          </a:effectLst>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endParaRPr>
          </a:p>
        </p:txBody>
      </p:sp>
      <p:sp>
        <p:nvSpPr>
          <p:cNvPr id="5" name="AutoShape 5"/>
          <p:cNvSpPr/>
          <p:nvPr>
            <p:custDataLst>
              <p:tags r:id="rId3"/>
            </p:custDataLst>
          </p:nvPr>
        </p:nvSpPr>
        <p:spPr>
          <a:xfrm>
            <a:off x="508000" y="1270000"/>
            <a:ext cx="3556000" cy="609600"/>
          </a:xfrm>
          <a:prstGeom prst="roundRect">
            <a:avLst>
              <a:gd name="adj" fmla="val 20833"/>
            </a:avLst>
          </a:prstGeom>
          <a:solidFill>
            <a:srgbClr val="0F62FE"/>
          </a:solidFill>
          <a:ln w="25400" cap="flat" cmpd="sng">
            <a:noFill/>
            <a:prstDash val="solid"/>
            <a:round/>
          </a:ln>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endParaRPr>
          </a:p>
        </p:txBody>
      </p:sp>
      <p:sp>
        <p:nvSpPr>
          <p:cNvPr id="6" name="AutoShape 6"/>
          <p:cNvSpPr/>
          <p:nvPr>
            <p:custDataLst>
              <p:tags r:id="rId4"/>
            </p:custDataLst>
          </p:nvPr>
        </p:nvSpPr>
        <p:spPr>
          <a:xfrm>
            <a:off x="635000" y="1270000"/>
            <a:ext cx="3302000" cy="6096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1800" b="1" i="0" u="none" strike="noStrike">
                <a:solidFill>
                  <a:srgbClr val="FFFFFF"/>
                </a:solidFill>
                <a:latin typeface="微软雅黑" panose="020B0503020204020204" charset="-122"/>
                <a:ea typeface="微软雅黑" panose="020B0503020204020204" charset="-122"/>
                <a:cs typeface="Songti SC"/>
                <a:sym typeface="Songti SC"/>
              </a:rPr>
              <a:t>系统自动提取项</a:t>
            </a:r>
            <a:endParaRPr lang="en-US" sz="1800" b="1" i="0" u="none" strike="noStrike">
              <a:solidFill>
                <a:srgbClr val="FFFFFF"/>
              </a:solidFill>
              <a:latin typeface="微软雅黑" panose="020B0503020204020204" charset="-122"/>
              <a:ea typeface="微软雅黑" panose="020B0503020204020204" charset="-122"/>
              <a:cs typeface="Songti SC"/>
              <a:sym typeface="Songti SC"/>
            </a:endParaRPr>
          </a:p>
        </p:txBody>
      </p:sp>
      <p:sp>
        <p:nvSpPr>
          <p:cNvPr id="7" name="AutoShape 7"/>
          <p:cNvSpPr/>
          <p:nvPr>
            <p:custDataLst>
              <p:tags r:id="rId5"/>
            </p:custDataLst>
          </p:nvPr>
        </p:nvSpPr>
        <p:spPr>
          <a:xfrm>
            <a:off x="716915" y="2032000"/>
            <a:ext cx="3289935" cy="3618865"/>
          </a:xfrm>
          <a:prstGeom prst="rect">
            <a:avLst/>
          </a:prstGeom>
          <a:noFill/>
          <a:ln w="12700" cap="flat" cmpd="sng">
            <a:noFill/>
            <a:prstDash val="solid"/>
            <a:round/>
          </a:ln>
        </p:spPr>
        <p:txBody>
          <a:bodyPr vert="horz" wrap="square" lIns="0" tIns="0" rIns="0" bIns="0" rtlCol="0" anchor="t" anchorCtr="0"/>
          <a:lstStyle/>
          <a:p>
            <a:pPr indent="0" algn="l">
              <a:lnSpc>
                <a:spcPct val="125000"/>
              </a:lnSpc>
              <a:defRPr/>
            </a:pPr>
            <a:r>
              <a:rPr lang="en-US" i="0" u="none" strike="noStrike">
                <a:solidFill>
                  <a:srgbClr val="0F62FE"/>
                </a:solidFill>
                <a:latin typeface="微软雅黑" panose="020B0503020204020204" charset="-122"/>
                <a:ea typeface="微软雅黑" panose="020B0503020204020204" charset="-122"/>
                <a:cs typeface="微软雅黑" panose="020B0503020204020204" charset="-122"/>
                <a:sym typeface="Songti SC"/>
              </a:rPr>
              <a:t>●</a:t>
            </a:r>
            <a:r>
              <a:rPr lang="en-US" i="0" u="none" strike="noStrike">
                <a:solidFill>
                  <a:srgbClr val="1F2329"/>
                </a:solidFill>
                <a:latin typeface="微软雅黑" panose="020B0503020204020204" charset="-122"/>
                <a:ea typeface="微软雅黑" panose="020B0503020204020204" charset="-122"/>
                <a:cs typeface="微软雅黑" panose="020B0503020204020204" charset="-122"/>
                <a:sym typeface="Songti SC"/>
              </a:rPr>
              <a:t> 物业服务规模</a:t>
            </a:r>
            <a:br>
              <a:rPr lang="en-US" i="0" u="none" strike="noStrike">
                <a:solidFill>
                  <a:srgbClr val="1F2329"/>
                </a:solidFill>
                <a:latin typeface="微软雅黑" panose="020B0503020204020204" charset="-122"/>
                <a:ea typeface="微软雅黑" panose="020B0503020204020204" charset="-122"/>
                <a:cs typeface="微软雅黑" panose="020B0503020204020204" charset="-122"/>
                <a:sym typeface="Songti SC"/>
              </a:rPr>
            </a:br>
            <a:endParaRPr lang="en-US">
              <a:latin typeface="微软雅黑" panose="020B0503020204020204" charset="-122"/>
              <a:ea typeface="微软雅黑" panose="020B0503020204020204" charset="-122"/>
              <a:cs typeface="微软雅黑" panose="020B0503020204020204" charset="-122"/>
            </a:endParaRPr>
          </a:p>
          <a:p>
            <a:pPr indent="0" algn="l">
              <a:lnSpc>
                <a:spcPct val="125000"/>
              </a:lnSpc>
            </a:pPr>
            <a:r>
              <a:rPr lang="en-US">
                <a:solidFill>
                  <a:srgbClr val="0F62FE"/>
                </a:solidFill>
                <a:latin typeface="微软雅黑" panose="020B0503020204020204" charset="-122"/>
                <a:ea typeface="微软雅黑" panose="020B0503020204020204" charset="-122"/>
                <a:cs typeface="微软雅黑" panose="020B0503020204020204" charset="-122"/>
                <a:sym typeface="Songti SC"/>
              </a:rPr>
              <a:t>●</a:t>
            </a:r>
            <a:r>
              <a:rPr lang="en-US">
                <a:solidFill>
                  <a:srgbClr val="1F2329"/>
                </a:solidFill>
                <a:latin typeface="微软雅黑" panose="020B0503020204020204" charset="-122"/>
                <a:ea typeface="微软雅黑" panose="020B0503020204020204" charset="-122"/>
                <a:cs typeface="微软雅黑" panose="020B0503020204020204" charset="-122"/>
                <a:sym typeface="Songti SC"/>
              </a:rPr>
              <a:t> </a:t>
            </a:r>
            <a:r>
              <a:rPr lang="en-US" i="0" u="none" strike="noStrike">
                <a:solidFill>
                  <a:srgbClr val="1F2329"/>
                </a:solidFill>
                <a:latin typeface="微软雅黑" panose="020B0503020204020204" charset="-122"/>
                <a:ea typeface="微软雅黑" panose="020B0503020204020204" charset="-122"/>
                <a:cs typeface="微软雅黑" panose="020B0503020204020204" charset="-122"/>
                <a:sym typeface="Songti SC"/>
              </a:rPr>
              <a:t>新增项目备案</a:t>
            </a:r>
            <a:br>
              <a:rPr lang="en-US" i="0" u="none" strike="noStrike">
                <a:solidFill>
                  <a:srgbClr val="1F2329"/>
                </a:solidFill>
                <a:latin typeface="微软雅黑" panose="020B0503020204020204" charset="-122"/>
                <a:ea typeface="微软雅黑" panose="020B0503020204020204" charset="-122"/>
                <a:cs typeface="微软雅黑" panose="020B0503020204020204" charset="-122"/>
                <a:sym typeface="Songti SC"/>
              </a:rPr>
            </a:br>
            <a:endParaRPr lang="en-US" i="0" u="none" strike="noStrike">
              <a:solidFill>
                <a:srgbClr val="555555"/>
              </a:solidFill>
              <a:latin typeface="微软雅黑" panose="020B0503020204020204" charset="-122"/>
              <a:ea typeface="微软雅黑" panose="020B0503020204020204" charset="-122"/>
              <a:cs typeface="微软雅黑" panose="020B0503020204020204" charset="-122"/>
              <a:sym typeface="Songti SC"/>
            </a:endParaRPr>
          </a:p>
          <a:p>
            <a:pPr indent="0" algn="l">
              <a:lnSpc>
                <a:spcPct val="125000"/>
              </a:lnSpc>
            </a:pPr>
            <a:r>
              <a:rPr lang="en-US">
                <a:solidFill>
                  <a:srgbClr val="0F62FE"/>
                </a:solidFill>
                <a:latin typeface="微软雅黑" panose="020B0503020204020204" charset="-122"/>
                <a:ea typeface="微软雅黑" panose="020B0503020204020204" charset="-122"/>
                <a:cs typeface="微软雅黑" panose="020B0503020204020204" charset="-122"/>
                <a:sym typeface="Songti SC"/>
              </a:rPr>
              <a:t>●</a:t>
            </a:r>
            <a:r>
              <a:rPr lang="en-US">
                <a:solidFill>
                  <a:srgbClr val="1F2329"/>
                </a:solidFill>
                <a:latin typeface="微软雅黑" panose="020B0503020204020204" charset="-122"/>
                <a:ea typeface="微软雅黑" panose="020B0503020204020204" charset="-122"/>
                <a:cs typeface="微软雅黑" panose="020B0503020204020204" charset="-122"/>
                <a:sym typeface="Songti SC"/>
              </a:rPr>
              <a:t> </a:t>
            </a:r>
            <a:r>
              <a:rPr lang="en-US" i="0" u="none" strike="noStrike">
                <a:solidFill>
                  <a:srgbClr val="1F2329"/>
                </a:solidFill>
                <a:latin typeface="微软雅黑" panose="020B0503020204020204" charset="-122"/>
                <a:ea typeface="微软雅黑" panose="020B0503020204020204" charset="-122"/>
                <a:cs typeface="微软雅黑" panose="020B0503020204020204" charset="-122"/>
                <a:sym typeface="Songti SC"/>
              </a:rPr>
              <a:t>新承接老旧小区</a:t>
            </a:r>
            <a:br>
              <a:rPr lang="en-US" i="0" u="none" strike="noStrike">
                <a:solidFill>
                  <a:srgbClr val="1F2329"/>
                </a:solidFill>
                <a:latin typeface="微软雅黑" panose="020B0503020204020204" charset="-122"/>
                <a:ea typeface="微软雅黑" panose="020B0503020204020204" charset="-122"/>
                <a:cs typeface="微软雅黑" panose="020B0503020204020204" charset="-122"/>
                <a:sym typeface="Songti SC"/>
              </a:rPr>
            </a:br>
            <a:endParaRPr lang="en-US" i="0" u="none" strike="noStrike">
              <a:solidFill>
                <a:srgbClr val="555555"/>
              </a:solidFill>
              <a:latin typeface="微软雅黑" panose="020B0503020204020204" charset="-122"/>
              <a:ea typeface="微软雅黑" panose="020B0503020204020204" charset="-122"/>
              <a:cs typeface="微软雅黑" panose="020B0503020204020204" charset="-122"/>
              <a:sym typeface="Songti SC"/>
            </a:endParaRPr>
          </a:p>
          <a:p>
            <a:pPr indent="0" algn="l">
              <a:lnSpc>
                <a:spcPct val="125000"/>
              </a:lnSpc>
            </a:pPr>
            <a:r>
              <a:rPr lang="en-US">
                <a:solidFill>
                  <a:srgbClr val="0F62FE"/>
                </a:solidFill>
                <a:latin typeface="微软雅黑" panose="020B0503020204020204" charset="-122"/>
                <a:ea typeface="微软雅黑" panose="020B0503020204020204" charset="-122"/>
                <a:cs typeface="微软雅黑" panose="020B0503020204020204" charset="-122"/>
                <a:sym typeface="Songti SC"/>
              </a:rPr>
              <a:t>●</a:t>
            </a:r>
            <a:r>
              <a:rPr lang="en-US">
                <a:solidFill>
                  <a:srgbClr val="1F2329"/>
                </a:solidFill>
                <a:latin typeface="微软雅黑" panose="020B0503020204020204" charset="-122"/>
                <a:ea typeface="微软雅黑" panose="020B0503020204020204" charset="-122"/>
                <a:cs typeface="微软雅黑" panose="020B0503020204020204" charset="-122"/>
                <a:sym typeface="Songti SC"/>
              </a:rPr>
              <a:t> </a:t>
            </a:r>
            <a:r>
              <a:rPr lang="zh-CN" altLang="en-US" i="0" u="none" strike="noStrike">
                <a:solidFill>
                  <a:srgbClr val="1F2329"/>
                </a:solidFill>
                <a:latin typeface="微软雅黑" panose="020B0503020204020204" charset="-122"/>
                <a:ea typeface="微软雅黑" panose="020B0503020204020204" charset="-122"/>
                <a:cs typeface="微软雅黑" panose="020B0503020204020204" charset="-122"/>
                <a:sym typeface="Songti SC"/>
              </a:rPr>
              <a:t>物业收费</a:t>
            </a:r>
            <a:endParaRPr lang="zh-CN" altLang="en-US" i="0" u="none" strike="noStrike">
              <a:solidFill>
                <a:srgbClr val="1F2329"/>
              </a:solidFill>
              <a:latin typeface="微软雅黑" panose="020B0503020204020204" charset="-122"/>
              <a:ea typeface="微软雅黑" panose="020B0503020204020204" charset="-122"/>
              <a:cs typeface="微软雅黑" panose="020B0503020204020204" charset="-122"/>
              <a:sym typeface="Songti SC"/>
            </a:endParaRPr>
          </a:p>
          <a:p>
            <a:pPr indent="0" algn="l">
              <a:lnSpc>
                <a:spcPct val="125000"/>
              </a:lnSpc>
            </a:pPr>
            <a:endParaRPr lang="zh-CN" altLang="en-US" i="0" u="none" strike="noStrike">
              <a:solidFill>
                <a:srgbClr val="1F2329"/>
              </a:solidFill>
              <a:latin typeface="微软雅黑" panose="020B0503020204020204" charset="-122"/>
              <a:ea typeface="微软雅黑" panose="020B0503020204020204" charset="-122"/>
              <a:cs typeface="微软雅黑" panose="020B0503020204020204" charset="-122"/>
              <a:sym typeface="Songti SC"/>
            </a:endParaRPr>
          </a:p>
          <a:p>
            <a:pPr algn="l">
              <a:lnSpc>
                <a:spcPct val="117000"/>
              </a:lnSpc>
              <a:buClrTx/>
              <a:buSzTx/>
              <a:buNone/>
            </a:pPr>
            <a:r>
              <a:rPr lang="zh-CN" altLang="en-US">
                <a:solidFill>
                  <a:srgbClr val="555555"/>
                </a:solidFill>
                <a:latin typeface="微软雅黑" panose="020B0503020204020204" charset="-122"/>
                <a:ea typeface="微软雅黑" panose="020B0503020204020204" charset="-122"/>
                <a:cs typeface="微软雅黑" panose="020B0503020204020204" charset="-122"/>
                <a:sym typeface="+mn-ea"/>
              </a:rPr>
              <a:t>系统自动提取项中</a:t>
            </a:r>
            <a:r>
              <a:rPr lang="en-US" b="1">
                <a:solidFill>
                  <a:schemeClr val="tx1"/>
                </a:solidFill>
                <a:latin typeface="微软雅黑" panose="020B0503020204020204" charset="-122"/>
                <a:ea typeface="微软雅黑" panose="020B0503020204020204" charset="-122"/>
                <a:cs typeface="微软雅黑" panose="020B0503020204020204" charset="-122"/>
                <a:sym typeface="+mn-ea"/>
              </a:rPr>
              <a:t>所有数据以物业系统中合同备案、信息采集的信息</a:t>
            </a:r>
            <a:r>
              <a:rPr lang="en-US">
                <a:solidFill>
                  <a:srgbClr val="555555"/>
                </a:solidFill>
                <a:latin typeface="微软雅黑" panose="020B0503020204020204" charset="-122"/>
                <a:ea typeface="微软雅黑" panose="020B0503020204020204" charset="-122"/>
                <a:cs typeface="微软雅黑" panose="020B0503020204020204" charset="-122"/>
                <a:sym typeface="+mn-ea"/>
              </a:rPr>
              <a:t>为准</a:t>
            </a:r>
            <a:br>
              <a:rPr lang="en-US" i="0" u="none" strike="noStrike">
                <a:solidFill>
                  <a:srgbClr val="555555"/>
                </a:solidFill>
                <a:latin typeface="微软雅黑" panose="020B0503020204020204" charset="-122"/>
                <a:ea typeface="微软雅黑" panose="020B0503020204020204" charset="-122"/>
                <a:cs typeface="微软雅黑" panose="020B0503020204020204" charset="-122"/>
                <a:sym typeface="Songti SC"/>
              </a:rPr>
            </a:br>
            <a:endParaRPr lang="en-US" i="0" u="none" strike="noStrike">
              <a:solidFill>
                <a:srgbClr val="555555"/>
              </a:solidFill>
              <a:latin typeface="微软雅黑" panose="020B0503020204020204" charset="-122"/>
              <a:ea typeface="微软雅黑" panose="020B0503020204020204" charset="-122"/>
              <a:cs typeface="微软雅黑" panose="020B0503020204020204" charset="-122"/>
              <a:sym typeface="Songti SC"/>
            </a:endParaRPr>
          </a:p>
        </p:txBody>
      </p:sp>
      <p:sp>
        <p:nvSpPr>
          <p:cNvPr id="8" name="AutoShape 8"/>
          <p:cNvSpPr/>
          <p:nvPr>
            <p:custDataLst>
              <p:tags r:id="rId6"/>
            </p:custDataLst>
          </p:nvPr>
        </p:nvSpPr>
        <p:spPr>
          <a:xfrm>
            <a:off x="4318000" y="1270000"/>
            <a:ext cx="3556000" cy="4953000"/>
          </a:xfrm>
          <a:prstGeom prst="roundRect">
            <a:avLst>
              <a:gd name="adj" fmla="val 3571"/>
            </a:avLst>
          </a:prstGeom>
          <a:solidFill>
            <a:srgbClr val="FFFFFF">
              <a:alpha val="92000"/>
            </a:srgbClr>
          </a:solidFill>
          <a:ln w="12700" cap="flat" cmpd="sng">
            <a:solidFill>
              <a:srgbClr val="E5E7EB">
                <a:alpha val="100000"/>
              </a:srgbClr>
            </a:solidFill>
            <a:prstDash val="solid"/>
            <a:round/>
          </a:ln>
          <a:effectLst>
            <a:outerShdw blurRad="127000" dist="50800" dir="5400000" algn="tl" rotWithShape="0">
              <a:srgbClr val="000000">
                <a:alpha val="10000"/>
              </a:srgbClr>
            </a:outerShdw>
          </a:effectLst>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endParaRPr>
          </a:p>
        </p:txBody>
      </p:sp>
      <p:sp>
        <p:nvSpPr>
          <p:cNvPr id="9" name="AutoShape 9"/>
          <p:cNvSpPr/>
          <p:nvPr>
            <p:custDataLst>
              <p:tags r:id="rId7"/>
            </p:custDataLst>
          </p:nvPr>
        </p:nvSpPr>
        <p:spPr>
          <a:xfrm>
            <a:off x="4318000" y="1270000"/>
            <a:ext cx="3556000" cy="609600"/>
          </a:xfrm>
          <a:prstGeom prst="roundRect">
            <a:avLst>
              <a:gd name="adj" fmla="val 20833"/>
            </a:avLst>
          </a:prstGeom>
          <a:solidFill>
            <a:srgbClr val="19C1D6"/>
          </a:solidFill>
          <a:ln w="25400" cap="flat" cmpd="sng">
            <a:noFill/>
            <a:prstDash val="solid"/>
            <a:round/>
          </a:ln>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endParaRPr>
          </a:p>
        </p:txBody>
      </p:sp>
      <p:sp>
        <p:nvSpPr>
          <p:cNvPr id="10" name="AutoShape 10"/>
          <p:cNvSpPr/>
          <p:nvPr>
            <p:custDataLst>
              <p:tags r:id="rId8"/>
            </p:custDataLst>
          </p:nvPr>
        </p:nvSpPr>
        <p:spPr>
          <a:xfrm>
            <a:off x="4445000" y="1270000"/>
            <a:ext cx="3302000" cy="6096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1800" b="1" i="0" u="none" strike="noStrike">
                <a:solidFill>
                  <a:srgbClr val="FFFFFF"/>
                </a:solidFill>
                <a:latin typeface="微软雅黑" panose="020B0503020204020204" charset="-122"/>
                <a:ea typeface="微软雅黑" panose="020B0503020204020204" charset="-122"/>
                <a:cs typeface="Songti SC"/>
                <a:sym typeface="Songti SC"/>
              </a:rPr>
              <a:t>企业自主填报项</a:t>
            </a:r>
            <a:endParaRPr lang="en-US" sz="1800" b="1" i="0" u="none" strike="noStrike">
              <a:solidFill>
                <a:srgbClr val="FFFFFF"/>
              </a:solidFill>
              <a:latin typeface="微软雅黑" panose="020B0503020204020204" charset="-122"/>
              <a:ea typeface="微软雅黑" panose="020B0503020204020204" charset="-122"/>
              <a:cs typeface="Songti SC"/>
              <a:sym typeface="Songti SC"/>
            </a:endParaRPr>
          </a:p>
        </p:txBody>
      </p:sp>
      <p:sp>
        <p:nvSpPr>
          <p:cNvPr id="11" name="AutoShape 11"/>
          <p:cNvSpPr/>
          <p:nvPr>
            <p:custDataLst>
              <p:tags r:id="rId9"/>
            </p:custDataLst>
          </p:nvPr>
        </p:nvSpPr>
        <p:spPr>
          <a:xfrm>
            <a:off x="4508500" y="2032000"/>
            <a:ext cx="3175000" cy="3556000"/>
          </a:xfrm>
          <a:prstGeom prst="rect">
            <a:avLst/>
          </a:prstGeom>
          <a:noFill/>
          <a:ln w="12700" cap="flat" cmpd="sng">
            <a:noFill/>
            <a:prstDash val="solid"/>
            <a:round/>
          </a:ln>
        </p:spPr>
        <p:txBody>
          <a:bodyPr vert="horz" wrap="square" lIns="0" tIns="0" rIns="0" bIns="0" rtlCol="0" anchor="t" anchorCtr="0"/>
          <a:lstStyle/>
          <a:p>
            <a:pPr indent="0" algn="l">
              <a:lnSpc>
                <a:spcPct val="117000"/>
              </a:lnSpc>
              <a:defRPr/>
            </a:pPr>
            <a:r>
              <a:rPr lang="en-US" i="0" u="none" strike="noStrike">
                <a:solidFill>
                  <a:srgbClr val="19C1D6"/>
                </a:solidFill>
                <a:latin typeface="微软雅黑" panose="020B0503020204020204" charset="-122"/>
                <a:ea typeface="微软雅黑" panose="020B0503020204020204" charset="-122"/>
                <a:cs typeface="微软雅黑" panose="020B0503020204020204" charset="-122"/>
                <a:sym typeface="Songti SC"/>
              </a:rPr>
              <a:t>● </a:t>
            </a:r>
            <a:r>
              <a:rPr lang="en-US" i="0" u="none" strike="noStrike">
                <a:solidFill>
                  <a:srgbClr val="1F2329"/>
                </a:solidFill>
                <a:latin typeface="微软雅黑" panose="020B0503020204020204" charset="-122"/>
                <a:ea typeface="微软雅黑" panose="020B0503020204020204" charset="-122"/>
                <a:cs typeface="微软雅黑" panose="020B0503020204020204" charset="-122"/>
                <a:sym typeface="Songti SC"/>
              </a:rPr>
              <a:t>企业党建情况</a:t>
            </a:r>
            <a:br>
              <a:rPr lang="en-US" i="0" u="none" strike="noStrike">
                <a:solidFill>
                  <a:srgbClr val="1F2329"/>
                </a:solidFill>
                <a:latin typeface="微软雅黑" panose="020B0503020204020204" charset="-122"/>
                <a:ea typeface="微软雅黑" panose="020B0503020204020204" charset="-122"/>
                <a:cs typeface="微软雅黑" panose="020B0503020204020204" charset="-122"/>
                <a:sym typeface="Songti SC"/>
              </a:rPr>
            </a:br>
            <a:endParaRPr lang="en-US">
              <a:latin typeface="微软雅黑" panose="020B0503020204020204" charset="-122"/>
              <a:ea typeface="微软雅黑" panose="020B0503020204020204" charset="-122"/>
              <a:cs typeface="微软雅黑" panose="020B0503020204020204" charset="-122"/>
            </a:endParaRPr>
          </a:p>
          <a:p>
            <a:pPr indent="0" algn="l">
              <a:lnSpc>
                <a:spcPct val="117000"/>
              </a:lnSpc>
            </a:pPr>
            <a:r>
              <a:rPr lang="en-US">
                <a:solidFill>
                  <a:srgbClr val="19C1D6"/>
                </a:solidFill>
                <a:latin typeface="微软雅黑" panose="020B0503020204020204" charset="-122"/>
                <a:ea typeface="微软雅黑" panose="020B0503020204020204" charset="-122"/>
                <a:cs typeface="微软雅黑" panose="020B0503020204020204" charset="-122"/>
                <a:sym typeface="Songti SC"/>
              </a:rPr>
              <a:t>● </a:t>
            </a:r>
            <a:r>
              <a:rPr lang="en-US" i="0" u="none" strike="noStrike">
                <a:solidFill>
                  <a:srgbClr val="1F2329"/>
                </a:solidFill>
                <a:latin typeface="微软雅黑" panose="020B0503020204020204" charset="-122"/>
                <a:ea typeface="微软雅黑" panose="020B0503020204020204" charset="-122"/>
                <a:cs typeface="微软雅黑" panose="020B0503020204020204" charset="-122"/>
                <a:sym typeface="Songti SC"/>
              </a:rPr>
              <a:t>信息公示</a:t>
            </a:r>
            <a:br>
              <a:rPr lang="en-US" i="0" u="none" strike="noStrike">
                <a:solidFill>
                  <a:srgbClr val="1F2329"/>
                </a:solidFill>
                <a:latin typeface="微软雅黑" panose="020B0503020204020204" charset="-122"/>
                <a:ea typeface="微软雅黑" panose="020B0503020204020204" charset="-122"/>
                <a:cs typeface="微软雅黑" panose="020B0503020204020204" charset="-122"/>
                <a:sym typeface="Songti SC"/>
              </a:rPr>
            </a:br>
            <a:endParaRPr lang="en-US" i="0" u="none" strike="noStrike">
              <a:solidFill>
                <a:srgbClr val="555555"/>
              </a:solidFill>
              <a:latin typeface="微软雅黑" panose="020B0503020204020204" charset="-122"/>
              <a:ea typeface="微软雅黑" panose="020B0503020204020204" charset="-122"/>
              <a:cs typeface="微软雅黑" panose="020B0503020204020204" charset="-122"/>
              <a:sym typeface="Songti SC"/>
            </a:endParaRPr>
          </a:p>
          <a:p>
            <a:pPr indent="0" algn="l">
              <a:lnSpc>
                <a:spcPct val="117000"/>
              </a:lnSpc>
            </a:pPr>
            <a:r>
              <a:rPr lang="en-US">
                <a:solidFill>
                  <a:srgbClr val="19C1D6"/>
                </a:solidFill>
                <a:latin typeface="微软雅黑" panose="020B0503020204020204" charset="-122"/>
                <a:ea typeface="微软雅黑" panose="020B0503020204020204" charset="-122"/>
                <a:cs typeface="微软雅黑" panose="020B0503020204020204" charset="-122"/>
                <a:sym typeface="Songti SC"/>
              </a:rPr>
              <a:t>● </a:t>
            </a:r>
            <a:r>
              <a:rPr lang="en-US" i="0" u="none" strike="noStrike">
                <a:solidFill>
                  <a:srgbClr val="1F2329"/>
                </a:solidFill>
                <a:latin typeface="微软雅黑" panose="020B0503020204020204" charset="-122"/>
                <a:ea typeface="微软雅黑" panose="020B0503020204020204" charset="-122"/>
                <a:cs typeface="微软雅黑" panose="020B0503020204020204" charset="-122"/>
                <a:sym typeface="Songti SC"/>
              </a:rPr>
              <a:t>项目人员素质</a:t>
            </a:r>
            <a:br>
              <a:rPr lang="en-US" i="0" u="none" strike="noStrike">
                <a:solidFill>
                  <a:srgbClr val="1F2329"/>
                </a:solidFill>
                <a:latin typeface="微软雅黑" panose="020B0503020204020204" charset="-122"/>
                <a:ea typeface="微软雅黑" panose="020B0503020204020204" charset="-122"/>
                <a:cs typeface="微软雅黑" panose="020B0503020204020204" charset="-122"/>
                <a:sym typeface="Songti SC"/>
              </a:rPr>
            </a:br>
            <a:endParaRPr lang="en-US" i="0" u="none" strike="noStrike">
              <a:solidFill>
                <a:srgbClr val="555555"/>
              </a:solidFill>
              <a:latin typeface="微软雅黑" panose="020B0503020204020204" charset="-122"/>
              <a:ea typeface="微软雅黑" panose="020B0503020204020204" charset="-122"/>
              <a:cs typeface="微软雅黑" panose="020B0503020204020204" charset="-122"/>
              <a:sym typeface="Songti SC"/>
            </a:endParaRPr>
          </a:p>
          <a:p>
            <a:pPr indent="0" algn="l">
              <a:lnSpc>
                <a:spcPct val="117000"/>
              </a:lnSpc>
            </a:pPr>
            <a:r>
              <a:rPr lang="en-US">
                <a:solidFill>
                  <a:srgbClr val="19C1D6"/>
                </a:solidFill>
                <a:latin typeface="微软雅黑" panose="020B0503020204020204" charset="-122"/>
                <a:ea typeface="微软雅黑" panose="020B0503020204020204" charset="-122"/>
                <a:cs typeface="微软雅黑" panose="020B0503020204020204" charset="-122"/>
                <a:sym typeface="Songti SC"/>
              </a:rPr>
              <a:t>● </a:t>
            </a:r>
            <a:r>
              <a:rPr lang="en-US" i="0" u="none" strike="noStrike">
                <a:solidFill>
                  <a:srgbClr val="1F2329"/>
                </a:solidFill>
                <a:latin typeface="微软雅黑" panose="020B0503020204020204" charset="-122"/>
                <a:ea typeface="微软雅黑" panose="020B0503020204020204" charset="-122"/>
                <a:cs typeface="微软雅黑" panose="020B0503020204020204" charset="-122"/>
                <a:sym typeface="Songti SC"/>
              </a:rPr>
              <a:t>党员发展</a:t>
            </a:r>
            <a:endParaRPr lang="en-US" i="0" u="none" strike="noStrike">
              <a:solidFill>
                <a:srgbClr val="1F2329"/>
              </a:solidFill>
              <a:latin typeface="微软雅黑" panose="020B0503020204020204" charset="-122"/>
              <a:ea typeface="微软雅黑" panose="020B0503020204020204" charset="-122"/>
              <a:cs typeface="微软雅黑" panose="020B0503020204020204" charset="-122"/>
              <a:sym typeface="Songti SC"/>
            </a:endParaRPr>
          </a:p>
          <a:p>
            <a:pPr indent="0" algn="l">
              <a:lnSpc>
                <a:spcPct val="117000"/>
              </a:lnSpc>
            </a:pPr>
            <a:endParaRPr lang="en-US" i="0" u="none" strike="noStrike">
              <a:solidFill>
                <a:srgbClr val="1F2329"/>
              </a:solidFill>
              <a:latin typeface="微软雅黑" panose="020B0503020204020204" charset="-122"/>
              <a:ea typeface="微软雅黑" panose="020B0503020204020204" charset="-122"/>
              <a:cs typeface="微软雅黑" panose="020B0503020204020204" charset="-122"/>
              <a:sym typeface="Songti SC"/>
            </a:endParaRPr>
          </a:p>
          <a:p>
            <a:pPr indent="0" algn="l">
              <a:lnSpc>
                <a:spcPct val="117000"/>
              </a:lnSpc>
            </a:pPr>
            <a:r>
              <a:rPr lang="en-US">
                <a:solidFill>
                  <a:srgbClr val="19C1D6"/>
                </a:solidFill>
                <a:latin typeface="微软雅黑" panose="020B0503020204020204" charset="-122"/>
                <a:ea typeface="微软雅黑" panose="020B0503020204020204" charset="-122"/>
                <a:cs typeface="微软雅黑" panose="020B0503020204020204" charset="-122"/>
                <a:sym typeface="Songti SC"/>
              </a:rPr>
              <a:t>● </a:t>
            </a:r>
            <a:r>
              <a:rPr lang="zh-CN" altLang="en-US">
                <a:solidFill>
                  <a:srgbClr val="1F2329"/>
                </a:solidFill>
                <a:latin typeface="微软雅黑" panose="020B0503020204020204" charset="-122"/>
                <a:ea typeface="微软雅黑" panose="020B0503020204020204" charset="-122"/>
                <a:cs typeface="微软雅黑" panose="020B0503020204020204" charset="-122"/>
                <a:sym typeface="Songti SC"/>
              </a:rPr>
              <a:t>宣传报道</a:t>
            </a:r>
            <a:endParaRPr lang="en-US" i="0" u="none" strike="noStrike">
              <a:solidFill>
                <a:srgbClr val="1F2329"/>
              </a:solidFill>
              <a:latin typeface="微软雅黑" panose="020B0503020204020204" charset="-122"/>
              <a:ea typeface="微软雅黑" panose="020B0503020204020204" charset="-122"/>
              <a:cs typeface="微软雅黑" panose="020B0503020204020204" charset="-122"/>
              <a:sym typeface="Songti SC"/>
            </a:endParaRPr>
          </a:p>
          <a:p>
            <a:pPr indent="0" algn="l">
              <a:lnSpc>
                <a:spcPct val="117000"/>
              </a:lnSpc>
            </a:pPr>
            <a:endParaRPr lang="en-US" i="0" u="none" strike="noStrike">
              <a:solidFill>
                <a:srgbClr val="1F2329"/>
              </a:solidFill>
              <a:latin typeface="微软雅黑" panose="020B0503020204020204" charset="-122"/>
              <a:ea typeface="微软雅黑" panose="020B0503020204020204" charset="-122"/>
              <a:cs typeface="微软雅黑" panose="020B0503020204020204" charset="-122"/>
              <a:sym typeface="Songti SC"/>
            </a:endParaRPr>
          </a:p>
          <a:p>
            <a:pPr indent="0" algn="l">
              <a:lnSpc>
                <a:spcPct val="117000"/>
              </a:lnSpc>
            </a:pPr>
            <a:r>
              <a:rPr lang="en-US">
                <a:solidFill>
                  <a:srgbClr val="19C1D6"/>
                </a:solidFill>
                <a:latin typeface="微软雅黑" panose="020B0503020204020204" charset="-122"/>
                <a:ea typeface="微软雅黑" panose="020B0503020204020204" charset="-122"/>
                <a:cs typeface="微软雅黑" panose="020B0503020204020204" charset="-122"/>
                <a:sym typeface="Songti SC"/>
              </a:rPr>
              <a:t>● </a:t>
            </a:r>
            <a:r>
              <a:rPr lang="zh-CN" altLang="en-US">
                <a:solidFill>
                  <a:srgbClr val="1F2329"/>
                </a:solidFill>
                <a:latin typeface="微软雅黑" panose="020B0503020204020204" charset="-122"/>
                <a:ea typeface="微软雅黑" panose="020B0503020204020204" charset="-122"/>
                <a:cs typeface="微软雅黑" panose="020B0503020204020204" charset="-122"/>
                <a:sym typeface="Songti SC"/>
              </a:rPr>
              <a:t>党建</a:t>
            </a:r>
            <a:r>
              <a:rPr lang="en-US" i="0" u="none" strike="noStrike">
                <a:solidFill>
                  <a:srgbClr val="1F2329"/>
                </a:solidFill>
                <a:latin typeface="微软雅黑" panose="020B0503020204020204" charset="-122"/>
                <a:ea typeface="微软雅黑" panose="020B0503020204020204" charset="-122"/>
                <a:cs typeface="微软雅黑" panose="020B0503020204020204" charset="-122"/>
                <a:sym typeface="Songti SC"/>
              </a:rPr>
              <a:t>融合</a:t>
            </a:r>
            <a:br>
              <a:rPr lang="en-US" i="0" u="none" strike="noStrike">
                <a:solidFill>
                  <a:srgbClr val="1F2329"/>
                </a:solidFill>
                <a:latin typeface="微软雅黑" panose="020B0503020204020204" charset="-122"/>
                <a:ea typeface="微软雅黑" panose="020B0503020204020204" charset="-122"/>
                <a:cs typeface="微软雅黑" panose="020B0503020204020204" charset="-122"/>
                <a:sym typeface="Songti SC"/>
              </a:rPr>
            </a:br>
            <a:endParaRPr lang="en-US" i="0" u="none" strike="noStrike">
              <a:solidFill>
                <a:srgbClr val="555555"/>
              </a:solidFill>
              <a:latin typeface="微软雅黑" panose="020B0503020204020204" charset="-122"/>
              <a:ea typeface="微软雅黑" panose="020B0503020204020204" charset="-122"/>
              <a:cs typeface="微软雅黑" panose="020B0503020204020204" charset="-122"/>
              <a:sym typeface="Songti SC"/>
            </a:endParaRPr>
          </a:p>
        </p:txBody>
      </p:sp>
      <p:sp>
        <p:nvSpPr>
          <p:cNvPr id="12" name="AutoShape 12"/>
          <p:cNvSpPr/>
          <p:nvPr>
            <p:custDataLst>
              <p:tags r:id="rId10"/>
            </p:custDataLst>
          </p:nvPr>
        </p:nvSpPr>
        <p:spPr>
          <a:xfrm>
            <a:off x="8128000" y="1270000"/>
            <a:ext cx="3556000" cy="4953000"/>
          </a:xfrm>
          <a:prstGeom prst="roundRect">
            <a:avLst>
              <a:gd name="adj" fmla="val 3571"/>
            </a:avLst>
          </a:prstGeom>
          <a:solidFill>
            <a:srgbClr val="FFFFFF">
              <a:alpha val="92000"/>
            </a:srgbClr>
          </a:solidFill>
          <a:ln w="12700" cap="flat" cmpd="sng">
            <a:solidFill>
              <a:srgbClr val="E5E7EB">
                <a:alpha val="100000"/>
              </a:srgbClr>
            </a:solidFill>
            <a:prstDash val="solid"/>
            <a:round/>
          </a:ln>
          <a:effectLst>
            <a:outerShdw blurRad="127000" dist="50800" dir="5400000" algn="tl" rotWithShape="0">
              <a:srgbClr val="000000">
                <a:alpha val="10000"/>
              </a:srgbClr>
            </a:outerShdw>
          </a:effectLst>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endParaRPr>
          </a:p>
        </p:txBody>
      </p:sp>
      <p:sp>
        <p:nvSpPr>
          <p:cNvPr id="13" name="AutoShape 13"/>
          <p:cNvSpPr/>
          <p:nvPr>
            <p:custDataLst>
              <p:tags r:id="rId11"/>
            </p:custDataLst>
          </p:nvPr>
        </p:nvSpPr>
        <p:spPr>
          <a:xfrm>
            <a:off x="8128000" y="1270000"/>
            <a:ext cx="3556000" cy="609600"/>
          </a:xfrm>
          <a:prstGeom prst="roundRect">
            <a:avLst>
              <a:gd name="adj" fmla="val 20833"/>
            </a:avLst>
          </a:prstGeom>
          <a:solidFill>
            <a:srgbClr val="FF6B6B"/>
          </a:solidFill>
          <a:ln w="25400" cap="flat" cmpd="sng">
            <a:noFill/>
            <a:prstDash val="solid"/>
            <a:round/>
          </a:ln>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endParaRPr>
          </a:p>
        </p:txBody>
      </p:sp>
      <p:sp>
        <p:nvSpPr>
          <p:cNvPr id="14" name="AutoShape 14"/>
          <p:cNvSpPr/>
          <p:nvPr>
            <p:custDataLst>
              <p:tags r:id="rId12"/>
            </p:custDataLst>
          </p:nvPr>
        </p:nvSpPr>
        <p:spPr>
          <a:xfrm>
            <a:off x="8255000" y="1270000"/>
            <a:ext cx="3302000" cy="6096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zh-CN" altLang="en-US" sz="1800" b="1" i="0" u="none" strike="noStrike">
                <a:solidFill>
                  <a:srgbClr val="FFFFFF"/>
                </a:solidFill>
                <a:latin typeface="微软雅黑" panose="020B0503020204020204" charset="-122"/>
                <a:ea typeface="微软雅黑" panose="020B0503020204020204" charset="-122"/>
                <a:cs typeface="Songti SC"/>
                <a:sym typeface="Songti SC"/>
              </a:rPr>
              <a:t>注意事项</a:t>
            </a:r>
            <a:endParaRPr lang="zh-CN" altLang="en-US" sz="1800" b="1" i="0" u="none" strike="noStrike">
              <a:solidFill>
                <a:srgbClr val="FFFFFF"/>
              </a:solidFill>
              <a:latin typeface="微软雅黑" panose="020B0503020204020204" charset="-122"/>
              <a:ea typeface="微软雅黑" panose="020B0503020204020204" charset="-122"/>
              <a:cs typeface="Songti SC"/>
              <a:sym typeface="Songti SC"/>
            </a:endParaRPr>
          </a:p>
        </p:txBody>
      </p:sp>
      <p:sp>
        <p:nvSpPr>
          <p:cNvPr id="15" name="AutoShape 15"/>
          <p:cNvSpPr/>
          <p:nvPr>
            <p:custDataLst>
              <p:tags r:id="rId13"/>
            </p:custDataLst>
          </p:nvPr>
        </p:nvSpPr>
        <p:spPr>
          <a:xfrm>
            <a:off x="8318500" y="2032000"/>
            <a:ext cx="3175000" cy="4193540"/>
          </a:xfrm>
          <a:prstGeom prst="rect">
            <a:avLst/>
          </a:prstGeom>
          <a:noFill/>
          <a:ln w="12700" cap="flat" cmpd="sng">
            <a:noFill/>
            <a:prstDash val="solid"/>
            <a:round/>
          </a:ln>
        </p:spPr>
        <p:txBody>
          <a:bodyPr vert="horz" wrap="square" lIns="0" tIns="0" rIns="0" bIns="0" rtlCol="0" anchor="t" anchorCtr="0"/>
          <a:lstStyle/>
          <a:p>
            <a:pPr indent="0" algn="l" fontAlgn="auto">
              <a:lnSpc>
                <a:spcPct val="150000"/>
              </a:lnSpc>
              <a:defRPr/>
            </a:pPr>
            <a:r>
              <a:rPr lang="en-US" i="0" u="none" strike="noStrike">
                <a:solidFill>
                  <a:srgbClr val="FF6B6B"/>
                </a:solidFill>
                <a:latin typeface="微软雅黑" panose="020B0503020204020204" charset="-122"/>
                <a:ea typeface="微软雅黑" panose="020B0503020204020204" charset="-122"/>
                <a:cs typeface="微软雅黑" panose="020B0503020204020204" charset="-122"/>
                <a:sym typeface="Songti SC"/>
              </a:rPr>
              <a:t>●</a:t>
            </a:r>
            <a:r>
              <a:rPr lang="zh-CN" altLang="en-US" b="1" i="0" u="none" strike="noStrike">
                <a:solidFill>
                  <a:schemeClr val="tx1"/>
                </a:solidFill>
                <a:latin typeface="微软雅黑" panose="020B0503020204020204" charset="-122"/>
                <a:ea typeface="微软雅黑" panose="020B0503020204020204" charset="-122"/>
                <a:cs typeface="微软雅黑" panose="020B0503020204020204" charset="-122"/>
                <a:sym typeface="Songti SC"/>
              </a:rPr>
              <a:t>企业为评价主体</a:t>
            </a:r>
            <a:br>
              <a:rPr lang="en-US" b="1" i="0" u="none" strike="noStrike">
                <a:solidFill>
                  <a:srgbClr val="1F2329"/>
                </a:solidFill>
                <a:latin typeface="微软雅黑" panose="020B0503020204020204" charset="-122"/>
                <a:ea typeface="微软雅黑" panose="020B0503020204020204" charset="-122"/>
                <a:cs typeface="微软雅黑" panose="020B0503020204020204" charset="-122"/>
                <a:sym typeface="Songti SC"/>
              </a:rPr>
            </a:br>
            <a:r>
              <a:rPr lang="zh-CN" altLang="en-US" i="0" u="none" strike="noStrike">
                <a:solidFill>
                  <a:srgbClr val="1F2329"/>
                </a:solidFill>
                <a:latin typeface="微软雅黑" panose="020B0503020204020204" charset="-122"/>
                <a:ea typeface="微软雅黑" panose="020B0503020204020204" charset="-122"/>
                <a:cs typeface="微软雅黑" panose="020B0503020204020204" charset="-122"/>
                <a:sym typeface="Songti SC"/>
              </a:rPr>
              <a:t>请企业相关部门人员牵头填写，涉及各项目信息，企业统筹。</a:t>
            </a:r>
            <a:endParaRPr lang="zh-CN" altLang="en-US" i="0" u="none" strike="noStrike">
              <a:solidFill>
                <a:srgbClr val="1F2329"/>
              </a:solidFill>
              <a:latin typeface="微软雅黑" panose="020B0503020204020204" charset="-122"/>
              <a:ea typeface="微软雅黑" panose="020B0503020204020204" charset="-122"/>
              <a:cs typeface="微软雅黑" panose="020B0503020204020204" charset="-122"/>
              <a:sym typeface="Songti SC"/>
            </a:endParaRPr>
          </a:p>
          <a:p>
            <a:pPr indent="0" algn="l" fontAlgn="auto">
              <a:lnSpc>
                <a:spcPct val="150000"/>
              </a:lnSpc>
              <a:defRPr/>
            </a:pPr>
            <a:endParaRPr lang="zh-CN" altLang="en-US" i="0" u="none" strike="noStrike">
              <a:solidFill>
                <a:srgbClr val="1F2329"/>
              </a:solidFill>
              <a:latin typeface="微软雅黑" panose="020B0503020204020204" charset="-122"/>
              <a:ea typeface="微软雅黑" panose="020B0503020204020204" charset="-122"/>
              <a:cs typeface="微软雅黑" panose="020B0503020204020204" charset="-122"/>
              <a:sym typeface="Songti SC"/>
            </a:endParaRPr>
          </a:p>
          <a:p>
            <a:pPr indent="0" algn="l" fontAlgn="auto">
              <a:lnSpc>
                <a:spcPct val="150000"/>
              </a:lnSpc>
              <a:defRPr/>
            </a:pPr>
            <a:r>
              <a:rPr lang="en-US" b="1">
                <a:solidFill>
                  <a:srgbClr val="FF6B6B"/>
                </a:solidFill>
                <a:latin typeface="微软雅黑" panose="020B0503020204020204" charset="-122"/>
                <a:ea typeface="微软雅黑" panose="020B0503020204020204" charset="-122"/>
                <a:cs typeface="微软雅黑" panose="020B0503020204020204" charset="-122"/>
                <a:sym typeface="Songti SC"/>
              </a:rPr>
              <a:t>● </a:t>
            </a:r>
            <a:r>
              <a:rPr lang="zh-CN" altLang="en-US" b="1">
                <a:latin typeface="微软雅黑" panose="020B0503020204020204" charset="-122"/>
                <a:ea typeface="微软雅黑" panose="020B0503020204020204" charset="-122"/>
                <a:cs typeface="微软雅黑" panose="020B0503020204020204" charset="-122"/>
                <a:sym typeface="Songti SC"/>
              </a:rPr>
              <a:t>关键信息</a:t>
            </a:r>
            <a:endParaRPr lang="zh-CN" altLang="en-US" b="1">
              <a:solidFill>
                <a:srgbClr val="555555"/>
              </a:solidFill>
              <a:latin typeface="微软雅黑" panose="020B0503020204020204" charset="-122"/>
              <a:ea typeface="微软雅黑" panose="020B0503020204020204" charset="-122"/>
              <a:cs typeface="微软雅黑" panose="020B0503020204020204" charset="-122"/>
              <a:sym typeface="Songti SC"/>
            </a:endParaRPr>
          </a:p>
          <a:p>
            <a:pPr indent="0" algn="l" fontAlgn="auto">
              <a:lnSpc>
                <a:spcPct val="150000"/>
              </a:lnSpc>
              <a:defRPr/>
            </a:pPr>
            <a:r>
              <a:rPr lang="zh-CN" altLang="en-US">
                <a:solidFill>
                  <a:srgbClr val="555555"/>
                </a:solidFill>
                <a:latin typeface="微软雅黑" panose="020B0503020204020204" charset="-122"/>
                <a:ea typeface="微软雅黑" panose="020B0503020204020204" charset="-122"/>
                <a:cs typeface="微软雅黑" panose="020B0503020204020204" charset="-122"/>
                <a:sym typeface="Songti SC"/>
              </a:rPr>
              <a:t>选择</a:t>
            </a:r>
            <a:r>
              <a:rPr lang="en-US" altLang="zh-CN">
                <a:solidFill>
                  <a:srgbClr val="555555"/>
                </a:solidFill>
                <a:latin typeface="微软雅黑" panose="020B0503020204020204" charset="-122"/>
                <a:ea typeface="微软雅黑" panose="020B0503020204020204" charset="-122"/>
                <a:cs typeface="微软雅黑" panose="020B0503020204020204" charset="-122"/>
                <a:sym typeface="Songti SC"/>
              </a:rPr>
              <a:t>“</a:t>
            </a:r>
            <a:r>
              <a:rPr lang="zh-CN" altLang="en-US">
                <a:solidFill>
                  <a:srgbClr val="555555"/>
                </a:solidFill>
                <a:latin typeface="微软雅黑" panose="020B0503020204020204" charset="-122"/>
                <a:ea typeface="微软雅黑" panose="020B0503020204020204" charset="-122"/>
                <a:cs typeface="微软雅黑" panose="020B0503020204020204" charset="-122"/>
                <a:sym typeface="Songti SC"/>
              </a:rPr>
              <a:t>独立法人</a:t>
            </a:r>
            <a:r>
              <a:rPr lang="en-US" altLang="zh-CN">
                <a:solidFill>
                  <a:srgbClr val="555555"/>
                </a:solidFill>
                <a:latin typeface="微软雅黑" panose="020B0503020204020204" charset="-122"/>
                <a:ea typeface="微软雅黑" panose="020B0503020204020204" charset="-122"/>
                <a:cs typeface="微软雅黑" panose="020B0503020204020204" charset="-122"/>
                <a:sym typeface="Songti SC"/>
              </a:rPr>
              <a:t>”</a:t>
            </a:r>
            <a:r>
              <a:rPr lang="zh-CN" altLang="en-US">
                <a:solidFill>
                  <a:srgbClr val="555555"/>
                </a:solidFill>
                <a:latin typeface="微软雅黑" panose="020B0503020204020204" charset="-122"/>
                <a:ea typeface="微软雅黑" panose="020B0503020204020204" charset="-122"/>
                <a:cs typeface="微软雅黑" panose="020B0503020204020204" charset="-122"/>
                <a:sym typeface="Songti SC"/>
              </a:rPr>
              <a:t>是与否。</a:t>
            </a:r>
            <a:endParaRPr lang="zh-CN" altLang="en-US">
              <a:solidFill>
                <a:srgbClr val="555555"/>
              </a:solidFill>
              <a:latin typeface="微软雅黑" panose="020B0503020204020204" charset="-122"/>
              <a:ea typeface="微软雅黑" panose="020B0503020204020204" charset="-122"/>
              <a:cs typeface="微软雅黑" panose="020B0503020204020204" charset="-122"/>
              <a:sym typeface="Songti SC"/>
            </a:endParaRPr>
          </a:p>
          <a:p>
            <a:pPr indent="0" algn="l" fontAlgn="auto">
              <a:lnSpc>
                <a:spcPct val="150000"/>
              </a:lnSpc>
              <a:defRPr/>
            </a:pPr>
            <a:r>
              <a:rPr lang="zh-CN" altLang="en-US">
                <a:solidFill>
                  <a:srgbClr val="555555"/>
                </a:solidFill>
                <a:latin typeface="微软雅黑" panose="020B0503020204020204" charset="-122"/>
                <a:ea typeface="微软雅黑" panose="020B0503020204020204" charset="-122"/>
                <a:cs typeface="微软雅黑" panose="020B0503020204020204" charset="-122"/>
                <a:sym typeface="Songti SC"/>
              </a:rPr>
              <a:t>判断条件、修改方式。</a:t>
            </a:r>
            <a:endParaRPr lang="zh-CN" altLang="en-US">
              <a:solidFill>
                <a:srgbClr val="555555"/>
              </a:solidFill>
              <a:latin typeface="微软雅黑" panose="020B0503020204020204" charset="-122"/>
              <a:ea typeface="微软雅黑" panose="020B0503020204020204" charset="-122"/>
              <a:cs typeface="微软雅黑" panose="020B0503020204020204" charset="-122"/>
              <a:sym typeface="Songti SC"/>
            </a:endParaRPr>
          </a:p>
          <a:p>
            <a:pPr indent="0" algn="l" fontAlgn="auto">
              <a:lnSpc>
                <a:spcPct val="150000"/>
              </a:lnSpc>
              <a:defRPr/>
            </a:pPr>
            <a:endParaRPr lang="zh-CN" altLang="en-US">
              <a:solidFill>
                <a:srgbClr val="555555"/>
              </a:solidFill>
              <a:latin typeface="微软雅黑" panose="020B0503020204020204" charset="-122"/>
              <a:ea typeface="微软雅黑" panose="020B0503020204020204" charset="-122"/>
              <a:cs typeface="微软雅黑" panose="020B0503020204020204" charset="-122"/>
              <a:sym typeface="Songti SC"/>
            </a:endParaRPr>
          </a:p>
          <a:p>
            <a:pPr indent="0" algn="l" fontAlgn="auto">
              <a:lnSpc>
                <a:spcPct val="150000"/>
              </a:lnSpc>
              <a:defRPr/>
            </a:pPr>
            <a:r>
              <a:rPr lang="en-US">
                <a:solidFill>
                  <a:srgbClr val="FF6B6B"/>
                </a:solidFill>
                <a:latin typeface="微软雅黑" panose="020B0503020204020204" charset="-122"/>
                <a:ea typeface="微软雅黑" panose="020B0503020204020204" charset="-122"/>
                <a:cs typeface="微软雅黑" panose="020B0503020204020204" charset="-122"/>
                <a:sym typeface="Songti SC"/>
              </a:rPr>
              <a:t>● </a:t>
            </a:r>
            <a:r>
              <a:rPr lang="zh-CN" altLang="en-US">
                <a:solidFill>
                  <a:srgbClr val="555555"/>
                </a:solidFill>
                <a:latin typeface="微软雅黑" panose="020B0503020204020204" charset="-122"/>
                <a:ea typeface="微软雅黑" panose="020B0503020204020204" charset="-122"/>
                <a:cs typeface="微软雅黑" panose="020B0503020204020204" charset="-122"/>
                <a:sym typeface="Songti SC"/>
              </a:rPr>
              <a:t>备案和变更备案</a:t>
            </a:r>
            <a:endParaRPr lang="zh-CN" altLang="en-US">
              <a:solidFill>
                <a:srgbClr val="555555"/>
              </a:solidFill>
              <a:latin typeface="微软雅黑" panose="020B0503020204020204" charset="-122"/>
              <a:ea typeface="微软雅黑" panose="020B0503020204020204" charset="-122"/>
              <a:cs typeface="微软雅黑" panose="020B0503020204020204" charset="-122"/>
              <a:sym typeface="Songti SC"/>
            </a:endParaRPr>
          </a:p>
          <a:p>
            <a:pPr indent="0" algn="l" fontAlgn="auto">
              <a:lnSpc>
                <a:spcPct val="150000"/>
              </a:lnSpc>
              <a:defRPr/>
            </a:pPr>
            <a:r>
              <a:rPr lang="zh-CN" altLang="en-US">
                <a:solidFill>
                  <a:srgbClr val="555555"/>
                </a:solidFill>
                <a:latin typeface="微软雅黑" panose="020B0503020204020204" charset="-122"/>
                <a:ea typeface="微软雅黑" panose="020B0503020204020204" charset="-122"/>
                <a:cs typeface="微软雅黑" panose="020B0503020204020204" charset="-122"/>
                <a:sym typeface="Songti SC"/>
              </a:rPr>
              <a:t>完善项目信息、</a:t>
            </a:r>
            <a:r>
              <a:rPr lang="zh-CN">
                <a:solidFill>
                  <a:srgbClr val="555555"/>
                </a:solidFill>
                <a:latin typeface="微软雅黑" panose="020B0503020204020204" charset="-122"/>
                <a:ea typeface="微软雅黑" panose="020B0503020204020204" charset="-122"/>
                <a:cs typeface="微软雅黑" panose="020B0503020204020204" charset="-122"/>
                <a:sym typeface="Songti SC"/>
              </a:rPr>
              <a:t>项目及时备案</a:t>
            </a:r>
            <a:r>
              <a:rPr lang="zh-CN" altLang="en-US">
                <a:solidFill>
                  <a:srgbClr val="555555"/>
                </a:solidFill>
                <a:latin typeface="微软雅黑" panose="020B0503020204020204" charset="-122"/>
                <a:ea typeface="微软雅黑" panose="020B0503020204020204" charset="-122"/>
                <a:cs typeface="微软雅黑" panose="020B0503020204020204" charset="-122"/>
                <a:sym typeface="Songti SC"/>
              </a:rPr>
              <a:t>。</a:t>
            </a:r>
            <a:endParaRPr lang="zh-CN" altLang="en-US">
              <a:solidFill>
                <a:srgbClr val="555555"/>
              </a:solidFill>
              <a:latin typeface="微软雅黑" panose="020B0503020204020204" charset="-122"/>
              <a:ea typeface="微软雅黑" panose="020B0503020204020204" charset="-122"/>
              <a:cs typeface="微软雅黑" panose="020B0503020204020204" charset="-122"/>
              <a:sym typeface="Songti SC"/>
            </a:endParaRPr>
          </a:p>
          <a:p>
            <a:pPr indent="0" algn="l" fontAlgn="auto">
              <a:lnSpc>
                <a:spcPct val="150000"/>
              </a:lnSpc>
              <a:defRPr/>
            </a:pPr>
            <a:endParaRPr lang="en-US">
              <a:latin typeface="微软雅黑" panose="020B0503020204020204" charset="-122"/>
              <a:ea typeface="微软雅黑" panose="020B0503020204020204" charset="-122"/>
              <a:cs typeface="微软雅黑" panose="020B0503020204020204" charset="-122"/>
            </a:endParaRPr>
          </a:p>
          <a:p>
            <a:pPr indent="0" algn="l" fontAlgn="auto">
              <a:lnSpc>
                <a:spcPct val="150000"/>
              </a:lnSpc>
            </a:pPr>
            <a:br>
              <a:rPr lang="en-US" i="0" u="none" strike="noStrike">
                <a:solidFill>
                  <a:srgbClr val="1F2329"/>
                </a:solidFill>
                <a:latin typeface="微软雅黑" panose="020B0503020204020204" charset="-122"/>
                <a:ea typeface="微软雅黑" panose="020B0503020204020204" charset="-122"/>
                <a:cs typeface="微软雅黑" panose="020B0503020204020204" charset="-122"/>
                <a:sym typeface="Songti SC"/>
              </a:rPr>
            </a:br>
            <a:endParaRPr lang="en-US" i="0" u="none" strike="noStrike">
              <a:solidFill>
                <a:srgbClr val="555555"/>
              </a:solidFill>
              <a:latin typeface="微软雅黑" panose="020B0503020204020204" charset="-122"/>
              <a:ea typeface="微软雅黑" panose="020B0503020204020204" charset="-122"/>
              <a:cs typeface="微软雅黑" panose="020B0503020204020204" charset="-122"/>
              <a:sym typeface="Songti SC"/>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5F7FA"/>
        </a:solidFill>
        <a:effectLst/>
      </p:bgPr>
    </p:bg>
    <p:spTree>
      <p:nvGrpSpPr>
        <p:cNvPr id="1" name=""/>
        <p:cNvGrpSpPr/>
        <p:nvPr/>
      </p:nvGrpSpPr>
      <p:grpSpPr>
        <a:xfrm>
          <a:off x="0" y="0"/>
          <a:ext cx="0" cy="0"/>
          <a:chOff x="0" y="0"/>
          <a:chExt cx="0" cy="0"/>
        </a:xfrm>
      </p:grpSpPr>
      <p:pic>
        <p:nvPicPr>
          <p:cNvPr id="2" name="Image 0" descr="https://kimi-img.moonshot.cn/pub/slides/slides_tmpl/image/25-09-30-16:31:52-d3dpau0s8jdo4os5dgdg.jpg"/>
          <p:cNvPicPr>
            <a:picLocks noChangeAspect="1"/>
          </p:cNvPicPr>
          <p:nvPr/>
        </p:nvPicPr>
        <p:blipFill>
          <a:blip r:embed="rId1"/>
          <a:stretch>
            <a:fillRect/>
          </a:stretch>
        </p:blipFill>
        <p:spPr>
          <a:xfrm>
            <a:off x="2540" y="1270"/>
            <a:ext cx="12186285" cy="6858000"/>
          </a:xfrm>
          <a:prstGeom prst="rect">
            <a:avLst/>
          </a:prstGeom>
        </p:spPr>
      </p:pic>
      <p:sp>
        <p:nvSpPr>
          <p:cNvPr id="45" name="标题 1"/>
          <p:cNvSpPr txBox="1"/>
          <p:nvPr>
            <p:custDataLst>
              <p:tags r:id="rId2"/>
            </p:custDataLst>
          </p:nvPr>
        </p:nvSpPr>
        <p:spPr>
          <a:xfrm>
            <a:off x="3957955" y="2378710"/>
            <a:ext cx="4149090" cy="590550"/>
          </a:xfrm>
          <a:prstGeom prst="rect">
            <a:avLst/>
          </a:prstGeom>
          <a:noFill/>
          <a:ln>
            <a:noFill/>
          </a:ln>
        </p:spPr>
        <p:txBody>
          <a:bodyPr vert="horz" wrap="square" lIns="0" tIns="0" rIns="0" bIns="0" rtlCol="0" anchor="t">
            <a:spAutoFit/>
            <a:scene3d>
              <a:camera prst="orthographicFront"/>
              <a:lightRig rig="soft" dir="t">
                <a:rot lat="0" lon="0" rev="15600000"/>
              </a:lightRig>
            </a:scene3d>
            <a:sp3d extrusionH="57150" prstMaterial="softEdge">
              <a:bevelT w="25400" h="38100"/>
            </a:sp3d>
          </a:bodyPr>
          <a:p>
            <a:pPr algn="l" fontAlgn="auto">
              <a:lnSpc>
                <a:spcPct val="120000"/>
              </a:lnSpc>
            </a:pPr>
            <a:r>
              <a:rPr kumimoji="1" lang="zh-CN" sz="3200" b="1" noProof="1">
                <a:latin typeface="微软雅黑" panose="020B0503020204020204" charset="-122"/>
                <a:ea typeface="微软雅黑" panose="020B0503020204020204" charset="-122"/>
                <a:cs typeface="OPPOSans H"/>
              </a:rPr>
              <a:t>综合</a:t>
            </a:r>
            <a:r>
              <a:rPr kumimoji="1" lang="zh-CN" altLang="en-US" sz="3200" b="1">
                <a:latin typeface="微软雅黑" panose="020B0503020204020204" charset="-122"/>
                <a:ea typeface="微软雅黑" panose="020B0503020204020204" charset="-122"/>
                <a:cs typeface="OPPOSans H"/>
                <a:sym typeface="+mn-ea"/>
              </a:rPr>
              <a:t>评价系统操作</a:t>
            </a:r>
            <a:endParaRPr kumimoji="1" lang="zh-CN" sz="3200" b="1" noProof="1">
              <a:latin typeface="微软雅黑" panose="020B0503020204020204" charset="-122"/>
              <a:ea typeface="微软雅黑" panose="020B0503020204020204" charset="-122"/>
              <a:cs typeface="OPPOSans H"/>
            </a:endParaRPr>
          </a:p>
        </p:txBody>
      </p:sp>
      <p:sp>
        <p:nvSpPr>
          <p:cNvPr id="5" name="标题 1"/>
          <p:cNvSpPr txBox="1"/>
          <p:nvPr>
            <p:custDataLst>
              <p:tags r:id="rId3"/>
            </p:custDataLst>
          </p:nvPr>
        </p:nvSpPr>
        <p:spPr>
          <a:xfrm>
            <a:off x="3957955" y="3389630"/>
            <a:ext cx="4573270" cy="590550"/>
          </a:xfrm>
          <a:prstGeom prst="rect">
            <a:avLst/>
          </a:prstGeom>
          <a:noFill/>
          <a:ln>
            <a:noFill/>
          </a:ln>
        </p:spPr>
        <p:txBody>
          <a:bodyPr vert="horz" wrap="square" lIns="0" tIns="0" rIns="0" bIns="0" rtlCol="0" anchor="t">
            <a:spAutoFit/>
            <a:scene3d>
              <a:camera prst="orthographicFront"/>
              <a:lightRig rig="soft" dir="t">
                <a:rot lat="0" lon="0" rev="15600000"/>
              </a:lightRig>
            </a:scene3d>
            <a:sp3d extrusionH="57150" prstMaterial="softEdge">
              <a:bevelT w="25400" h="38100"/>
            </a:sp3d>
          </a:bodyPr>
          <a:p>
            <a:pPr algn="l" fontAlgn="auto">
              <a:lnSpc>
                <a:spcPct val="120000"/>
              </a:lnSpc>
            </a:pPr>
            <a:r>
              <a:rPr kumimoji="1" lang="zh-CN" altLang="en-US" sz="3200" b="1">
                <a:latin typeface="微软雅黑" panose="020B0503020204020204" charset="-122"/>
                <a:ea typeface="微软雅黑" panose="020B0503020204020204" charset="-122"/>
                <a:cs typeface="OPPOSans H"/>
                <a:sym typeface="+mn-ea"/>
              </a:rPr>
              <a:t>问题解答</a:t>
            </a:r>
            <a:endParaRPr kumimoji="1" lang="zh-CN" altLang="en-US" sz="3200" b="1" noProof="1">
              <a:latin typeface="微软雅黑" panose="020B0503020204020204" charset="-122"/>
              <a:ea typeface="微软雅黑" panose="020B0503020204020204" charset="-122"/>
              <a:cs typeface="OPPOSans H"/>
            </a:endParaRPr>
          </a:p>
        </p:txBody>
      </p:sp>
      <p:sp>
        <p:nvSpPr>
          <p:cNvPr id="50" name="标题 1"/>
          <p:cNvSpPr txBox="1"/>
          <p:nvPr>
            <p:custDataLst>
              <p:tags r:id="rId4"/>
            </p:custDataLst>
          </p:nvPr>
        </p:nvSpPr>
        <p:spPr>
          <a:xfrm>
            <a:off x="3957955" y="4420235"/>
            <a:ext cx="5047615" cy="590550"/>
          </a:xfrm>
          <a:prstGeom prst="rect">
            <a:avLst/>
          </a:prstGeom>
          <a:noFill/>
          <a:ln>
            <a:noFill/>
          </a:ln>
        </p:spPr>
        <p:txBody>
          <a:bodyPr vert="horz" wrap="square" lIns="0" tIns="0" rIns="0" bIns="0" rtlCol="0" anchor="t">
            <a:spAutoFit/>
            <a:scene3d>
              <a:camera prst="orthographicFront"/>
              <a:lightRig rig="soft" dir="t">
                <a:rot lat="0" lon="0" rev="15600000"/>
              </a:lightRig>
            </a:scene3d>
            <a:sp3d extrusionH="57150" prstMaterial="softEdge">
              <a:bevelT w="25400" h="38100"/>
            </a:sp3d>
          </a:bodyPr>
          <a:p>
            <a:pPr algn="l" fontAlgn="auto">
              <a:lnSpc>
                <a:spcPct val="120000"/>
              </a:lnSpc>
            </a:pPr>
            <a:r>
              <a:rPr kumimoji="1" lang="zh-CN" sz="3200" b="1">
                <a:latin typeface="微软雅黑" panose="020B0503020204020204" charset="-122"/>
                <a:ea typeface="微软雅黑" panose="020B0503020204020204" charset="-122"/>
                <a:cs typeface="OPPOSans H"/>
                <a:sym typeface="+mn-ea"/>
              </a:rPr>
              <a:t>首次综合评价工作安排</a:t>
            </a:r>
            <a:endParaRPr kumimoji="1" lang="zh-CN" altLang="en-US" sz="3200" b="1" noProof="1">
              <a:latin typeface="微软雅黑" panose="020B0503020204020204" charset="-122"/>
              <a:ea typeface="微软雅黑" panose="020B0503020204020204" charset="-122"/>
              <a:cs typeface="OPPOSans H"/>
            </a:endParaRPr>
          </a:p>
        </p:txBody>
      </p:sp>
      <p:sp>
        <p:nvSpPr>
          <p:cNvPr id="3" name="标题 1"/>
          <p:cNvSpPr txBox="1"/>
          <p:nvPr>
            <p:custDataLst>
              <p:tags r:id="rId5"/>
            </p:custDataLst>
          </p:nvPr>
        </p:nvSpPr>
        <p:spPr>
          <a:xfrm>
            <a:off x="3957955" y="1367790"/>
            <a:ext cx="4427220" cy="590550"/>
          </a:xfrm>
          <a:prstGeom prst="rect">
            <a:avLst/>
          </a:prstGeom>
          <a:noFill/>
          <a:ln>
            <a:noFill/>
          </a:ln>
        </p:spPr>
        <p:txBody>
          <a:bodyPr vert="horz" wrap="square" lIns="0" tIns="0" rIns="0" bIns="0" rtlCol="0" anchor="t">
            <a:spAutoFit/>
            <a:scene3d>
              <a:camera prst="orthographicFront"/>
              <a:lightRig rig="soft" dir="t">
                <a:rot lat="0" lon="0" rev="15600000"/>
              </a:lightRig>
            </a:scene3d>
            <a:sp3d extrusionH="57150" prstMaterial="softEdge">
              <a:bevelT w="25400" h="38100"/>
            </a:sp3d>
          </a:bodyPr>
          <a:p>
            <a:pPr algn="l" fontAlgn="auto">
              <a:lnSpc>
                <a:spcPct val="120000"/>
              </a:lnSpc>
            </a:pPr>
            <a:r>
              <a:rPr kumimoji="1" lang="zh-CN" altLang="en-US" sz="3200" b="1" noProof="1">
                <a:latin typeface="微软雅黑" panose="020B0503020204020204" charset="-122"/>
                <a:ea typeface="微软雅黑" panose="020B0503020204020204" charset="-122"/>
                <a:cs typeface="OPPOSans H"/>
              </a:rPr>
              <a:t>综合评价办法主要内容</a:t>
            </a:r>
            <a:endParaRPr kumimoji="1" lang="zh-CN" sz="3200" b="1" noProof="1">
              <a:latin typeface="微软雅黑" panose="020B0503020204020204" charset="-122"/>
              <a:ea typeface="微软雅黑" panose="020B0503020204020204" charset="-122"/>
              <a:cs typeface="OPPOSans H"/>
            </a:endParaRPr>
          </a:p>
        </p:txBody>
      </p:sp>
      <p:sp>
        <p:nvSpPr>
          <p:cNvPr id="8" name="Shape 5"/>
          <p:cNvSpPr/>
          <p:nvPr>
            <p:custDataLst>
              <p:tags r:id="rId6"/>
            </p:custDataLst>
          </p:nvPr>
        </p:nvSpPr>
        <p:spPr>
          <a:xfrm>
            <a:off x="3363724" y="1508571"/>
            <a:ext cx="444500" cy="444500"/>
          </a:xfrm>
          <a:custGeom>
            <a:avLst/>
            <a:gdLst/>
            <a:ahLst/>
            <a:cxnLst/>
            <a:rect l="l" t="t" r="r" b="b"/>
            <a:pathLst>
              <a:path w="444500" h="444500">
                <a:moveTo>
                  <a:pt x="222250" y="0"/>
                </a:moveTo>
                <a:lnTo>
                  <a:pt x="222250" y="0"/>
                </a:lnTo>
                <a:cubicBezTo>
                  <a:pt x="344913" y="0"/>
                  <a:pt x="444500" y="99587"/>
                  <a:pt x="444500" y="222250"/>
                </a:cubicBezTo>
                <a:lnTo>
                  <a:pt x="444500" y="222250"/>
                </a:lnTo>
                <a:cubicBezTo>
                  <a:pt x="444500" y="344913"/>
                  <a:pt x="344913" y="444500"/>
                  <a:pt x="222250" y="444500"/>
                </a:cubicBezTo>
                <a:lnTo>
                  <a:pt x="222250" y="444500"/>
                </a:lnTo>
                <a:cubicBezTo>
                  <a:pt x="99587" y="444500"/>
                  <a:pt x="0" y="344913"/>
                  <a:pt x="0" y="222250"/>
                </a:cubicBezTo>
                <a:lnTo>
                  <a:pt x="0" y="222250"/>
                </a:lnTo>
                <a:cubicBezTo>
                  <a:pt x="0" y="99587"/>
                  <a:pt x="99587" y="0"/>
                  <a:pt x="222250" y="0"/>
                </a:cubicBezTo>
                <a:close/>
              </a:path>
            </a:pathLst>
          </a:custGeom>
          <a:solidFill>
            <a:srgbClr val="0F62FE">
              <a:alpha val="10196"/>
            </a:srgbClr>
          </a:solidFill>
        </p:spPr>
      </p:sp>
      <p:sp>
        <p:nvSpPr>
          <p:cNvPr id="4" name="Shape 5"/>
          <p:cNvSpPr/>
          <p:nvPr>
            <p:custDataLst>
              <p:tags r:id="rId7"/>
            </p:custDataLst>
          </p:nvPr>
        </p:nvSpPr>
        <p:spPr>
          <a:xfrm>
            <a:off x="3363724" y="2500441"/>
            <a:ext cx="444500" cy="444500"/>
          </a:xfrm>
          <a:custGeom>
            <a:avLst/>
            <a:gdLst/>
            <a:ahLst/>
            <a:cxnLst/>
            <a:rect l="l" t="t" r="r" b="b"/>
            <a:pathLst>
              <a:path w="444500" h="444500">
                <a:moveTo>
                  <a:pt x="222250" y="0"/>
                </a:moveTo>
                <a:lnTo>
                  <a:pt x="222250" y="0"/>
                </a:lnTo>
                <a:cubicBezTo>
                  <a:pt x="344913" y="0"/>
                  <a:pt x="444500" y="99587"/>
                  <a:pt x="444500" y="222250"/>
                </a:cubicBezTo>
                <a:lnTo>
                  <a:pt x="444500" y="222250"/>
                </a:lnTo>
                <a:cubicBezTo>
                  <a:pt x="444500" y="344913"/>
                  <a:pt x="344913" y="444500"/>
                  <a:pt x="222250" y="444500"/>
                </a:cubicBezTo>
                <a:lnTo>
                  <a:pt x="222250" y="444500"/>
                </a:lnTo>
                <a:cubicBezTo>
                  <a:pt x="99587" y="444500"/>
                  <a:pt x="0" y="344913"/>
                  <a:pt x="0" y="222250"/>
                </a:cubicBezTo>
                <a:lnTo>
                  <a:pt x="0" y="222250"/>
                </a:lnTo>
                <a:cubicBezTo>
                  <a:pt x="0" y="99587"/>
                  <a:pt x="99587" y="0"/>
                  <a:pt x="222250" y="0"/>
                </a:cubicBezTo>
                <a:close/>
              </a:path>
            </a:pathLst>
          </a:custGeom>
          <a:solidFill>
            <a:srgbClr val="0F62FE">
              <a:alpha val="10196"/>
            </a:srgbClr>
          </a:solidFill>
        </p:spPr>
      </p:sp>
      <p:sp>
        <p:nvSpPr>
          <p:cNvPr id="6" name="Shape 5"/>
          <p:cNvSpPr/>
          <p:nvPr>
            <p:custDataLst>
              <p:tags r:id="rId8"/>
            </p:custDataLst>
          </p:nvPr>
        </p:nvSpPr>
        <p:spPr>
          <a:xfrm>
            <a:off x="3363724" y="3494216"/>
            <a:ext cx="444500" cy="444500"/>
          </a:xfrm>
          <a:custGeom>
            <a:avLst/>
            <a:gdLst/>
            <a:ahLst/>
            <a:cxnLst/>
            <a:rect l="l" t="t" r="r" b="b"/>
            <a:pathLst>
              <a:path w="444500" h="444500">
                <a:moveTo>
                  <a:pt x="222250" y="0"/>
                </a:moveTo>
                <a:lnTo>
                  <a:pt x="222250" y="0"/>
                </a:lnTo>
                <a:cubicBezTo>
                  <a:pt x="344913" y="0"/>
                  <a:pt x="444500" y="99587"/>
                  <a:pt x="444500" y="222250"/>
                </a:cubicBezTo>
                <a:lnTo>
                  <a:pt x="444500" y="222250"/>
                </a:lnTo>
                <a:cubicBezTo>
                  <a:pt x="444500" y="344913"/>
                  <a:pt x="344913" y="444500"/>
                  <a:pt x="222250" y="444500"/>
                </a:cubicBezTo>
                <a:lnTo>
                  <a:pt x="222250" y="444500"/>
                </a:lnTo>
                <a:cubicBezTo>
                  <a:pt x="99587" y="444500"/>
                  <a:pt x="0" y="344913"/>
                  <a:pt x="0" y="222250"/>
                </a:cubicBezTo>
                <a:lnTo>
                  <a:pt x="0" y="222250"/>
                </a:lnTo>
                <a:cubicBezTo>
                  <a:pt x="0" y="99587"/>
                  <a:pt x="99587" y="0"/>
                  <a:pt x="222250" y="0"/>
                </a:cubicBezTo>
                <a:close/>
              </a:path>
            </a:pathLst>
          </a:custGeom>
          <a:solidFill>
            <a:srgbClr val="0F62FE">
              <a:alpha val="10196"/>
            </a:srgbClr>
          </a:solidFill>
        </p:spPr>
      </p:sp>
      <p:sp>
        <p:nvSpPr>
          <p:cNvPr id="7" name="Shape 5"/>
          <p:cNvSpPr/>
          <p:nvPr/>
        </p:nvSpPr>
        <p:spPr>
          <a:xfrm>
            <a:off x="3363724" y="4524821"/>
            <a:ext cx="444500" cy="444500"/>
          </a:xfrm>
          <a:custGeom>
            <a:avLst/>
            <a:gdLst/>
            <a:ahLst/>
            <a:cxnLst/>
            <a:rect l="l" t="t" r="r" b="b"/>
            <a:pathLst>
              <a:path w="444500" h="444500">
                <a:moveTo>
                  <a:pt x="222250" y="0"/>
                </a:moveTo>
                <a:lnTo>
                  <a:pt x="222250" y="0"/>
                </a:lnTo>
                <a:cubicBezTo>
                  <a:pt x="344913" y="0"/>
                  <a:pt x="444500" y="99587"/>
                  <a:pt x="444500" y="222250"/>
                </a:cubicBezTo>
                <a:lnTo>
                  <a:pt x="444500" y="222250"/>
                </a:lnTo>
                <a:cubicBezTo>
                  <a:pt x="444500" y="344913"/>
                  <a:pt x="344913" y="444500"/>
                  <a:pt x="222250" y="444500"/>
                </a:cubicBezTo>
                <a:lnTo>
                  <a:pt x="222250" y="444500"/>
                </a:lnTo>
                <a:cubicBezTo>
                  <a:pt x="99587" y="444500"/>
                  <a:pt x="0" y="344913"/>
                  <a:pt x="0" y="222250"/>
                </a:cubicBezTo>
                <a:lnTo>
                  <a:pt x="0" y="222250"/>
                </a:lnTo>
                <a:cubicBezTo>
                  <a:pt x="0" y="99587"/>
                  <a:pt x="99587" y="0"/>
                  <a:pt x="222250" y="0"/>
                </a:cubicBezTo>
                <a:close/>
              </a:path>
            </a:pathLst>
          </a:custGeom>
          <a:solidFill>
            <a:srgbClr val="0F62FE">
              <a:alpha val="10196"/>
            </a:srgbClr>
          </a:solidFill>
        </p:spPr>
      </p:sp>
      <p:sp>
        <p:nvSpPr>
          <p:cNvPr id="79" name="文本框 78"/>
          <p:cNvSpPr txBox="1"/>
          <p:nvPr/>
        </p:nvSpPr>
        <p:spPr>
          <a:xfrm>
            <a:off x="1322705" y="2009140"/>
            <a:ext cx="1203960" cy="2306955"/>
          </a:xfrm>
          <a:prstGeom prst="rect">
            <a:avLst/>
          </a:prstGeom>
          <a:noFill/>
        </p:spPr>
        <p:txBody>
          <a:bodyPr wrap="square" rtlCol="0">
            <a:spAutoFit/>
          </a:bodyPr>
          <a:p>
            <a:r>
              <a:rPr lang="zh-CN" altLang="en-US" sz="7200" b="1" dirty="0">
                <a:solidFill>
                  <a:srgbClr val="212121"/>
                </a:solidFill>
                <a:latin typeface="微软雅黑" panose="020B0503020204020204" charset="-122"/>
                <a:ea typeface="微软雅黑" panose="020B0503020204020204" charset="-122"/>
                <a:cs typeface="Alimama ShuHeiTi" pitchFamily="34" charset="-120"/>
                <a:sym typeface="+mn-ea"/>
              </a:rPr>
              <a:t>目</a:t>
            </a:r>
            <a:endParaRPr lang="zh-CN" altLang="en-US" sz="7200" b="1" dirty="0">
              <a:solidFill>
                <a:srgbClr val="212121"/>
              </a:solidFill>
              <a:latin typeface="微软雅黑" panose="020B0503020204020204" charset="-122"/>
              <a:ea typeface="微软雅黑" panose="020B0503020204020204" charset="-122"/>
              <a:cs typeface="Alimama ShuHeiTi" pitchFamily="34" charset="-120"/>
              <a:sym typeface="+mn-ea"/>
            </a:endParaRPr>
          </a:p>
          <a:p>
            <a:r>
              <a:rPr lang="zh-CN" altLang="en-US" sz="7200" b="1" dirty="0">
                <a:solidFill>
                  <a:srgbClr val="212121"/>
                </a:solidFill>
                <a:latin typeface="微软雅黑" panose="020B0503020204020204" charset="-122"/>
                <a:ea typeface="微软雅黑" panose="020B0503020204020204" charset="-122"/>
                <a:cs typeface="Alimama ShuHeiTi" pitchFamily="34" charset="-120"/>
                <a:sym typeface="+mn-ea"/>
              </a:rPr>
              <a:t>录</a:t>
            </a:r>
            <a:endParaRPr lang="zh-CN" altLang="en-US" sz="7200" b="1" dirty="0">
              <a:solidFill>
                <a:srgbClr val="212121"/>
              </a:solidFill>
              <a:latin typeface="微软雅黑" panose="020B0503020204020204" charset="-122"/>
              <a:ea typeface="微软雅黑" panose="020B0503020204020204" charset="-122"/>
              <a:cs typeface="Alimama ShuHeiTi" pitchFamily="34" charset="-120"/>
              <a:sym typeface="+mn-e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5F7FA"/>
        </a:solidFill>
        <a:effectLst/>
      </p:bgPr>
    </p:bg>
    <p:spTree>
      <p:nvGrpSpPr>
        <p:cNvPr id="1" name=""/>
        <p:cNvGrpSpPr/>
        <p:nvPr/>
      </p:nvGrpSpPr>
      <p:grpSpPr>
        <a:xfrm>
          <a:off x="0" y="0"/>
          <a:ext cx="0" cy="0"/>
          <a:chOff x="0" y="0"/>
          <a:chExt cx="0" cy="0"/>
        </a:xfrm>
      </p:grpSpPr>
      <p:pic>
        <p:nvPicPr>
          <p:cNvPr id="2" name="Image 0" descr="https://kimi-img.moonshot.cn/pub/slides/slides_tmpl/image/25-09-30-16:31:52-d3dpau0s8jdo4os5dgdg.jpg"/>
          <p:cNvPicPr>
            <a:picLocks noChangeAspect="1"/>
          </p:cNvPicPr>
          <p:nvPr/>
        </p:nvPicPr>
        <p:blipFill>
          <a:blip r:embed="rId1"/>
          <a:stretch>
            <a:fillRect/>
          </a:stretch>
        </p:blipFill>
        <p:spPr>
          <a:xfrm>
            <a:off x="0" y="635"/>
            <a:ext cx="12186285" cy="6858000"/>
          </a:xfrm>
          <a:prstGeom prst="rect">
            <a:avLst/>
          </a:prstGeom>
        </p:spPr>
      </p:pic>
      <p:sp>
        <p:nvSpPr>
          <p:cNvPr id="53" name="Text 1"/>
          <p:cNvSpPr/>
          <p:nvPr/>
        </p:nvSpPr>
        <p:spPr>
          <a:xfrm>
            <a:off x="3862705" y="525780"/>
            <a:ext cx="7221855" cy="417830"/>
          </a:xfrm>
          <a:prstGeom prst="rect">
            <a:avLst/>
          </a:prstGeom>
          <a:noFill/>
        </p:spPr>
        <p:txBody>
          <a:bodyPr wrap="square" lIns="0" tIns="0" rIns="0" bIns="0" rtlCol="0" anchor="ctr"/>
          <a:p>
            <a:pPr>
              <a:lnSpc>
                <a:spcPct val="80000"/>
              </a:lnSpc>
            </a:pPr>
            <a:endParaRPr lang="zh-CN" altLang="en-US" sz="3200" b="1" dirty="0">
              <a:solidFill>
                <a:srgbClr val="212121"/>
              </a:solidFill>
              <a:latin typeface="微软雅黑" panose="020B0503020204020204" charset="-122"/>
              <a:ea typeface="微软雅黑" panose="020B0503020204020204" charset="-122"/>
              <a:cs typeface="Alimama ShuHeiTi" pitchFamily="34" charset="-120"/>
            </a:endParaRPr>
          </a:p>
        </p:txBody>
      </p:sp>
      <p:sp>
        <p:nvSpPr>
          <p:cNvPr id="10" name="Text 7"/>
          <p:cNvSpPr/>
          <p:nvPr/>
        </p:nvSpPr>
        <p:spPr>
          <a:xfrm>
            <a:off x="392430" y="1164590"/>
            <a:ext cx="1562735" cy="1217930"/>
          </a:xfrm>
          <a:prstGeom prst="rect">
            <a:avLst/>
          </a:prstGeom>
          <a:noFill/>
        </p:spPr>
        <p:txBody>
          <a:bodyPr wrap="square" lIns="0" tIns="0" rIns="0" bIns="0" rtlCol="0" anchor="ctr"/>
          <a:lstStyle/>
          <a:p>
            <a:pPr>
              <a:lnSpc>
                <a:spcPct val="110000"/>
              </a:lnSpc>
            </a:pPr>
            <a:endParaRPr lang="zh-CN" altLang="en-US" dirty="0">
              <a:solidFill>
                <a:srgbClr val="212121">
                  <a:alpha val="80000"/>
                </a:srgbClr>
              </a:solidFill>
              <a:latin typeface="微软雅黑" panose="020B0503020204020204" charset="-122"/>
              <a:ea typeface="微软雅黑" panose="020B0503020204020204" charset="-122"/>
              <a:cs typeface="仿宋_GB2312" panose="02010609030101010101" charset="-122"/>
            </a:endParaRPr>
          </a:p>
        </p:txBody>
      </p:sp>
      <p:sp>
        <p:nvSpPr>
          <p:cNvPr id="73" name="Text 13"/>
          <p:cNvSpPr/>
          <p:nvPr/>
        </p:nvSpPr>
        <p:spPr>
          <a:xfrm>
            <a:off x="213360" y="1027430"/>
            <a:ext cx="1242060" cy="581025"/>
          </a:xfrm>
          <a:prstGeom prst="rect">
            <a:avLst/>
          </a:prstGeom>
          <a:noFill/>
        </p:spPr>
        <p:txBody>
          <a:bodyPr wrap="square" lIns="0" tIns="0" rIns="0" bIns="0" rtlCol="0" anchor="ctr"/>
          <a:lstStyle/>
          <a:p>
            <a:pPr>
              <a:lnSpc>
                <a:spcPct val="130000"/>
              </a:lnSpc>
            </a:pPr>
            <a:endParaRPr lang="en-US" b="1" dirty="0">
              <a:solidFill>
                <a:srgbClr val="212121"/>
              </a:solidFill>
              <a:latin typeface="微软雅黑" panose="020B0503020204020204" charset="-122"/>
              <a:ea typeface="微软雅黑" panose="020B0503020204020204" charset="-122"/>
              <a:cs typeface="Alimama ShuHeiTi" pitchFamily="34" charset="-120"/>
              <a:sym typeface="+mn-ea"/>
            </a:endParaRPr>
          </a:p>
        </p:txBody>
      </p:sp>
      <p:pic>
        <p:nvPicPr>
          <p:cNvPr id="218392999" name="图片 1"/>
          <p:cNvPicPr>
            <a:picLocks noChangeAspect="1"/>
          </p:cNvPicPr>
          <p:nvPr/>
        </p:nvPicPr>
        <p:blipFill>
          <a:blip r:embed="rId2"/>
          <a:stretch>
            <a:fillRect/>
          </a:stretch>
        </p:blipFill>
        <p:spPr>
          <a:xfrm>
            <a:off x="4906645" y="276860"/>
            <a:ext cx="6283960" cy="6439535"/>
          </a:xfrm>
          <a:prstGeom prst="rect">
            <a:avLst/>
          </a:prstGeom>
          <a:ln>
            <a:solidFill>
              <a:schemeClr val="bg1">
                <a:lumMod val="75000"/>
              </a:schemeClr>
            </a:solidFill>
          </a:ln>
        </p:spPr>
      </p:pic>
      <p:sp>
        <p:nvSpPr>
          <p:cNvPr id="3" name="文本框 2"/>
          <p:cNvSpPr txBox="1"/>
          <p:nvPr/>
        </p:nvSpPr>
        <p:spPr>
          <a:xfrm>
            <a:off x="542290" y="838200"/>
            <a:ext cx="3877310" cy="3456305"/>
          </a:xfrm>
          <a:prstGeom prst="rect">
            <a:avLst/>
          </a:prstGeom>
        </p:spPr>
        <p:txBody>
          <a:bodyPr>
            <a:noAutofit/>
          </a:bodyPr>
          <a:p>
            <a:pPr marL="457200" indent="-457200" defTabSz="266700" fontAlgn="auto">
              <a:lnSpc>
                <a:spcPct val="150000"/>
              </a:lnSpc>
              <a:buFont typeface="Wingdings" panose="05000000000000000000" charset="0"/>
              <a:buChar char="Ø"/>
            </a:pPr>
            <a:r>
              <a:rPr lang="zh-CN" altLang="en-US" sz="2800">
                <a:latin typeface="微软雅黑" panose="020B0503020204020204" charset="-122"/>
                <a:ea typeface="微软雅黑" panose="020B0503020204020204" charset="-122"/>
              </a:rPr>
              <a:t>通过综合评价指引页面或综合评价查询功能页面查看企业最终评价结果。</a:t>
            </a:r>
            <a:endParaRPr lang="zh-CN" altLang="en-US" sz="2800">
              <a:latin typeface="微软雅黑" panose="020B0503020204020204" charset="-122"/>
              <a:ea typeface="微软雅黑" panose="020B0503020204020204" charset="-122"/>
            </a:endParaRPr>
          </a:p>
          <a:p>
            <a:pPr marL="457200" indent="-457200" defTabSz="266700" fontAlgn="auto">
              <a:lnSpc>
                <a:spcPct val="150000"/>
              </a:lnSpc>
              <a:buFont typeface="Wingdings" panose="05000000000000000000" charset="0"/>
              <a:buChar char="Ø"/>
            </a:pPr>
            <a:r>
              <a:rPr lang="zh-CN" altLang="en-US" sz="2800">
                <a:latin typeface="微软雅黑" panose="020B0503020204020204" charset="-122"/>
                <a:ea typeface="微软雅黑" panose="020B0503020204020204" charset="-122"/>
              </a:rPr>
              <a:t>点击具体评价指标，可看到本指标得分构成。</a:t>
            </a:r>
            <a:endParaRPr lang="zh-CN" altLang="en-US" sz="2800">
              <a:latin typeface="微软雅黑" panose="020B0503020204020204" charset="-122"/>
              <a:ea typeface="微软雅黑" panose="020B0503020204020204" charset="-122"/>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5F7FA"/>
        </a:solidFill>
        <a:effectLst/>
      </p:bgPr>
    </p:bg>
    <p:spTree>
      <p:nvGrpSpPr>
        <p:cNvPr id="1" name=""/>
        <p:cNvGrpSpPr/>
        <p:nvPr/>
      </p:nvGrpSpPr>
      <p:grpSpPr>
        <a:xfrm>
          <a:off x="0" y="0"/>
          <a:ext cx="0" cy="0"/>
          <a:chOff x="0" y="0"/>
          <a:chExt cx="0" cy="0"/>
        </a:xfrm>
      </p:grpSpPr>
      <p:pic>
        <p:nvPicPr>
          <p:cNvPr id="2" name="Image 0" descr="https://kimi-img.moonshot.cn/pub/slides/slides_tmpl/image/25-09-30-16:31:52-d3dpau0s8jdo4os5dgdg.jpg"/>
          <p:cNvPicPr>
            <a:picLocks noChangeAspect="1"/>
          </p:cNvPicPr>
          <p:nvPr/>
        </p:nvPicPr>
        <p:blipFill>
          <a:blip r:embed="rId1"/>
          <a:stretch>
            <a:fillRect/>
          </a:stretch>
        </p:blipFill>
        <p:spPr>
          <a:xfrm>
            <a:off x="2540" y="1270"/>
            <a:ext cx="12186285" cy="6858000"/>
          </a:xfrm>
          <a:prstGeom prst="rect">
            <a:avLst/>
          </a:prstGeom>
        </p:spPr>
      </p:pic>
      <p:sp>
        <p:nvSpPr>
          <p:cNvPr id="3" name="标题 1"/>
          <p:cNvSpPr txBox="1"/>
          <p:nvPr>
            <p:custDataLst>
              <p:tags r:id="rId2"/>
            </p:custDataLst>
          </p:nvPr>
        </p:nvSpPr>
        <p:spPr>
          <a:xfrm>
            <a:off x="3437890" y="3707130"/>
            <a:ext cx="4927600" cy="1772285"/>
          </a:xfrm>
          <a:prstGeom prst="rect">
            <a:avLst/>
          </a:prstGeom>
          <a:noFill/>
          <a:ln>
            <a:noFill/>
          </a:ln>
        </p:spPr>
        <p:txBody>
          <a:bodyPr vert="horz" wrap="square" lIns="0" tIns="0" rIns="0" bIns="0" rtlCol="0" anchor="t">
            <a:spAutoFit/>
            <a:scene3d>
              <a:camera prst="orthographicFront"/>
              <a:lightRig rig="soft" dir="t">
                <a:rot lat="0" lon="0" rev="15600000"/>
              </a:lightRig>
            </a:scene3d>
            <a:sp3d extrusionH="57150" prstMaterial="softEdge">
              <a:bevelT w="25400" h="38100"/>
            </a:sp3d>
          </a:bodyPr>
          <a:p>
            <a:pPr algn="l" fontAlgn="auto">
              <a:lnSpc>
                <a:spcPct val="120000"/>
              </a:lnSpc>
            </a:pPr>
            <a:r>
              <a:rPr kumimoji="1" lang="zh-CN" altLang="en-US" sz="4800" noProof="1">
                <a:latin typeface="微软雅黑" panose="020B0503020204020204" charset="-122"/>
                <a:ea typeface="微软雅黑" panose="020B0503020204020204" charset="-122"/>
                <a:cs typeface="OPPOSans H"/>
              </a:rPr>
              <a:t>综合评价系统操作</a:t>
            </a:r>
            <a:endParaRPr kumimoji="1" lang="zh-CN" altLang="en-US" sz="4800" b="1" noProof="1">
              <a:latin typeface="微软雅黑" panose="020B0503020204020204" charset="-122"/>
              <a:ea typeface="微软雅黑" panose="020B0503020204020204" charset="-122"/>
              <a:cs typeface="OPPOSans H"/>
            </a:endParaRPr>
          </a:p>
          <a:p>
            <a:pPr algn="ctr" fontAlgn="auto">
              <a:lnSpc>
                <a:spcPct val="120000"/>
              </a:lnSpc>
            </a:pPr>
            <a:r>
              <a:rPr kumimoji="1" lang="zh-CN" altLang="en-US" sz="4800" b="1" noProof="1">
                <a:latin typeface="微软雅黑" panose="020B0503020204020204" charset="-122"/>
                <a:ea typeface="微软雅黑" panose="020B0503020204020204" charset="-122"/>
                <a:cs typeface="OPPOSans H"/>
              </a:rPr>
              <a:t>街道端</a:t>
            </a:r>
            <a:endParaRPr kumimoji="1" lang="zh-CN" altLang="en-US" sz="4800" b="1" noProof="1">
              <a:latin typeface="微软雅黑" panose="020B0503020204020204" charset="-122"/>
              <a:ea typeface="微软雅黑" panose="020B0503020204020204" charset="-122"/>
              <a:cs typeface="OPPOSans H"/>
            </a:endParaRPr>
          </a:p>
        </p:txBody>
      </p:sp>
      <p:sp>
        <p:nvSpPr>
          <p:cNvPr id="8196" name="Shape 1"/>
          <p:cNvSpPr/>
          <p:nvPr/>
        </p:nvSpPr>
        <p:spPr>
          <a:xfrm>
            <a:off x="5088255" y="1294130"/>
            <a:ext cx="1625600" cy="1625600"/>
          </a:xfrm>
          <a:custGeom>
            <a:avLst/>
            <a:gdLst/>
            <a:ahLst/>
            <a:cxnLst/>
            <a:pathLst>
              <a:path w="1625600" h="1625600">
                <a:moveTo>
                  <a:pt x="812800" y="0"/>
                </a:moveTo>
                <a:lnTo>
                  <a:pt x="812800" y="0"/>
                </a:lnTo>
                <a:cubicBezTo>
                  <a:pt x="1261397" y="0"/>
                  <a:pt x="1625600" y="364203"/>
                  <a:pt x="1625600" y="812800"/>
                </a:cubicBezTo>
                <a:lnTo>
                  <a:pt x="1625600" y="812800"/>
                </a:lnTo>
                <a:cubicBezTo>
                  <a:pt x="1625600" y="1261397"/>
                  <a:pt x="1261397" y="1625600"/>
                  <a:pt x="812800" y="1625600"/>
                </a:cubicBezTo>
                <a:lnTo>
                  <a:pt x="812800" y="1625600"/>
                </a:lnTo>
                <a:cubicBezTo>
                  <a:pt x="364203" y="1625600"/>
                  <a:pt x="0" y="1261397"/>
                  <a:pt x="0" y="812800"/>
                </a:cubicBezTo>
                <a:lnTo>
                  <a:pt x="0" y="812800"/>
                </a:lnTo>
                <a:cubicBezTo>
                  <a:pt x="0" y="364203"/>
                  <a:pt x="364203" y="0"/>
                  <a:pt x="812800" y="0"/>
                </a:cubicBezTo>
                <a:close/>
              </a:path>
            </a:pathLst>
          </a:custGeom>
          <a:gradFill>
            <a:gsLst>
              <a:gs pos="0">
                <a:schemeClr val="bg1"/>
              </a:gs>
              <a:gs pos="42000">
                <a:srgbClr val="6ACCF2"/>
              </a:gs>
              <a:gs pos="100000">
                <a:srgbClr val="2497EA"/>
              </a:gs>
            </a:gsLst>
            <a:lin ang="8100000" scaled="1"/>
          </a:gradFill>
          <a:ln w="9525">
            <a:noFill/>
          </a:ln>
        </p:spPr>
        <p:txBody>
          <a:bodyPr/>
          <a:p>
            <a:endParaRPr lang="zh-CN" altLang="en-US"/>
          </a:p>
        </p:txBody>
      </p:sp>
      <p:sp>
        <p:nvSpPr>
          <p:cNvPr id="8197" name="Text 2"/>
          <p:cNvSpPr/>
          <p:nvPr/>
        </p:nvSpPr>
        <p:spPr>
          <a:xfrm>
            <a:off x="5261293" y="1805305"/>
            <a:ext cx="1279525" cy="762000"/>
          </a:xfrm>
          <a:prstGeom prst="rect">
            <a:avLst/>
          </a:prstGeom>
          <a:noFill/>
          <a:ln w="9525">
            <a:noFill/>
          </a:ln>
        </p:spPr>
        <p:txBody>
          <a:bodyPr wrap="square" lIns="0" tIns="0" rIns="0" bIns="0" anchor="ctr" anchorCtr="0"/>
          <a:p>
            <a:pPr algn="ctr">
              <a:lnSpc>
                <a:spcPct val="80000"/>
              </a:lnSpc>
            </a:pPr>
            <a:r>
              <a:rPr lang="en-US" altLang="zh-CN" sz="6000" b="1" dirty="0">
                <a:solidFill>
                  <a:schemeClr val="tx1"/>
                </a:solidFill>
                <a:latin typeface="阿里妈妈数黑体" pitchFamily="34" charset="0"/>
                <a:ea typeface="阿里妈妈数黑体" pitchFamily="34" charset="-122"/>
              </a:rPr>
              <a:t>02</a:t>
            </a:r>
            <a:endParaRPr lang="en-US" altLang="zh-CN" sz="6000" b="1" dirty="0">
              <a:solidFill>
                <a:schemeClr val="tx1"/>
              </a:solidFill>
              <a:latin typeface="阿里妈妈数黑体" pitchFamily="34" charset="0"/>
              <a:ea typeface="阿里妈妈数黑体" pitchFamily="34" charset="-122"/>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5F7FA"/>
        </a:solidFill>
        <a:effectLst/>
      </p:bgPr>
    </p:bg>
    <p:spTree>
      <p:nvGrpSpPr>
        <p:cNvPr id="1" name=""/>
        <p:cNvGrpSpPr/>
        <p:nvPr/>
      </p:nvGrpSpPr>
      <p:grpSpPr>
        <a:xfrm>
          <a:off x="0" y="0"/>
          <a:ext cx="0" cy="0"/>
          <a:chOff x="0" y="0"/>
          <a:chExt cx="0" cy="0"/>
        </a:xfrm>
      </p:grpSpPr>
      <p:pic>
        <p:nvPicPr>
          <p:cNvPr id="2" name="Image 0" descr="https://kimi-img.moonshot.cn/pub/slides/slides_tmpl/image/25-09-30-16:31:52-d3dpau0s8jdo4os5dgdg.jpg"/>
          <p:cNvPicPr>
            <a:picLocks noChangeAspect="1"/>
          </p:cNvPicPr>
          <p:nvPr/>
        </p:nvPicPr>
        <p:blipFill>
          <a:blip r:embed="rId1"/>
          <a:stretch>
            <a:fillRect/>
          </a:stretch>
        </p:blipFill>
        <p:spPr>
          <a:xfrm>
            <a:off x="5080" y="0"/>
            <a:ext cx="12186285" cy="6858000"/>
          </a:xfrm>
          <a:prstGeom prst="rect">
            <a:avLst/>
          </a:prstGeom>
        </p:spPr>
      </p:pic>
      <p:grpSp>
        <p:nvGrpSpPr>
          <p:cNvPr id="42" name="组合 41"/>
          <p:cNvGrpSpPr/>
          <p:nvPr/>
        </p:nvGrpSpPr>
        <p:grpSpPr>
          <a:xfrm>
            <a:off x="521335" y="1102995"/>
            <a:ext cx="10607040" cy="1983740"/>
            <a:chOff x="-705" y="17979"/>
            <a:chExt cx="5900" cy="2226"/>
          </a:xfrm>
        </p:grpSpPr>
        <p:sp>
          <p:nvSpPr>
            <p:cNvPr id="46" name="Shape 15"/>
            <p:cNvSpPr/>
            <p:nvPr/>
          </p:nvSpPr>
          <p:spPr>
            <a:xfrm>
              <a:off x="-705" y="17979"/>
              <a:ext cx="5901" cy="2227"/>
            </a:xfrm>
            <a:custGeom>
              <a:avLst/>
              <a:gdLst/>
              <a:ahLst/>
              <a:cxnLst/>
              <a:rect l="l" t="t" r="r" b="b"/>
              <a:pathLst>
                <a:path w="3747008" h="1414272">
                  <a:moveTo>
                    <a:pt x="32512" y="0"/>
                  </a:moveTo>
                  <a:lnTo>
                    <a:pt x="3649466" y="0"/>
                  </a:lnTo>
                  <a:cubicBezTo>
                    <a:pt x="3703337" y="0"/>
                    <a:pt x="3747008" y="43671"/>
                    <a:pt x="3747008" y="97542"/>
                  </a:cubicBezTo>
                  <a:lnTo>
                    <a:pt x="3747008" y="1316730"/>
                  </a:lnTo>
                  <a:cubicBezTo>
                    <a:pt x="3747008" y="1370601"/>
                    <a:pt x="3703337" y="1414272"/>
                    <a:pt x="3649466" y="1414272"/>
                  </a:cubicBezTo>
                  <a:lnTo>
                    <a:pt x="32512" y="1414272"/>
                  </a:lnTo>
                  <a:cubicBezTo>
                    <a:pt x="14556" y="1414272"/>
                    <a:pt x="0" y="1399716"/>
                    <a:pt x="0" y="1381760"/>
                  </a:cubicBezTo>
                  <a:lnTo>
                    <a:pt x="0" y="32512"/>
                  </a:lnTo>
                  <a:cubicBezTo>
                    <a:pt x="0" y="14568"/>
                    <a:pt x="14568" y="0"/>
                    <a:pt x="32512" y="0"/>
                  </a:cubicBezTo>
                  <a:close/>
                </a:path>
              </a:pathLst>
            </a:custGeom>
            <a:solidFill>
              <a:srgbClr val="FFFFFF"/>
            </a:solidFill>
            <a:effectLst>
              <a:outerShdw blurRad="48768" dist="32512" dir="5400000" algn="bl" rotWithShape="0">
                <a:srgbClr val="000000">
                  <a:alpha val="10196"/>
                </a:srgbClr>
              </a:outerShdw>
            </a:effectLst>
          </p:spPr>
        </p:sp>
        <p:sp>
          <p:nvSpPr>
            <p:cNvPr id="51" name="Shape 16"/>
            <p:cNvSpPr/>
            <p:nvPr/>
          </p:nvSpPr>
          <p:spPr>
            <a:xfrm>
              <a:off x="-705" y="17979"/>
              <a:ext cx="51" cy="2227"/>
            </a:xfrm>
            <a:custGeom>
              <a:avLst/>
              <a:gdLst/>
              <a:ahLst/>
              <a:cxnLst/>
              <a:rect l="l" t="t" r="r" b="b"/>
              <a:pathLst>
                <a:path w="32512" h="1414272">
                  <a:moveTo>
                    <a:pt x="32512" y="0"/>
                  </a:moveTo>
                  <a:lnTo>
                    <a:pt x="32512" y="0"/>
                  </a:lnTo>
                  <a:lnTo>
                    <a:pt x="32512" y="1414272"/>
                  </a:lnTo>
                  <a:lnTo>
                    <a:pt x="32512" y="1414272"/>
                  </a:lnTo>
                  <a:cubicBezTo>
                    <a:pt x="14556" y="1414272"/>
                    <a:pt x="0" y="1399716"/>
                    <a:pt x="0" y="1381760"/>
                  </a:cubicBezTo>
                  <a:lnTo>
                    <a:pt x="0" y="32512"/>
                  </a:lnTo>
                  <a:cubicBezTo>
                    <a:pt x="0" y="14568"/>
                    <a:pt x="14568" y="0"/>
                    <a:pt x="32512" y="0"/>
                  </a:cubicBezTo>
                  <a:close/>
                </a:path>
              </a:pathLst>
            </a:custGeom>
            <a:solidFill>
              <a:srgbClr val="00BCD4"/>
            </a:solidFill>
          </p:spPr>
        </p:sp>
        <p:sp>
          <p:nvSpPr>
            <p:cNvPr id="55" name="Shape 51"/>
            <p:cNvSpPr/>
            <p:nvPr/>
          </p:nvSpPr>
          <p:spPr>
            <a:xfrm>
              <a:off x="-705" y="18120"/>
              <a:ext cx="51" cy="1574"/>
            </a:xfrm>
            <a:custGeom>
              <a:avLst/>
              <a:gdLst/>
              <a:ahLst/>
              <a:cxnLst/>
              <a:rect l="l" t="t" r="r" b="b"/>
              <a:pathLst>
                <a:path w="32512" h="999744">
                  <a:moveTo>
                    <a:pt x="32512" y="0"/>
                  </a:moveTo>
                  <a:lnTo>
                    <a:pt x="32512" y="0"/>
                  </a:lnTo>
                  <a:lnTo>
                    <a:pt x="32512" y="999744"/>
                  </a:lnTo>
                  <a:lnTo>
                    <a:pt x="32512" y="999744"/>
                  </a:lnTo>
                  <a:cubicBezTo>
                    <a:pt x="14556" y="999744"/>
                    <a:pt x="0" y="985188"/>
                    <a:pt x="0" y="967232"/>
                  </a:cubicBezTo>
                  <a:lnTo>
                    <a:pt x="0" y="32512"/>
                  </a:lnTo>
                  <a:cubicBezTo>
                    <a:pt x="0" y="14568"/>
                    <a:pt x="14568" y="0"/>
                    <a:pt x="32512" y="0"/>
                  </a:cubicBezTo>
                  <a:close/>
                </a:path>
              </a:pathLst>
            </a:custGeom>
            <a:solidFill>
              <a:srgbClr val="00BCD4"/>
            </a:solidFill>
          </p:spPr>
        </p:sp>
      </p:grpSp>
      <p:sp>
        <p:nvSpPr>
          <p:cNvPr id="50" name="Text 47"/>
          <p:cNvSpPr/>
          <p:nvPr/>
        </p:nvSpPr>
        <p:spPr>
          <a:xfrm>
            <a:off x="675005" y="1162685"/>
            <a:ext cx="10214610" cy="1847850"/>
          </a:xfrm>
          <a:prstGeom prst="rect">
            <a:avLst/>
          </a:prstGeom>
          <a:noFill/>
        </p:spPr>
        <p:txBody>
          <a:bodyPr wrap="square" lIns="0" tIns="0" rIns="0" bIns="0" rtlCol="0" anchor="ctr"/>
          <a:lstStyle/>
          <a:p>
            <a:pPr>
              <a:lnSpc>
                <a:spcPct val="130000"/>
              </a:lnSpc>
            </a:pPr>
            <a:r>
              <a:rPr lang="en-US" sz="2000" b="1" dirty="0">
                <a:solidFill>
                  <a:srgbClr val="212121"/>
                </a:solidFill>
                <a:latin typeface="微软雅黑" panose="020B0503020204020204" charset="-122"/>
                <a:ea typeface="微软雅黑" panose="020B0503020204020204" charset="-122"/>
                <a:cs typeface="微软雅黑" panose="020B0503020204020204" charset="-122"/>
              </a:rPr>
              <a:t>*参与社区治理</a:t>
            </a:r>
            <a:r>
              <a:rPr lang="zh-CN" altLang="en-US" sz="2000" b="1" dirty="0">
                <a:solidFill>
                  <a:srgbClr val="212121"/>
                </a:solidFill>
                <a:latin typeface="微软雅黑" panose="020B0503020204020204" charset="-122"/>
                <a:ea typeface="微软雅黑" panose="020B0503020204020204" charset="-122"/>
                <a:cs typeface="微软雅黑" panose="020B0503020204020204" charset="-122"/>
              </a:rPr>
              <a:t>【共</a:t>
            </a:r>
            <a:r>
              <a:rPr lang="en-US" altLang="zh-CN" sz="2000" b="1" dirty="0">
                <a:solidFill>
                  <a:srgbClr val="212121"/>
                </a:solidFill>
                <a:latin typeface="微软雅黑" panose="020B0503020204020204" charset="-122"/>
                <a:ea typeface="微软雅黑" panose="020B0503020204020204" charset="-122"/>
                <a:cs typeface="微软雅黑" panose="020B0503020204020204" charset="-122"/>
              </a:rPr>
              <a:t>10</a:t>
            </a:r>
            <a:r>
              <a:rPr lang="zh-CN" altLang="en-US" sz="2000" b="1" dirty="0">
                <a:solidFill>
                  <a:srgbClr val="212121"/>
                </a:solidFill>
                <a:latin typeface="微软雅黑" panose="020B0503020204020204" charset="-122"/>
                <a:ea typeface="微软雅黑" panose="020B0503020204020204" charset="-122"/>
                <a:cs typeface="微软雅黑" panose="020B0503020204020204" charset="-122"/>
              </a:rPr>
              <a:t>分】</a:t>
            </a:r>
            <a:r>
              <a:rPr lang="en-US" altLang="zh-CN" sz="2000" b="1" dirty="0">
                <a:solidFill>
                  <a:srgbClr val="212121"/>
                </a:solidFill>
                <a:latin typeface="微软雅黑" panose="020B0503020204020204" charset="-122"/>
                <a:ea typeface="微软雅黑" panose="020B0503020204020204" charset="-122"/>
                <a:cs typeface="微软雅黑" panose="020B0503020204020204" charset="-122"/>
              </a:rPr>
              <a:t>--</a:t>
            </a:r>
            <a:r>
              <a:rPr lang="zh-CN" altLang="en-US" sz="2000" dirty="0">
                <a:solidFill>
                  <a:srgbClr val="212121"/>
                </a:solidFill>
                <a:latin typeface="微软雅黑" panose="020B0503020204020204" charset="-122"/>
                <a:ea typeface="微软雅黑" panose="020B0503020204020204" charset="-122"/>
                <a:cs typeface="微软雅黑" panose="020B0503020204020204" charset="-122"/>
              </a:rPr>
              <a:t>鼓励制定细则。</a:t>
            </a:r>
            <a:endParaRPr lang="en-US" sz="2000" dirty="0">
              <a:solidFill>
                <a:srgbClr val="212121"/>
              </a:solidFill>
              <a:latin typeface="微软雅黑" panose="020B0503020204020204" charset="-122"/>
              <a:ea typeface="微软雅黑" panose="020B0503020204020204" charset="-122"/>
              <a:cs typeface="微软雅黑" panose="020B0503020204020204" charset="-122"/>
            </a:endParaRPr>
          </a:p>
          <a:p>
            <a:pPr>
              <a:lnSpc>
                <a:spcPct val="130000"/>
              </a:lnSpc>
            </a:pPr>
            <a:r>
              <a:rPr lang="zh-CN" altLang="en-US" sz="2000" b="1" dirty="0">
                <a:solidFill>
                  <a:srgbClr val="00BCD4"/>
                </a:solidFill>
                <a:latin typeface="微软雅黑" panose="020B0503020204020204" charset="-122"/>
                <a:ea typeface="微软雅黑" panose="020B0503020204020204" charset="-122"/>
                <a:cs typeface="微软雅黑" panose="020B0503020204020204" charset="-122"/>
                <a:sym typeface="+mn-ea"/>
              </a:rPr>
              <a:t>标准：</a:t>
            </a:r>
            <a:r>
              <a:rPr lang="en-US" sz="2000" dirty="0">
                <a:latin typeface="微软雅黑" panose="020B0503020204020204" charset="-122"/>
                <a:ea typeface="微软雅黑" panose="020B0503020204020204" charset="-122"/>
                <a:cs typeface="微软雅黑" panose="020B0503020204020204" charset="-122"/>
                <a:sym typeface="+mn-ea"/>
              </a:rPr>
              <a:t>接受社区党组织领导，积极配合社区开展工作，参与协商治理，依法依规接受街道（乡镇）指导监督，依法履行义务，参与物业管理纠纷调处，配合街道（乡镇）开展基层社区治理，落实党建引领物业工作，每个项目酌情加1至10分，最高加10分</a:t>
            </a:r>
            <a:endParaRPr lang="en-US" sz="2000" dirty="0">
              <a:latin typeface="微软雅黑" panose="020B0503020204020204" charset="-122"/>
              <a:ea typeface="微软雅黑" panose="020B0503020204020204" charset="-122"/>
              <a:cs typeface="微软雅黑" panose="020B0503020204020204" charset="-122"/>
              <a:sym typeface="+mn-ea"/>
            </a:endParaRPr>
          </a:p>
          <a:p>
            <a:pPr>
              <a:lnSpc>
                <a:spcPct val="130000"/>
              </a:lnSpc>
            </a:pPr>
            <a:r>
              <a:rPr lang="zh-CN" altLang="en-US" sz="2000" b="1" dirty="0">
                <a:solidFill>
                  <a:srgbClr val="00BCD4"/>
                </a:solidFill>
                <a:latin typeface="微软雅黑" panose="020B0503020204020204" charset="-122"/>
                <a:ea typeface="微软雅黑" panose="020B0503020204020204" charset="-122"/>
                <a:cs typeface="微软雅黑" panose="020B0503020204020204" charset="-122"/>
                <a:sym typeface="+mn-ea"/>
              </a:rPr>
              <a:t>来源：</a:t>
            </a:r>
            <a:r>
              <a:rPr lang="en-US" sz="2000" b="1" dirty="0">
                <a:solidFill>
                  <a:srgbClr val="00BCD4"/>
                </a:solidFill>
                <a:latin typeface="微软雅黑" panose="020B0503020204020204" charset="-122"/>
                <a:ea typeface="微软雅黑" panose="020B0503020204020204" charset="-122"/>
                <a:cs typeface="微软雅黑" panose="020B0503020204020204" charset="-122"/>
                <a:sym typeface="+mn-ea"/>
              </a:rPr>
              <a:t>街道</a:t>
            </a:r>
            <a:r>
              <a:rPr lang="zh-CN" altLang="en-US" sz="2000" b="1" dirty="0">
                <a:solidFill>
                  <a:srgbClr val="00BCD4"/>
                </a:solidFill>
                <a:latin typeface="微软雅黑" panose="020B0503020204020204" charset="-122"/>
                <a:ea typeface="微软雅黑" panose="020B0503020204020204" charset="-122"/>
                <a:cs typeface="微软雅黑" panose="020B0503020204020204" charset="-122"/>
                <a:sym typeface="+mn-ea"/>
              </a:rPr>
              <a:t>（社区）</a:t>
            </a:r>
            <a:r>
              <a:rPr lang="en-US" sz="2000" b="1" dirty="0">
                <a:solidFill>
                  <a:srgbClr val="00BCD4"/>
                </a:solidFill>
                <a:latin typeface="微软雅黑" panose="020B0503020204020204" charset="-122"/>
                <a:ea typeface="微软雅黑" panose="020B0503020204020204" charset="-122"/>
                <a:cs typeface="微软雅黑" panose="020B0503020204020204" charset="-122"/>
                <a:sym typeface="+mn-ea"/>
              </a:rPr>
              <a:t>打分</a:t>
            </a:r>
            <a:endParaRPr lang="en-US" sz="2000" b="1" dirty="0">
              <a:solidFill>
                <a:srgbClr val="00BCD4"/>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p:cNvSpPr txBox="1"/>
          <p:nvPr/>
        </p:nvSpPr>
        <p:spPr>
          <a:xfrm>
            <a:off x="521335" y="3163570"/>
            <a:ext cx="7411085" cy="645160"/>
          </a:xfrm>
          <a:prstGeom prst="rect">
            <a:avLst/>
          </a:prstGeom>
          <a:noFill/>
        </p:spPr>
        <p:txBody>
          <a:bodyPr wrap="square" rtlCol="0">
            <a:spAutoFit/>
          </a:bodyPr>
          <a:p>
            <a:r>
              <a:rPr lang="en-US" altLang="zh-CN" b="1">
                <a:latin typeface="微软雅黑" panose="020B0503020204020204" charset="-122"/>
                <a:ea typeface="微软雅黑" panose="020B0503020204020204" charset="-122"/>
                <a:cs typeface="微软雅黑" panose="020B0503020204020204" charset="-122"/>
              </a:rPr>
              <a:t>*</a:t>
            </a:r>
            <a:r>
              <a:rPr lang="zh-CN" altLang="en-US" b="1">
                <a:latin typeface="微软雅黑" panose="020B0503020204020204" charset="-122"/>
                <a:ea typeface="微软雅黑" panose="020B0503020204020204" charset="-122"/>
                <a:cs typeface="微软雅黑" panose="020B0503020204020204" charset="-122"/>
              </a:rPr>
              <a:t>参与社区治理</a:t>
            </a:r>
            <a:r>
              <a:rPr lang="en-US" altLang="zh-CN" b="1">
                <a:latin typeface="微软雅黑" panose="020B0503020204020204" charset="-122"/>
                <a:ea typeface="微软雅黑" panose="020B0503020204020204" charset="-122"/>
                <a:cs typeface="微软雅黑" panose="020B0503020204020204" charset="-122"/>
              </a:rPr>
              <a:t>-</a:t>
            </a:r>
            <a:r>
              <a:rPr lang="zh-CN" altLang="en-US" b="1">
                <a:latin typeface="微软雅黑" panose="020B0503020204020204" charset="-122"/>
                <a:ea typeface="微软雅黑" panose="020B0503020204020204" charset="-122"/>
                <a:cs typeface="微软雅黑" panose="020B0503020204020204" charset="-122"/>
              </a:rPr>
              <a:t>填报页面</a:t>
            </a:r>
            <a:r>
              <a:rPr lang="en-US" altLang="zh-CN" b="1">
                <a:latin typeface="微软雅黑" panose="020B0503020204020204" charset="-122"/>
                <a:ea typeface="微软雅黑" panose="020B0503020204020204" charset="-122"/>
                <a:cs typeface="微软雅黑" panose="020B0503020204020204" charset="-122"/>
              </a:rPr>
              <a:t>-</a:t>
            </a:r>
            <a:r>
              <a:rPr lang="zh-CN" altLang="en-US" b="1">
                <a:latin typeface="微软雅黑" panose="020B0503020204020204" charset="-122"/>
                <a:ea typeface="微软雅黑" panose="020B0503020204020204" charset="-122"/>
                <a:cs typeface="微软雅黑" panose="020B0503020204020204" charset="-122"/>
              </a:rPr>
              <a:t>设置了筛选功能：</a:t>
            </a:r>
            <a:r>
              <a:rPr lang="zh-CN" altLang="en-US">
                <a:latin typeface="微软雅黑" panose="020B0503020204020204" charset="-122"/>
                <a:ea typeface="微软雅黑" panose="020B0503020204020204" charset="-122"/>
                <a:cs typeface="微软雅黑" panose="020B0503020204020204" charset="-122"/>
              </a:rPr>
              <a:t>市区街、未评价与已评价</a:t>
            </a:r>
            <a:endParaRPr lang="zh-CN" altLang="en-US">
              <a:latin typeface="微软雅黑" panose="020B0503020204020204" charset="-122"/>
              <a:ea typeface="微软雅黑" panose="020B0503020204020204" charset="-122"/>
              <a:cs typeface="微软雅黑" panose="020B0503020204020204" charset="-122"/>
            </a:endParaRPr>
          </a:p>
          <a:p>
            <a:r>
              <a:rPr lang="zh-CN" altLang="en-US">
                <a:latin typeface="微软雅黑" panose="020B0503020204020204" charset="-122"/>
                <a:ea typeface="微软雅黑" panose="020B0503020204020204" charset="-122"/>
                <a:cs typeface="微软雅黑" panose="020B0503020204020204" charset="-122"/>
              </a:rPr>
              <a:t>根据标准酌情加1至10分，最高加10分</a:t>
            </a:r>
            <a:endParaRPr lang="zh-CN" altLang="en-US">
              <a:latin typeface="微软雅黑" panose="020B0503020204020204" charset="-122"/>
              <a:ea typeface="微软雅黑" panose="020B0503020204020204" charset="-122"/>
              <a:cs typeface="微软雅黑" panose="020B0503020204020204" charset="-122"/>
            </a:endParaRPr>
          </a:p>
        </p:txBody>
      </p:sp>
      <p:pic>
        <p:nvPicPr>
          <p:cNvPr id="489842500" name="图片 1"/>
          <p:cNvPicPr>
            <a:picLocks noChangeAspect="1"/>
          </p:cNvPicPr>
          <p:nvPr/>
        </p:nvPicPr>
        <p:blipFill>
          <a:blip r:embed="rId2"/>
          <a:stretch>
            <a:fillRect/>
          </a:stretch>
        </p:blipFill>
        <p:spPr>
          <a:xfrm>
            <a:off x="521335" y="3808730"/>
            <a:ext cx="10403205" cy="2809875"/>
          </a:xfrm>
          <a:prstGeom prst="rect">
            <a:avLst/>
          </a:prstGeom>
        </p:spPr>
      </p:pic>
      <p:sp>
        <p:nvSpPr>
          <p:cNvPr id="4" name="文本框 3"/>
          <p:cNvSpPr txBox="1"/>
          <p:nvPr/>
        </p:nvSpPr>
        <p:spPr>
          <a:xfrm>
            <a:off x="360045" y="360045"/>
            <a:ext cx="10931525" cy="583565"/>
          </a:xfrm>
          <a:prstGeom prst="rect">
            <a:avLst/>
          </a:prstGeom>
          <a:noFill/>
        </p:spPr>
        <p:txBody>
          <a:bodyPr wrap="square" rtlCol="0">
            <a:spAutoFit/>
          </a:bodyPr>
          <a:p>
            <a:r>
              <a:rPr lang="zh-CN" altLang="en-US" sz="3200" b="1" dirty="0">
                <a:solidFill>
                  <a:srgbClr val="212121"/>
                </a:solidFill>
                <a:latin typeface="微软雅黑" panose="020B0503020204020204" charset="-122"/>
                <a:ea typeface="微软雅黑" panose="020B0503020204020204" charset="-122"/>
                <a:cs typeface="微软雅黑" panose="020B0503020204020204" charset="-122"/>
                <a:sym typeface="+mn-ea"/>
              </a:rPr>
              <a:t>街道填报：加分项</a:t>
            </a:r>
            <a:r>
              <a:rPr lang="en-US" altLang="zh-CN" sz="3200" b="1" dirty="0">
                <a:solidFill>
                  <a:srgbClr val="212121"/>
                </a:solidFill>
                <a:latin typeface="微软雅黑" panose="020B0503020204020204" charset="-122"/>
                <a:ea typeface="微软雅黑" panose="020B0503020204020204" charset="-122"/>
                <a:cs typeface="微软雅黑" panose="020B0503020204020204" charset="-122"/>
                <a:sym typeface="+mn-ea"/>
              </a:rPr>
              <a:t>-</a:t>
            </a:r>
            <a:r>
              <a:rPr lang="zh-CN" altLang="en-US" sz="3200" b="1" dirty="0">
                <a:solidFill>
                  <a:srgbClr val="212121"/>
                </a:solidFill>
                <a:latin typeface="微软雅黑" panose="020B0503020204020204" charset="-122"/>
                <a:ea typeface="微软雅黑" panose="020B0503020204020204" charset="-122"/>
                <a:cs typeface="微软雅黑" panose="020B0503020204020204" charset="-122"/>
                <a:sym typeface="+mn-ea"/>
              </a:rPr>
              <a:t>参与社区治理</a:t>
            </a:r>
            <a:endParaRPr lang="zh-CN" altLang="en-US" sz="3200" b="1" dirty="0">
              <a:solidFill>
                <a:srgbClr val="212121"/>
              </a:solidFill>
              <a:latin typeface="微软雅黑" panose="020B0503020204020204" charset="-122"/>
              <a:ea typeface="微软雅黑" panose="020B0503020204020204" charset="-122"/>
              <a:cs typeface="微软雅黑" panose="020B0503020204020204" charset="-122"/>
              <a:sym typeface="+mn-ea"/>
            </a:endParaRPr>
          </a:p>
        </p:txBody>
      </p:sp>
      <p:sp>
        <p:nvSpPr>
          <p:cNvPr id="48" name="文本框 47"/>
          <p:cNvSpPr txBox="1"/>
          <p:nvPr/>
        </p:nvSpPr>
        <p:spPr>
          <a:xfrm>
            <a:off x="9087485" y="0"/>
            <a:ext cx="3103880" cy="398780"/>
          </a:xfrm>
          <a:prstGeom prst="rect">
            <a:avLst/>
          </a:prstGeom>
          <a:noFill/>
        </p:spPr>
        <p:txBody>
          <a:bodyPr wrap="none" rtlCol="0" anchor="t">
            <a:spAutoFit/>
          </a:bodyPr>
          <a:p>
            <a:r>
              <a:rPr lang="zh-CN" sz="2000">
                <a:latin typeface="微软雅黑" panose="020B0503020204020204" charset="-122"/>
                <a:ea typeface="微软雅黑" panose="020B0503020204020204" charset="-122"/>
                <a:cs typeface="微软雅黑" panose="020B0503020204020204" charset="-122"/>
                <a:sym typeface="+mn-ea"/>
              </a:rPr>
              <a:t>标注*号项需加权平均计算</a:t>
            </a:r>
            <a:endParaRPr lang="zh-CN" sz="2000">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5F7FA"/>
        </a:solidFill>
        <a:effectLst/>
      </p:bgPr>
    </p:bg>
    <p:spTree>
      <p:nvGrpSpPr>
        <p:cNvPr id="1" name=""/>
        <p:cNvGrpSpPr/>
        <p:nvPr/>
      </p:nvGrpSpPr>
      <p:grpSpPr>
        <a:xfrm>
          <a:off x="0" y="0"/>
          <a:ext cx="0" cy="0"/>
          <a:chOff x="0" y="0"/>
          <a:chExt cx="0" cy="0"/>
        </a:xfrm>
      </p:grpSpPr>
      <p:pic>
        <p:nvPicPr>
          <p:cNvPr id="2" name="Image 0" descr="https://kimi-img.moonshot.cn/pub/slides/slides_tmpl/image/25-09-30-16:31:52-d3dpau0s8jdo4os5dgdg.jpg"/>
          <p:cNvPicPr>
            <a:picLocks noChangeAspect="1"/>
          </p:cNvPicPr>
          <p:nvPr/>
        </p:nvPicPr>
        <p:blipFill>
          <a:blip r:embed="rId1"/>
          <a:stretch>
            <a:fillRect/>
          </a:stretch>
        </p:blipFill>
        <p:spPr>
          <a:xfrm>
            <a:off x="3175" y="0"/>
            <a:ext cx="12186285" cy="6858000"/>
          </a:xfrm>
          <a:prstGeom prst="rect">
            <a:avLst/>
          </a:prstGeom>
        </p:spPr>
      </p:pic>
      <p:sp>
        <p:nvSpPr>
          <p:cNvPr id="6" name="Text 3"/>
          <p:cNvSpPr/>
          <p:nvPr/>
        </p:nvSpPr>
        <p:spPr>
          <a:xfrm>
            <a:off x="503555" y="1234440"/>
            <a:ext cx="11533505" cy="170815"/>
          </a:xfrm>
          <a:prstGeom prst="rect">
            <a:avLst/>
          </a:prstGeom>
          <a:noFill/>
        </p:spPr>
        <p:txBody>
          <a:bodyPr wrap="square" lIns="0" tIns="0" rIns="0" bIns="0" rtlCol="0" anchor="ctr"/>
          <a:lstStyle/>
          <a:p>
            <a:pPr>
              <a:lnSpc>
                <a:spcPct val="130000"/>
              </a:lnSpc>
            </a:pPr>
            <a:r>
              <a:rPr lang="en-US" b="1" dirty="0">
                <a:solidFill>
                  <a:srgbClr val="212121"/>
                </a:solidFill>
                <a:latin typeface="微软雅黑" panose="020B0503020204020204" charset="-122"/>
                <a:ea typeface="微软雅黑" panose="020B0503020204020204" charset="-122"/>
                <a:cs typeface="微软雅黑" panose="020B0503020204020204" charset="-122"/>
                <a:sym typeface="+mn-ea"/>
              </a:rPr>
              <a:t>*</a:t>
            </a:r>
            <a:r>
              <a:rPr lang="en-US" b="1" dirty="0">
                <a:solidFill>
                  <a:srgbClr val="212121"/>
                </a:solidFill>
                <a:latin typeface="微软雅黑" panose="020B0503020204020204" charset="-122"/>
                <a:ea typeface="微软雅黑" panose="020B0503020204020204" charset="-122"/>
                <a:cs typeface="微软雅黑" panose="020B0503020204020204" charset="-122"/>
              </a:rPr>
              <a:t>参与社区治理</a:t>
            </a:r>
            <a:r>
              <a:rPr lang="zh-CN" altLang="en-US" b="1" dirty="0">
                <a:solidFill>
                  <a:srgbClr val="212121"/>
                </a:solidFill>
                <a:latin typeface="微软雅黑" panose="020B0503020204020204" charset="-122"/>
                <a:ea typeface="微软雅黑" panose="020B0503020204020204" charset="-122"/>
                <a:cs typeface="微软雅黑" panose="020B0503020204020204" charset="-122"/>
              </a:rPr>
              <a:t>【共十分，分项打分】</a:t>
            </a:r>
            <a:r>
              <a:rPr lang="en-US" b="1" dirty="0">
                <a:solidFill>
                  <a:srgbClr val="212121">
                    <a:alpha val="70000"/>
                  </a:srgbClr>
                </a:solidFill>
                <a:latin typeface="微软雅黑" panose="020B0503020204020204" charset="-122"/>
                <a:ea typeface="微软雅黑" panose="020B0503020204020204" charset="-122"/>
                <a:cs typeface="微软雅黑" panose="020B0503020204020204" charset="-122"/>
              </a:rPr>
              <a:t> </a:t>
            </a:r>
            <a:r>
              <a:rPr lang="en-US" b="1" dirty="0">
                <a:solidFill>
                  <a:srgbClr val="FF6B6B"/>
                </a:solidFill>
                <a:latin typeface="微软雅黑" panose="020B0503020204020204" charset="-122"/>
                <a:ea typeface="微软雅黑" panose="020B0503020204020204" charset="-122"/>
                <a:cs typeface="微软雅黑" panose="020B0503020204020204" charset="-122"/>
              </a:rPr>
              <a:t> </a:t>
            </a:r>
            <a:endParaRPr lang="en-US" b="1" dirty="0">
              <a:latin typeface="微软雅黑" panose="020B0503020204020204" charset="-122"/>
              <a:ea typeface="微软雅黑" panose="020B0503020204020204" charset="-122"/>
              <a:cs typeface="微软雅黑" panose="020B0503020204020204" charset="-122"/>
            </a:endParaRPr>
          </a:p>
        </p:txBody>
      </p:sp>
      <p:sp>
        <p:nvSpPr>
          <p:cNvPr id="28" name="Text 25"/>
          <p:cNvSpPr/>
          <p:nvPr/>
        </p:nvSpPr>
        <p:spPr>
          <a:xfrm>
            <a:off x="860425" y="6563360"/>
            <a:ext cx="3673475" cy="133985"/>
          </a:xfrm>
          <a:prstGeom prst="rect">
            <a:avLst/>
          </a:prstGeom>
          <a:noFill/>
        </p:spPr>
        <p:txBody>
          <a:bodyPr wrap="square" lIns="0" tIns="0" rIns="0" bIns="0" rtlCol="0" anchor="ctr"/>
          <a:lstStyle/>
          <a:p>
            <a:pPr>
              <a:lnSpc>
                <a:spcPct val="110000"/>
              </a:lnSpc>
            </a:pPr>
            <a:endParaRPr lang="en-US" sz="1600" dirty="0">
              <a:latin typeface="微软雅黑" panose="020B0503020204020204" charset="-122"/>
              <a:ea typeface="微软雅黑" panose="020B0503020204020204" charset="-122"/>
              <a:cs typeface="仿宋_GB2312" panose="02010609030101010101" charset="-122"/>
            </a:endParaRPr>
          </a:p>
        </p:txBody>
      </p:sp>
      <p:grpSp>
        <p:nvGrpSpPr>
          <p:cNvPr id="49" name="组合 48"/>
          <p:cNvGrpSpPr/>
          <p:nvPr/>
        </p:nvGrpSpPr>
        <p:grpSpPr>
          <a:xfrm>
            <a:off x="468630" y="2392045"/>
            <a:ext cx="5410200" cy="644525"/>
            <a:chOff x="614" y="8515"/>
            <a:chExt cx="5786" cy="2456"/>
          </a:xfrm>
        </p:grpSpPr>
        <p:sp>
          <p:nvSpPr>
            <p:cNvPr id="13" name="Shape 10"/>
            <p:cNvSpPr/>
            <p:nvPr/>
          </p:nvSpPr>
          <p:spPr>
            <a:xfrm>
              <a:off x="614" y="8515"/>
              <a:ext cx="5786" cy="2456"/>
            </a:xfrm>
            <a:custGeom>
              <a:avLst/>
              <a:gdLst/>
              <a:ahLst/>
              <a:cxnLst/>
              <a:rect l="l" t="t" r="r" b="b"/>
              <a:pathLst>
                <a:path w="3674301" h="2078393">
                  <a:moveTo>
                    <a:pt x="37114" y="0"/>
                  </a:moveTo>
                  <a:lnTo>
                    <a:pt x="3562962" y="0"/>
                  </a:lnTo>
                  <a:cubicBezTo>
                    <a:pt x="3624453" y="0"/>
                    <a:pt x="3674301" y="49848"/>
                    <a:pt x="3674301" y="111339"/>
                  </a:cubicBezTo>
                  <a:lnTo>
                    <a:pt x="3674301" y="1967053"/>
                  </a:lnTo>
                  <a:cubicBezTo>
                    <a:pt x="3674301" y="2028544"/>
                    <a:pt x="3624453" y="2078393"/>
                    <a:pt x="3562962" y="2078393"/>
                  </a:cubicBezTo>
                  <a:lnTo>
                    <a:pt x="37114" y="2078393"/>
                  </a:lnTo>
                  <a:cubicBezTo>
                    <a:pt x="16617" y="2078393"/>
                    <a:pt x="0" y="2061776"/>
                    <a:pt x="0" y="2041279"/>
                  </a:cubicBezTo>
                  <a:lnTo>
                    <a:pt x="0" y="37114"/>
                  </a:lnTo>
                  <a:cubicBezTo>
                    <a:pt x="0" y="16630"/>
                    <a:pt x="16630" y="0"/>
                    <a:pt x="37114" y="0"/>
                  </a:cubicBezTo>
                  <a:close/>
                </a:path>
              </a:pathLst>
            </a:custGeom>
            <a:solidFill>
              <a:srgbClr val="FFFFFF"/>
            </a:solidFill>
            <a:effectLst>
              <a:outerShdw blurRad="55671" dist="37114" dir="5400000" algn="bl" rotWithShape="0">
                <a:srgbClr val="000000">
                  <a:alpha val="10196"/>
                </a:srgbClr>
              </a:outerShdw>
            </a:effectLst>
          </p:spPr>
        </p:sp>
        <p:sp>
          <p:nvSpPr>
            <p:cNvPr id="44" name="Shape 41"/>
            <p:cNvSpPr/>
            <p:nvPr/>
          </p:nvSpPr>
          <p:spPr>
            <a:xfrm>
              <a:off x="614" y="8516"/>
              <a:ext cx="58" cy="2455"/>
            </a:xfrm>
            <a:custGeom>
              <a:avLst/>
              <a:gdLst/>
              <a:ahLst/>
              <a:cxnLst/>
              <a:rect l="l" t="t" r="r" b="b"/>
              <a:pathLst>
                <a:path w="37114" h="1558795">
                  <a:moveTo>
                    <a:pt x="37114" y="0"/>
                  </a:moveTo>
                  <a:lnTo>
                    <a:pt x="37114" y="0"/>
                  </a:lnTo>
                  <a:lnTo>
                    <a:pt x="37114" y="1558795"/>
                  </a:lnTo>
                  <a:lnTo>
                    <a:pt x="37114" y="1558795"/>
                  </a:lnTo>
                  <a:cubicBezTo>
                    <a:pt x="16617" y="1558795"/>
                    <a:pt x="0" y="1542178"/>
                    <a:pt x="0" y="1521680"/>
                  </a:cubicBezTo>
                  <a:lnTo>
                    <a:pt x="0" y="37114"/>
                  </a:lnTo>
                  <a:cubicBezTo>
                    <a:pt x="0" y="16630"/>
                    <a:pt x="16630" y="0"/>
                    <a:pt x="37114" y="0"/>
                  </a:cubicBezTo>
                  <a:close/>
                </a:path>
              </a:pathLst>
            </a:custGeom>
            <a:solidFill>
              <a:srgbClr val="FF6B6B"/>
            </a:solidFill>
          </p:spPr>
        </p:sp>
      </p:grpSp>
      <p:grpSp>
        <p:nvGrpSpPr>
          <p:cNvPr id="50" name="组合 49"/>
          <p:cNvGrpSpPr/>
          <p:nvPr/>
        </p:nvGrpSpPr>
        <p:grpSpPr>
          <a:xfrm>
            <a:off x="481330" y="1597660"/>
            <a:ext cx="5398135" cy="748030"/>
            <a:chOff x="614" y="8515"/>
            <a:chExt cx="5786" cy="2456"/>
          </a:xfrm>
        </p:grpSpPr>
        <p:sp>
          <p:nvSpPr>
            <p:cNvPr id="51" name="Shape 10"/>
            <p:cNvSpPr/>
            <p:nvPr/>
          </p:nvSpPr>
          <p:spPr>
            <a:xfrm>
              <a:off x="614" y="8515"/>
              <a:ext cx="5786" cy="2456"/>
            </a:xfrm>
            <a:custGeom>
              <a:avLst/>
              <a:gdLst/>
              <a:ahLst/>
              <a:cxnLst/>
              <a:rect l="l" t="t" r="r" b="b"/>
              <a:pathLst>
                <a:path w="3674301" h="2078393">
                  <a:moveTo>
                    <a:pt x="37114" y="0"/>
                  </a:moveTo>
                  <a:lnTo>
                    <a:pt x="3562962" y="0"/>
                  </a:lnTo>
                  <a:cubicBezTo>
                    <a:pt x="3624453" y="0"/>
                    <a:pt x="3674301" y="49848"/>
                    <a:pt x="3674301" y="111339"/>
                  </a:cubicBezTo>
                  <a:lnTo>
                    <a:pt x="3674301" y="1967053"/>
                  </a:lnTo>
                  <a:cubicBezTo>
                    <a:pt x="3674301" y="2028544"/>
                    <a:pt x="3624453" y="2078393"/>
                    <a:pt x="3562962" y="2078393"/>
                  </a:cubicBezTo>
                  <a:lnTo>
                    <a:pt x="37114" y="2078393"/>
                  </a:lnTo>
                  <a:cubicBezTo>
                    <a:pt x="16617" y="2078393"/>
                    <a:pt x="0" y="2061776"/>
                    <a:pt x="0" y="2041279"/>
                  </a:cubicBezTo>
                  <a:lnTo>
                    <a:pt x="0" y="37114"/>
                  </a:lnTo>
                  <a:cubicBezTo>
                    <a:pt x="0" y="16630"/>
                    <a:pt x="16630" y="0"/>
                    <a:pt x="37114" y="0"/>
                  </a:cubicBezTo>
                  <a:close/>
                </a:path>
              </a:pathLst>
            </a:custGeom>
            <a:solidFill>
              <a:srgbClr val="FFFFFF"/>
            </a:solidFill>
            <a:effectLst>
              <a:outerShdw blurRad="55671" dist="37114" dir="5400000" algn="bl" rotWithShape="0">
                <a:srgbClr val="000000">
                  <a:alpha val="10196"/>
                </a:srgbClr>
              </a:outerShdw>
            </a:effectLst>
          </p:spPr>
        </p:sp>
        <p:sp>
          <p:nvSpPr>
            <p:cNvPr id="52" name="Shape 41"/>
            <p:cNvSpPr/>
            <p:nvPr/>
          </p:nvSpPr>
          <p:spPr>
            <a:xfrm>
              <a:off x="614" y="8516"/>
              <a:ext cx="58" cy="2455"/>
            </a:xfrm>
            <a:custGeom>
              <a:avLst/>
              <a:gdLst/>
              <a:ahLst/>
              <a:cxnLst/>
              <a:rect l="l" t="t" r="r" b="b"/>
              <a:pathLst>
                <a:path w="37114" h="1558795">
                  <a:moveTo>
                    <a:pt x="37114" y="0"/>
                  </a:moveTo>
                  <a:lnTo>
                    <a:pt x="37114" y="0"/>
                  </a:lnTo>
                  <a:lnTo>
                    <a:pt x="37114" y="1558795"/>
                  </a:lnTo>
                  <a:lnTo>
                    <a:pt x="37114" y="1558795"/>
                  </a:lnTo>
                  <a:cubicBezTo>
                    <a:pt x="16617" y="1558795"/>
                    <a:pt x="0" y="1542178"/>
                    <a:pt x="0" y="1521680"/>
                  </a:cubicBezTo>
                  <a:lnTo>
                    <a:pt x="0" y="37114"/>
                  </a:lnTo>
                  <a:cubicBezTo>
                    <a:pt x="0" y="16630"/>
                    <a:pt x="16630" y="0"/>
                    <a:pt x="37114" y="0"/>
                  </a:cubicBezTo>
                  <a:close/>
                </a:path>
              </a:pathLst>
            </a:custGeom>
            <a:solidFill>
              <a:srgbClr val="FF6B6B"/>
            </a:solidFill>
          </p:spPr>
        </p:sp>
      </p:grpSp>
      <p:sp>
        <p:nvSpPr>
          <p:cNvPr id="9" name="Text 6"/>
          <p:cNvSpPr/>
          <p:nvPr/>
        </p:nvSpPr>
        <p:spPr>
          <a:xfrm>
            <a:off x="607695" y="1671955"/>
            <a:ext cx="5347335" cy="542290"/>
          </a:xfrm>
          <a:prstGeom prst="rect">
            <a:avLst/>
          </a:prstGeom>
          <a:noFill/>
        </p:spPr>
        <p:txBody>
          <a:bodyPr wrap="square" lIns="0" tIns="0" rIns="0" bIns="0" rtlCol="0" anchor="ctr"/>
          <a:lstStyle/>
          <a:p>
            <a:pPr>
              <a:lnSpc>
                <a:spcPct val="130000"/>
              </a:lnSpc>
            </a:pPr>
            <a:r>
              <a:rPr lang="en-US" sz="1600" b="1" dirty="0">
                <a:solidFill>
                  <a:srgbClr val="212121"/>
                </a:solidFill>
                <a:latin typeface="微软雅黑" panose="020B0503020204020204" charset="-122"/>
                <a:ea typeface="微软雅黑" panose="020B0503020204020204" charset="-122"/>
                <a:cs typeface="微软雅黑" panose="020B0503020204020204" charset="-122"/>
              </a:rPr>
              <a:t>*拒不配合</a:t>
            </a:r>
            <a:r>
              <a:rPr lang="zh-CN" altLang="en-US" sz="1600" b="1" dirty="0">
                <a:solidFill>
                  <a:srgbClr val="212121"/>
                </a:solidFill>
                <a:latin typeface="微软雅黑" panose="020B0503020204020204" charset="-122"/>
                <a:ea typeface="微软雅黑" panose="020B0503020204020204" charset="-122"/>
                <a:cs typeface="微软雅黑" panose="020B0503020204020204" charset="-122"/>
              </a:rPr>
              <a:t>参与社区协商共治和物业管理纠纷调解</a:t>
            </a:r>
            <a:endParaRPr lang="en-US" sz="1600" b="1" dirty="0">
              <a:solidFill>
                <a:srgbClr val="212121"/>
              </a:solidFill>
              <a:latin typeface="微软雅黑" panose="020B0503020204020204" charset="-122"/>
              <a:ea typeface="微软雅黑" panose="020B0503020204020204" charset="-122"/>
              <a:cs typeface="微软雅黑" panose="020B0503020204020204" charset="-122"/>
            </a:endParaRPr>
          </a:p>
          <a:p>
            <a:pPr>
              <a:lnSpc>
                <a:spcPct val="130000"/>
              </a:lnSpc>
            </a:pPr>
            <a:r>
              <a:rPr lang="en-US" sz="1600" b="1" dirty="0">
                <a:solidFill>
                  <a:srgbClr val="FF6B6B"/>
                </a:solidFill>
                <a:latin typeface="微软雅黑" panose="020B0503020204020204" charset="-122"/>
                <a:ea typeface="微软雅黑" panose="020B0503020204020204" charset="-122"/>
                <a:cs typeface="微软雅黑" panose="020B0503020204020204" charset="-122"/>
                <a:sym typeface="+mn-ea"/>
              </a:rPr>
              <a:t>扣分标准：</a:t>
            </a:r>
            <a:r>
              <a:rPr lang="en-US" sz="1600" dirty="0">
                <a:solidFill>
                  <a:srgbClr val="212121">
                    <a:alpha val="80000"/>
                  </a:srgbClr>
                </a:solidFill>
                <a:latin typeface="微软雅黑" panose="020B0503020204020204" charset="-122"/>
                <a:ea typeface="微软雅黑" panose="020B0503020204020204" charset="-122"/>
                <a:cs typeface="微软雅黑" panose="020B0503020204020204" charset="-122"/>
                <a:sym typeface="+mn-ea"/>
              </a:rPr>
              <a:t>扣2分</a:t>
            </a:r>
            <a:endParaRPr lang="en-US" sz="1600" b="1" dirty="0">
              <a:solidFill>
                <a:srgbClr val="212121"/>
              </a:solidFill>
              <a:latin typeface="微软雅黑" panose="020B0503020204020204" charset="-122"/>
              <a:ea typeface="微软雅黑" panose="020B0503020204020204" charset="-122"/>
              <a:cs typeface="微软雅黑" panose="020B0503020204020204" charset="-122"/>
            </a:endParaRPr>
          </a:p>
        </p:txBody>
      </p:sp>
      <p:sp>
        <p:nvSpPr>
          <p:cNvPr id="15" name="Text 12"/>
          <p:cNvSpPr/>
          <p:nvPr/>
        </p:nvSpPr>
        <p:spPr>
          <a:xfrm>
            <a:off x="531495" y="2512695"/>
            <a:ext cx="2411095" cy="365760"/>
          </a:xfrm>
          <a:prstGeom prst="rect">
            <a:avLst/>
          </a:prstGeom>
          <a:noFill/>
        </p:spPr>
        <p:txBody>
          <a:bodyPr wrap="square" lIns="0" tIns="0" rIns="0" bIns="0" rtlCol="0" anchor="ctr"/>
          <a:lstStyle/>
          <a:p>
            <a:pPr>
              <a:lnSpc>
                <a:spcPct val="130000"/>
              </a:lnSpc>
            </a:pPr>
            <a:r>
              <a:rPr lang="en-US" sz="1600" b="1" dirty="0">
                <a:solidFill>
                  <a:srgbClr val="212121"/>
                </a:solidFill>
                <a:latin typeface="微软雅黑" panose="020B0503020204020204" charset="-122"/>
                <a:ea typeface="微软雅黑" panose="020B0503020204020204" charset="-122"/>
                <a:cs typeface="微软雅黑" panose="020B0503020204020204" charset="-122"/>
              </a:rPr>
              <a:t>*阻挠业委会成立运行</a:t>
            </a:r>
            <a:endParaRPr lang="en-US" sz="1600" b="1" dirty="0">
              <a:solidFill>
                <a:srgbClr val="212121"/>
              </a:solidFill>
              <a:latin typeface="微软雅黑" panose="020B0503020204020204" charset="-122"/>
              <a:ea typeface="微软雅黑" panose="020B0503020204020204" charset="-122"/>
              <a:cs typeface="微软雅黑" panose="020B0503020204020204" charset="-122"/>
            </a:endParaRPr>
          </a:p>
          <a:p>
            <a:pPr>
              <a:lnSpc>
                <a:spcPct val="130000"/>
              </a:lnSpc>
            </a:pPr>
            <a:r>
              <a:rPr lang="en-US" sz="1600" b="1" dirty="0">
                <a:solidFill>
                  <a:srgbClr val="FF6B6B"/>
                </a:solidFill>
                <a:latin typeface="微软雅黑" panose="020B0503020204020204" charset="-122"/>
                <a:ea typeface="微软雅黑" panose="020B0503020204020204" charset="-122"/>
                <a:cs typeface="微软雅黑" panose="020B0503020204020204" charset="-122"/>
                <a:sym typeface="+mn-ea"/>
              </a:rPr>
              <a:t>扣分标准：</a:t>
            </a:r>
            <a:r>
              <a:rPr lang="en-US" sz="1600" dirty="0">
                <a:solidFill>
                  <a:srgbClr val="212121">
                    <a:alpha val="80000"/>
                  </a:srgbClr>
                </a:solidFill>
                <a:latin typeface="微软雅黑" panose="020B0503020204020204" charset="-122"/>
                <a:ea typeface="微软雅黑" panose="020B0503020204020204" charset="-122"/>
                <a:cs typeface="微软雅黑" panose="020B0503020204020204" charset="-122"/>
                <a:sym typeface="+mn-ea"/>
              </a:rPr>
              <a:t>扣3分</a:t>
            </a:r>
            <a:endParaRPr lang="en-US" sz="1600" b="1" dirty="0">
              <a:solidFill>
                <a:srgbClr val="212121"/>
              </a:solidFill>
              <a:latin typeface="微软雅黑" panose="020B0503020204020204" charset="-122"/>
              <a:ea typeface="微软雅黑" panose="020B0503020204020204" charset="-122"/>
              <a:cs typeface="微软雅黑" panose="020B0503020204020204" charset="-122"/>
            </a:endParaRPr>
          </a:p>
        </p:txBody>
      </p:sp>
      <p:grpSp>
        <p:nvGrpSpPr>
          <p:cNvPr id="53" name="组合 52"/>
          <p:cNvGrpSpPr/>
          <p:nvPr/>
        </p:nvGrpSpPr>
        <p:grpSpPr>
          <a:xfrm>
            <a:off x="467995" y="3086735"/>
            <a:ext cx="5411470" cy="780415"/>
            <a:chOff x="614" y="8515"/>
            <a:chExt cx="5786" cy="2456"/>
          </a:xfrm>
        </p:grpSpPr>
        <p:sp>
          <p:nvSpPr>
            <p:cNvPr id="55" name="Shape 10"/>
            <p:cNvSpPr/>
            <p:nvPr/>
          </p:nvSpPr>
          <p:spPr>
            <a:xfrm>
              <a:off x="614" y="8515"/>
              <a:ext cx="5786" cy="2456"/>
            </a:xfrm>
            <a:custGeom>
              <a:avLst/>
              <a:gdLst/>
              <a:ahLst/>
              <a:cxnLst/>
              <a:rect l="l" t="t" r="r" b="b"/>
              <a:pathLst>
                <a:path w="3674301" h="2078393">
                  <a:moveTo>
                    <a:pt x="37114" y="0"/>
                  </a:moveTo>
                  <a:lnTo>
                    <a:pt x="3562962" y="0"/>
                  </a:lnTo>
                  <a:cubicBezTo>
                    <a:pt x="3624453" y="0"/>
                    <a:pt x="3674301" y="49848"/>
                    <a:pt x="3674301" y="111339"/>
                  </a:cubicBezTo>
                  <a:lnTo>
                    <a:pt x="3674301" y="1967053"/>
                  </a:lnTo>
                  <a:cubicBezTo>
                    <a:pt x="3674301" y="2028544"/>
                    <a:pt x="3624453" y="2078393"/>
                    <a:pt x="3562962" y="2078393"/>
                  </a:cubicBezTo>
                  <a:lnTo>
                    <a:pt x="37114" y="2078393"/>
                  </a:lnTo>
                  <a:cubicBezTo>
                    <a:pt x="16617" y="2078393"/>
                    <a:pt x="0" y="2061776"/>
                    <a:pt x="0" y="2041279"/>
                  </a:cubicBezTo>
                  <a:lnTo>
                    <a:pt x="0" y="37114"/>
                  </a:lnTo>
                  <a:cubicBezTo>
                    <a:pt x="0" y="16630"/>
                    <a:pt x="16630" y="0"/>
                    <a:pt x="37114" y="0"/>
                  </a:cubicBezTo>
                  <a:close/>
                </a:path>
              </a:pathLst>
            </a:custGeom>
            <a:solidFill>
              <a:srgbClr val="FFFFFF"/>
            </a:solidFill>
            <a:effectLst>
              <a:outerShdw blurRad="55671" dist="37114" dir="5400000" algn="bl" rotWithShape="0">
                <a:srgbClr val="000000">
                  <a:alpha val="10196"/>
                </a:srgbClr>
              </a:outerShdw>
            </a:effectLst>
          </p:spPr>
        </p:sp>
        <p:sp>
          <p:nvSpPr>
            <p:cNvPr id="59" name="Shape 41"/>
            <p:cNvSpPr/>
            <p:nvPr/>
          </p:nvSpPr>
          <p:spPr>
            <a:xfrm>
              <a:off x="614" y="8516"/>
              <a:ext cx="58" cy="2455"/>
            </a:xfrm>
            <a:custGeom>
              <a:avLst/>
              <a:gdLst/>
              <a:ahLst/>
              <a:cxnLst/>
              <a:rect l="l" t="t" r="r" b="b"/>
              <a:pathLst>
                <a:path w="37114" h="1558795">
                  <a:moveTo>
                    <a:pt x="37114" y="0"/>
                  </a:moveTo>
                  <a:lnTo>
                    <a:pt x="37114" y="0"/>
                  </a:lnTo>
                  <a:lnTo>
                    <a:pt x="37114" y="1558795"/>
                  </a:lnTo>
                  <a:lnTo>
                    <a:pt x="37114" y="1558795"/>
                  </a:lnTo>
                  <a:cubicBezTo>
                    <a:pt x="16617" y="1558795"/>
                    <a:pt x="0" y="1542178"/>
                    <a:pt x="0" y="1521680"/>
                  </a:cubicBezTo>
                  <a:lnTo>
                    <a:pt x="0" y="37114"/>
                  </a:lnTo>
                  <a:cubicBezTo>
                    <a:pt x="0" y="16630"/>
                    <a:pt x="16630" y="0"/>
                    <a:pt x="37114" y="0"/>
                  </a:cubicBezTo>
                  <a:close/>
                </a:path>
              </a:pathLst>
            </a:custGeom>
            <a:solidFill>
              <a:srgbClr val="FF6B6B"/>
            </a:solidFill>
          </p:spPr>
        </p:sp>
      </p:grpSp>
      <p:sp>
        <p:nvSpPr>
          <p:cNvPr id="60" name="Text 12"/>
          <p:cNvSpPr/>
          <p:nvPr/>
        </p:nvSpPr>
        <p:spPr>
          <a:xfrm>
            <a:off x="572770" y="3114675"/>
            <a:ext cx="5306695" cy="643890"/>
          </a:xfrm>
          <a:prstGeom prst="rect">
            <a:avLst/>
          </a:prstGeom>
          <a:noFill/>
        </p:spPr>
        <p:txBody>
          <a:bodyPr wrap="square" lIns="0" tIns="0" rIns="0" bIns="0" rtlCol="0" anchor="ctr"/>
          <a:p>
            <a:pPr>
              <a:lnSpc>
                <a:spcPct val="130000"/>
              </a:lnSpc>
            </a:pPr>
            <a:r>
              <a:rPr lang="en-US" sz="1600" b="1" dirty="0">
                <a:solidFill>
                  <a:srgbClr val="212121"/>
                </a:solidFill>
                <a:latin typeface="微软雅黑" panose="020B0503020204020204" charset="-122"/>
                <a:ea typeface="微软雅黑" panose="020B0503020204020204" charset="-122"/>
                <a:cs typeface="微软雅黑" panose="020B0503020204020204" charset="-122"/>
              </a:rPr>
              <a:t>*</a:t>
            </a:r>
            <a:r>
              <a:rPr lang="zh-CN" altLang="en-US" sz="1600" b="1" dirty="0">
                <a:solidFill>
                  <a:srgbClr val="212121"/>
                </a:solidFill>
                <a:latin typeface="微软雅黑" panose="020B0503020204020204" charset="-122"/>
                <a:ea typeface="微软雅黑" panose="020B0503020204020204" charset="-122"/>
                <a:cs typeface="微软雅黑" panose="020B0503020204020204" charset="-122"/>
              </a:rPr>
              <a:t>采取停止供电、供水、供热、供气等不当方式催交物业费</a:t>
            </a:r>
            <a:endParaRPr lang="zh-CN" altLang="en-US" sz="1600" b="1" dirty="0">
              <a:solidFill>
                <a:srgbClr val="212121"/>
              </a:solidFill>
              <a:latin typeface="微软雅黑" panose="020B0503020204020204" charset="-122"/>
              <a:ea typeface="微软雅黑" panose="020B0503020204020204" charset="-122"/>
              <a:cs typeface="微软雅黑" panose="020B0503020204020204" charset="-122"/>
            </a:endParaRPr>
          </a:p>
          <a:p>
            <a:pPr>
              <a:lnSpc>
                <a:spcPct val="130000"/>
              </a:lnSpc>
            </a:pPr>
            <a:r>
              <a:rPr lang="en-US" sz="1600" b="1" dirty="0">
                <a:solidFill>
                  <a:srgbClr val="FF6B6B"/>
                </a:solidFill>
                <a:latin typeface="微软雅黑" panose="020B0503020204020204" charset="-122"/>
                <a:ea typeface="微软雅黑" panose="020B0503020204020204" charset="-122"/>
                <a:cs typeface="微软雅黑" panose="020B0503020204020204" charset="-122"/>
                <a:sym typeface="+mn-ea"/>
              </a:rPr>
              <a:t>扣分标准：</a:t>
            </a:r>
            <a:r>
              <a:rPr lang="en-US" sz="1600" dirty="0">
                <a:solidFill>
                  <a:srgbClr val="212121">
                    <a:alpha val="80000"/>
                  </a:srgbClr>
                </a:solidFill>
                <a:latin typeface="微软雅黑" panose="020B0503020204020204" charset="-122"/>
                <a:ea typeface="微软雅黑" panose="020B0503020204020204" charset="-122"/>
                <a:cs typeface="微软雅黑" panose="020B0503020204020204" charset="-122"/>
                <a:sym typeface="+mn-ea"/>
              </a:rPr>
              <a:t>扣3分</a:t>
            </a:r>
            <a:endParaRPr lang="en-US" sz="1600" b="1" dirty="0">
              <a:solidFill>
                <a:srgbClr val="212121"/>
              </a:solidFill>
              <a:latin typeface="微软雅黑" panose="020B0503020204020204" charset="-122"/>
              <a:ea typeface="微软雅黑" panose="020B0503020204020204" charset="-122"/>
              <a:cs typeface="微软雅黑" panose="020B0503020204020204" charset="-122"/>
            </a:endParaRPr>
          </a:p>
        </p:txBody>
      </p:sp>
      <p:grpSp>
        <p:nvGrpSpPr>
          <p:cNvPr id="61" name="组合 60"/>
          <p:cNvGrpSpPr/>
          <p:nvPr/>
        </p:nvGrpSpPr>
        <p:grpSpPr>
          <a:xfrm>
            <a:off x="483235" y="3910330"/>
            <a:ext cx="5395595" cy="616585"/>
            <a:chOff x="614" y="8515"/>
            <a:chExt cx="5786" cy="2456"/>
          </a:xfrm>
        </p:grpSpPr>
        <p:sp>
          <p:nvSpPr>
            <p:cNvPr id="62" name="Shape 10"/>
            <p:cNvSpPr/>
            <p:nvPr/>
          </p:nvSpPr>
          <p:spPr>
            <a:xfrm>
              <a:off x="614" y="8515"/>
              <a:ext cx="5786" cy="2456"/>
            </a:xfrm>
            <a:custGeom>
              <a:avLst/>
              <a:gdLst/>
              <a:ahLst/>
              <a:cxnLst/>
              <a:rect l="l" t="t" r="r" b="b"/>
              <a:pathLst>
                <a:path w="3674301" h="2078393">
                  <a:moveTo>
                    <a:pt x="37114" y="0"/>
                  </a:moveTo>
                  <a:lnTo>
                    <a:pt x="3562962" y="0"/>
                  </a:lnTo>
                  <a:cubicBezTo>
                    <a:pt x="3624453" y="0"/>
                    <a:pt x="3674301" y="49848"/>
                    <a:pt x="3674301" y="111339"/>
                  </a:cubicBezTo>
                  <a:lnTo>
                    <a:pt x="3674301" y="1967053"/>
                  </a:lnTo>
                  <a:cubicBezTo>
                    <a:pt x="3674301" y="2028544"/>
                    <a:pt x="3624453" y="2078393"/>
                    <a:pt x="3562962" y="2078393"/>
                  </a:cubicBezTo>
                  <a:lnTo>
                    <a:pt x="37114" y="2078393"/>
                  </a:lnTo>
                  <a:cubicBezTo>
                    <a:pt x="16617" y="2078393"/>
                    <a:pt x="0" y="2061776"/>
                    <a:pt x="0" y="2041279"/>
                  </a:cubicBezTo>
                  <a:lnTo>
                    <a:pt x="0" y="37114"/>
                  </a:lnTo>
                  <a:cubicBezTo>
                    <a:pt x="0" y="16630"/>
                    <a:pt x="16630" y="0"/>
                    <a:pt x="37114" y="0"/>
                  </a:cubicBezTo>
                  <a:close/>
                </a:path>
              </a:pathLst>
            </a:custGeom>
            <a:solidFill>
              <a:srgbClr val="FFFFFF"/>
            </a:solidFill>
            <a:effectLst>
              <a:outerShdw blurRad="55671" dist="37114" dir="5400000" algn="bl" rotWithShape="0">
                <a:srgbClr val="000000">
                  <a:alpha val="10196"/>
                </a:srgbClr>
              </a:outerShdw>
            </a:effectLst>
          </p:spPr>
        </p:sp>
        <p:sp>
          <p:nvSpPr>
            <p:cNvPr id="63" name="Shape 41"/>
            <p:cNvSpPr/>
            <p:nvPr/>
          </p:nvSpPr>
          <p:spPr>
            <a:xfrm>
              <a:off x="614" y="8516"/>
              <a:ext cx="58" cy="2455"/>
            </a:xfrm>
            <a:custGeom>
              <a:avLst/>
              <a:gdLst/>
              <a:ahLst/>
              <a:cxnLst/>
              <a:rect l="l" t="t" r="r" b="b"/>
              <a:pathLst>
                <a:path w="37114" h="1558795">
                  <a:moveTo>
                    <a:pt x="37114" y="0"/>
                  </a:moveTo>
                  <a:lnTo>
                    <a:pt x="37114" y="0"/>
                  </a:lnTo>
                  <a:lnTo>
                    <a:pt x="37114" y="1558795"/>
                  </a:lnTo>
                  <a:lnTo>
                    <a:pt x="37114" y="1558795"/>
                  </a:lnTo>
                  <a:cubicBezTo>
                    <a:pt x="16617" y="1558795"/>
                    <a:pt x="0" y="1542178"/>
                    <a:pt x="0" y="1521680"/>
                  </a:cubicBezTo>
                  <a:lnTo>
                    <a:pt x="0" y="37114"/>
                  </a:lnTo>
                  <a:cubicBezTo>
                    <a:pt x="0" y="16630"/>
                    <a:pt x="16630" y="0"/>
                    <a:pt x="37114" y="0"/>
                  </a:cubicBezTo>
                  <a:close/>
                </a:path>
              </a:pathLst>
            </a:custGeom>
            <a:solidFill>
              <a:srgbClr val="FF6B6B"/>
            </a:solidFill>
          </p:spPr>
        </p:sp>
      </p:grpSp>
      <p:sp>
        <p:nvSpPr>
          <p:cNvPr id="27" name="Text 24"/>
          <p:cNvSpPr/>
          <p:nvPr/>
        </p:nvSpPr>
        <p:spPr>
          <a:xfrm>
            <a:off x="596265" y="3979545"/>
            <a:ext cx="3607435" cy="488315"/>
          </a:xfrm>
          <a:prstGeom prst="rect">
            <a:avLst/>
          </a:prstGeom>
          <a:noFill/>
        </p:spPr>
        <p:txBody>
          <a:bodyPr wrap="square" lIns="0" tIns="0" rIns="0" bIns="0" rtlCol="0" anchor="ctr"/>
          <a:lstStyle/>
          <a:p>
            <a:pPr>
              <a:lnSpc>
                <a:spcPct val="130000"/>
              </a:lnSpc>
            </a:pPr>
            <a:r>
              <a:rPr lang="en-US" sz="1600" b="1" dirty="0">
                <a:solidFill>
                  <a:srgbClr val="212121"/>
                </a:solidFill>
                <a:latin typeface="微软雅黑" panose="020B0503020204020204" charset="-122"/>
                <a:ea typeface="微软雅黑" panose="020B0503020204020204" charset="-122"/>
                <a:cs typeface="微软雅黑" panose="020B0503020204020204" charset="-122"/>
              </a:rPr>
              <a:t>*</a:t>
            </a:r>
            <a:r>
              <a:rPr lang="zh-CN" altLang="en-US" sz="1600" b="1" dirty="0">
                <a:solidFill>
                  <a:srgbClr val="212121"/>
                </a:solidFill>
                <a:latin typeface="微软雅黑" panose="020B0503020204020204" charset="-122"/>
                <a:ea typeface="微软雅黑" panose="020B0503020204020204" charset="-122"/>
                <a:cs typeface="微软雅黑" panose="020B0503020204020204" charset="-122"/>
              </a:rPr>
              <a:t>无故拒</a:t>
            </a:r>
            <a:r>
              <a:rPr lang="en-US" sz="1600" b="1" dirty="0">
                <a:solidFill>
                  <a:srgbClr val="212121"/>
                </a:solidFill>
                <a:latin typeface="微软雅黑" panose="020B0503020204020204" charset="-122"/>
                <a:ea typeface="微软雅黑" panose="020B0503020204020204" charset="-122"/>
                <a:cs typeface="微软雅黑" panose="020B0503020204020204" charset="-122"/>
              </a:rPr>
              <a:t>不配合</a:t>
            </a:r>
            <a:r>
              <a:rPr lang="zh-CN" altLang="en-US" sz="1600" b="1" dirty="0">
                <a:solidFill>
                  <a:srgbClr val="212121"/>
                </a:solidFill>
                <a:latin typeface="微软雅黑" panose="020B0503020204020204" charset="-122"/>
                <a:ea typeface="微软雅黑" panose="020B0503020204020204" charset="-122"/>
                <a:cs typeface="微软雅黑" panose="020B0503020204020204" charset="-122"/>
              </a:rPr>
              <a:t>安装电动汽车充电桩</a:t>
            </a:r>
            <a:endParaRPr lang="en-US" sz="1600" b="1" dirty="0">
              <a:solidFill>
                <a:srgbClr val="212121"/>
              </a:solidFill>
              <a:latin typeface="微软雅黑" panose="020B0503020204020204" charset="-122"/>
              <a:ea typeface="微软雅黑" panose="020B0503020204020204" charset="-122"/>
              <a:cs typeface="微软雅黑" panose="020B0503020204020204" charset="-122"/>
            </a:endParaRPr>
          </a:p>
          <a:p>
            <a:pPr>
              <a:lnSpc>
                <a:spcPct val="130000"/>
              </a:lnSpc>
            </a:pPr>
            <a:r>
              <a:rPr lang="en-US" sz="1600" b="1" dirty="0">
                <a:solidFill>
                  <a:srgbClr val="FF6B6B"/>
                </a:solidFill>
                <a:latin typeface="微软雅黑" panose="020B0503020204020204" charset="-122"/>
                <a:ea typeface="微软雅黑" panose="020B0503020204020204" charset="-122"/>
                <a:cs typeface="微软雅黑" panose="020B0503020204020204" charset="-122"/>
                <a:sym typeface="+mn-ea"/>
              </a:rPr>
              <a:t>扣分标准：</a:t>
            </a:r>
            <a:r>
              <a:rPr lang="en-US" sz="1600" dirty="0">
                <a:solidFill>
                  <a:srgbClr val="212121">
                    <a:alpha val="80000"/>
                  </a:srgbClr>
                </a:solidFill>
                <a:latin typeface="微软雅黑" panose="020B0503020204020204" charset="-122"/>
                <a:ea typeface="微软雅黑" panose="020B0503020204020204" charset="-122"/>
                <a:cs typeface="微软雅黑" panose="020B0503020204020204" charset="-122"/>
                <a:sym typeface="+mn-ea"/>
              </a:rPr>
              <a:t>扣2分</a:t>
            </a:r>
            <a:endParaRPr lang="en-US" sz="1600" b="1" dirty="0">
              <a:solidFill>
                <a:srgbClr val="212121"/>
              </a:solidFill>
              <a:latin typeface="微软雅黑" panose="020B0503020204020204" charset="-122"/>
              <a:ea typeface="微软雅黑" panose="020B0503020204020204" charset="-122"/>
              <a:cs typeface="微软雅黑" panose="020B0503020204020204" charset="-122"/>
            </a:endParaRPr>
          </a:p>
        </p:txBody>
      </p:sp>
      <p:grpSp>
        <p:nvGrpSpPr>
          <p:cNvPr id="3" name="组合 2"/>
          <p:cNvGrpSpPr/>
          <p:nvPr/>
        </p:nvGrpSpPr>
        <p:grpSpPr>
          <a:xfrm>
            <a:off x="485775" y="4582160"/>
            <a:ext cx="5393690" cy="616585"/>
            <a:chOff x="614" y="8515"/>
            <a:chExt cx="5786" cy="2456"/>
          </a:xfrm>
        </p:grpSpPr>
        <p:sp>
          <p:nvSpPr>
            <p:cNvPr id="4" name="Shape 10"/>
            <p:cNvSpPr/>
            <p:nvPr/>
          </p:nvSpPr>
          <p:spPr>
            <a:xfrm>
              <a:off x="614" y="8515"/>
              <a:ext cx="5786" cy="2456"/>
            </a:xfrm>
            <a:custGeom>
              <a:avLst/>
              <a:gdLst/>
              <a:ahLst/>
              <a:cxnLst/>
              <a:rect l="l" t="t" r="r" b="b"/>
              <a:pathLst>
                <a:path w="3674301" h="2078393">
                  <a:moveTo>
                    <a:pt x="37114" y="0"/>
                  </a:moveTo>
                  <a:lnTo>
                    <a:pt x="3562962" y="0"/>
                  </a:lnTo>
                  <a:cubicBezTo>
                    <a:pt x="3624453" y="0"/>
                    <a:pt x="3674301" y="49848"/>
                    <a:pt x="3674301" y="111339"/>
                  </a:cubicBezTo>
                  <a:lnTo>
                    <a:pt x="3674301" y="1967053"/>
                  </a:lnTo>
                  <a:cubicBezTo>
                    <a:pt x="3674301" y="2028544"/>
                    <a:pt x="3624453" y="2078393"/>
                    <a:pt x="3562962" y="2078393"/>
                  </a:cubicBezTo>
                  <a:lnTo>
                    <a:pt x="37114" y="2078393"/>
                  </a:lnTo>
                  <a:cubicBezTo>
                    <a:pt x="16617" y="2078393"/>
                    <a:pt x="0" y="2061776"/>
                    <a:pt x="0" y="2041279"/>
                  </a:cubicBezTo>
                  <a:lnTo>
                    <a:pt x="0" y="37114"/>
                  </a:lnTo>
                  <a:cubicBezTo>
                    <a:pt x="0" y="16630"/>
                    <a:pt x="16630" y="0"/>
                    <a:pt x="37114" y="0"/>
                  </a:cubicBezTo>
                  <a:close/>
                </a:path>
              </a:pathLst>
            </a:custGeom>
            <a:solidFill>
              <a:srgbClr val="FFFFFF"/>
            </a:solidFill>
            <a:effectLst>
              <a:outerShdw blurRad="55671" dist="37114" dir="5400000" algn="bl" rotWithShape="0">
                <a:srgbClr val="000000">
                  <a:alpha val="10196"/>
                </a:srgbClr>
              </a:outerShdw>
            </a:effectLst>
          </p:spPr>
        </p:sp>
        <p:sp>
          <p:nvSpPr>
            <p:cNvPr id="5" name="Shape 41"/>
            <p:cNvSpPr/>
            <p:nvPr/>
          </p:nvSpPr>
          <p:spPr>
            <a:xfrm>
              <a:off x="614" y="8516"/>
              <a:ext cx="58" cy="2455"/>
            </a:xfrm>
            <a:custGeom>
              <a:avLst/>
              <a:gdLst/>
              <a:ahLst/>
              <a:cxnLst/>
              <a:rect l="l" t="t" r="r" b="b"/>
              <a:pathLst>
                <a:path w="37114" h="1558795">
                  <a:moveTo>
                    <a:pt x="37114" y="0"/>
                  </a:moveTo>
                  <a:lnTo>
                    <a:pt x="37114" y="0"/>
                  </a:lnTo>
                  <a:lnTo>
                    <a:pt x="37114" y="1558795"/>
                  </a:lnTo>
                  <a:lnTo>
                    <a:pt x="37114" y="1558795"/>
                  </a:lnTo>
                  <a:cubicBezTo>
                    <a:pt x="16617" y="1558795"/>
                    <a:pt x="0" y="1542178"/>
                    <a:pt x="0" y="1521680"/>
                  </a:cubicBezTo>
                  <a:lnTo>
                    <a:pt x="0" y="37114"/>
                  </a:lnTo>
                  <a:cubicBezTo>
                    <a:pt x="0" y="16630"/>
                    <a:pt x="16630" y="0"/>
                    <a:pt x="37114" y="0"/>
                  </a:cubicBezTo>
                  <a:close/>
                </a:path>
              </a:pathLst>
            </a:custGeom>
            <a:solidFill>
              <a:srgbClr val="FF6B6B"/>
            </a:solidFill>
          </p:spPr>
        </p:sp>
      </p:grpSp>
      <p:sp>
        <p:nvSpPr>
          <p:cNvPr id="33" name="Text 30"/>
          <p:cNvSpPr/>
          <p:nvPr/>
        </p:nvSpPr>
        <p:spPr>
          <a:xfrm>
            <a:off x="596265" y="4567555"/>
            <a:ext cx="2624455" cy="600710"/>
          </a:xfrm>
          <a:prstGeom prst="rect">
            <a:avLst/>
          </a:prstGeom>
          <a:noFill/>
        </p:spPr>
        <p:txBody>
          <a:bodyPr wrap="square" lIns="0" tIns="0" rIns="0" bIns="0" rtlCol="0" anchor="ctr"/>
          <a:lstStyle/>
          <a:p>
            <a:pPr>
              <a:lnSpc>
                <a:spcPct val="130000"/>
              </a:lnSpc>
            </a:pPr>
            <a:r>
              <a:rPr lang="en-US" sz="1600" b="1" dirty="0">
                <a:solidFill>
                  <a:srgbClr val="212121"/>
                </a:solidFill>
                <a:latin typeface="微软雅黑" panose="020B0503020204020204" charset="-122"/>
                <a:ea typeface="微软雅黑" panose="020B0503020204020204" charset="-122"/>
                <a:cs typeface="微软雅黑" panose="020B0503020204020204" charset="-122"/>
              </a:rPr>
              <a:t>*未</a:t>
            </a:r>
            <a:r>
              <a:rPr lang="zh-CN" altLang="en-US" sz="1600" b="1" dirty="0">
                <a:solidFill>
                  <a:srgbClr val="212121"/>
                </a:solidFill>
                <a:latin typeface="微软雅黑" panose="020B0503020204020204" charset="-122"/>
                <a:ea typeface="微软雅黑" panose="020B0503020204020204" charset="-122"/>
                <a:cs typeface="微软雅黑" panose="020B0503020204020204" charset="-122"/>
              </a:rPr>
              <a:t>组织</a:t>
            </a:r>
            <a:r>
              <a:rPr lang="en-US" sz="1600" b="1" dirty="0">
                <a:solidFill>
                  <a:srgbClr val="212121"/>
                </a:solidFill>
                <a:latin typeface="微软雅黑" panose="020B0503020204020204" charset="-122"/>
                <a:ea typeface="微软雅黑" panose="020B0503020204020204" charset="-122"/>
                <a:cs typeface="微软雅黑" panose="020B0503020204020204" charset="-122"/>
              </a:rPr>
              <a:t>定期听取业主意见</a:t>
            </a:r>
            <a:endParaRPr lang="en-US" sz="1600" b="1" dirty="0">
              <a:solidFill>
                <a:srgbClr val="212121"/>
              </a:solidFill>
              <a:latin typeface="微软雅黑" panose="020B0503020204020204" charset="-122"/>
              <a:ea typeface="微软雅黑" panose="020B0503020204020204" charset="-122"/>
              <a:cs typeface="微软雅黑" panose="020B0503020204020204" charset="-122"/>
            </a:endParaRPr>
          </a:p>
          <a:p>
            <a:pPr>
              <a:lnSpc>
                <a:spcPct val="130000"/>
              </a:lnSpc>
            </a:pPr>
            <a:r>
              <a:rPr lang="en-US" sz="1600" b="1" dirty="0">
                <a:solidFill>
                  <a:srgbClr val="FF6B6B"/>
                </a:solidFill>
                <a:latin typeface="微软雅黑" panose="020B0503020204020204" charset="-122"/>
                <a:ea typeface="微软雅黑" panose="020B0503020204020204" charset="-122"/>
                <a:cs typeface="微软雅黑" panose="020B0503020204020204" charset="-122"/>
                <a:sym typeface="+mn-ea"/>
              </a:rPr>
              <a:t>扣分标准：</a:t>
            </a:r>
            <a:r>
              <a:rPr lang="en-US" sz="1600" dirty="0">
                <a:solidFill>
                  <a:srgbClr val="212121">
                    <a:alpha val="80000"/>
                  </a:srgbClr>
                </a:solidFill>
                <a:latin typeface="微软雅黑" panose="020B0503020204020204" charset="-122"/>
                <a:ea typeface="微软雅黑" panose="020B0503020204020204" charset="-122"/>
                <a:cs typeface="微软雅黑" panose="020B0503020204020204" charset="-122"/>
                <a:sym typeface="+mn-ea"/>
              </a:rPr>
              <a:t>扣1分</a:t>
            </a:r>
            <a:endParaRPr lang="en-US" sz="1600" b="1" dirty="0">
              <a:solidFill>
                <a:srgbClr val="212121"/>
              </a:solidFill>
              <a:latin typeface="微软雅黑" panose="020B0503020204020204" charset="-122"/>
              <a:ea typeface="微软雅黑" panose="020B0503020204020204" charset="-122"/>
              <a:cs typeface="微软雅黑" panose="020B0503020204020204" charset="-122"/>
            </a:endParaRPr>
          </a:p>
        </p:txBody>
      </p:sp>
      <p:grpSp>
        <p:nvGrpSpPr>
          <p:cNvPr id="7" name="组合 6"/>
          <p:cNvGrpSpPr/>
          <p:nvPr/>
        </p:nvGrpSpPr>
        <p:grpSpPr>
          <a:xfrm>
            <a:off x="488950" y="5252720"/>
            <a:ext cx="5389880" cy="1043940"/>
            <a:chOff x="614" y="8515"/>
            <a:chExt cx="5786" cy="2456"/>
          </a:xfrm>
        </p:grpSpPr>
        <p:sp>
          <p:nvSpPr>
            <p:cNvPr id="8" name="Shape 10"/>
            <p:cNvSpPr/>
            <p:nvPr/>
          </p:nvSpPr>
          <p:spPr>
            <a:xfrm>
              <a:off x="614" y="8515"/>
              <a:ext cx="5786" cy="2456"/>
            </a:xfrm>
            <a:custGeom>
              <a:avLst/>
              <a:gdLst/>
              <a:ahLst/>
              <a:cxnLst/>
              <a:rect l="l" t="t" r="r" b="b"/>
              <a:pathLst>
                <a:path w="3674301" h="2078393">
                  <a:moveTo>
                    <a:pt x="37114" y="0"/>
                  </a:moveTo>
                  <a:lnTo>
                    <a:pt x="3562962" y="0"/>
                  </a:lnTo>
                  <a:cubicBezTo>
                    <a:pt x="3624453" y="0"/>
                    <a:pt x="3674301" y="49848"/>
                    <a:pt x="3674301" y="111339"/>
                  </a:cubicBezTo>
                  <a:lnTo>
                    <a:pt x="3674301" y="1967053"/>
                  </a:lnTo>
                  <a:cubicBezTo>
                    <a:pt x="3674301" y="2028544"/>
                    <a:pt x="3624453" y="2078393"/>
                    <a:pt x="3562962" y="2078393"/>
                  </a:cubicBezTo>
                  <a:lnTo>
                    <a:pt x="37114" y="2078393"/>
                  </a:lnTo>
                  <a:cubicBezTo>
                    <a:pt x="16617" y="2078393"/>
                    <a:pt x="0" y="2061776"/>
                    <a:pt x="0" y="2041279"/>
                  </a:cubicBezTo>
                  <a:lnTo>
                    <a:pt x="0" y="37114"/>
                  </a:lnTo>
                  <a:cubicBezTo>
                    <a:pt x="0" y="16630"/>
                    <a:pt x="16630" y="0"/>
                    <a:pt x="37114" y="0"/>
                  </a:cubicBezTo>
                  <a:close/>
                </a:path>
              </a:pathLst>
            </a:custGeom>
            <a:solidFill>
              <a:srgbClr val="FFFFFF"/>
            </a:solidFill>
            <a:effectLst>
              <a:outerShdw blurRad="55671" dist="37114" dir="5400000" algn="bl" rotWithShape="0">
                <a:srgbClr val="000000">
                  <a:alpha val="10196"/>
                </a:srgbClr>
              </a:outerShdw>
            </a:effectLst>
          </p:spPr>
        </p:sp>
        <p:sp>
          <p:nvSpPr>
            <p:cNvPr id="10" name="Shape 41"/>
            <p:cNvSpPr/>
            <p:nvPr/>
          </p:nvSpPr>
          <p:spPr>
            <a:xfrm>
              <a:off x="614" y="8516"/>
              <a:ext cx="58" cy="2455"/>
            </a:xfrm>
            <a:custGeom>
              <a:avLst/>
              <a:gdLst/>
              <a:ahLst/>
              <a:cxnLst/>
              <a:rect l="l" t="t" r="r" b="b"/>
              <a:pathLst>
                <a:path w="37114" h="1558795">
                  <a:moveTo>
                    <a:pt x="37114" y="0"/>
                  </a:moveTo>
                  <a:lnTo>
                    <a:pt x="37114" y="0"/>
                  </a:lnTo>
                  <a:lnTo>
                    <a:pt x="37114" y="1558795"/>
                  </a:lnTo>
                  <a:lnTo>
                    <a:pt x="37114" y="1558795"/>
                  </a:lnTo>
                  <a:cubicBezTo>
                    <a:pt x="16617" y="1558795"/>
                    <a:pt x="0" y="1542178"/>
                    <a:pt x="0" y="1521680"/>
                  </a:cubicBezTo>
                  <a:lnTo>
                    <a:pt x="0" y="37114"/>
                  </a:lnTo>
                  <a:cubicBezTo>
                    <a:pt x="0" y="16630"/>
                    <a:pt x="16630" y="0"/>
                    <a:pt x="37114" y="0"/>
                  </a:cubicBezTo>
                  <a:close/>
                </a:path>
              </a:pathLst>
            </a:custGeom>
            <a:solidFill>
              <a:srgbClr val="FF6B6B"/>
            </a:solidFill>
          </p:spPr>
        </p:sp>
      </p:grpSp>
      <p:sp>
        <p:nvSpPr>
          <p:cNvPr id="39" name="Text 36"/>
          <p:cNvSpPr/>
          <p:nvPr/>
        </p:nvSpPr>
        <p:spPr>
          <a:xfrm>
            <a:off x="612140" y="5419725"/>
            <a:ext cx="5302250" cy="780415"/>
          </a:xfrm>
          <a:prstGeom prst="rect">
            <a:avLst/>
          </a:prstGeom>
          <a:noFill/>
        </p:spPr>
        <p:txBody>
          <a:bodyPr wrap="square" lIns="0" tIns="0" rIns="0" bIns="0" rtlCol="0" anchor="ctr"/>
          <a:lstStyle/>
          <a:p>
            <a:pPr>
              <a:lnSpc>
                <a:spcPct val="130000"/>
              </a:lnSpc>
            </a:pPr>
            <a:r>
              <a:rPr lang="en-US" sz="1600" b="1" dirty="0">
                <a:solidFill>
                  <a:srgbClr val="212121"/>
                </a:solidFill>
                <a:latin typeface="微软雅黑" panose="020B0503020204020204" charset="-122"/>
                <a:ea typeface="微软雅黑" panose="020B0503020204020204" charset="-122"/>
                <a:cs typeface="微软雅黑" panose="020B0503020204020204" charset="-122"/>
              </a:rPr>
              <a:t>*</a:t>
            </a:r>
            <a:r>
              <a:rPr lang="en-US" sz="1600" b="1" dirty="0">
                <a:solidFill>
                  <a:srgbClr val="212121"/>
                </a:solidFill>
                <a:latin typeface="微软雅黑" panose="020B0503020204020204" charset="-122"/>
                <a:ea typeface="微软雅黑" panose="020B0503020204020204" charset="-122"/>
                <a:cs typeface="微软雅黑" panose="020B0503020204020204" charset="-122"/>
                <a:sym typeface="+mn-ea"/>
              </a:rPr>
              <a:t>存在其他拒不接受街道</a:t>
            </a:r>
            <a:r>
              <a:rPr lang="zh-CN" altLang="en-US" sz="1600" b="1" dirty="0">
                <a:solidFill>
                  <a:srgbClr val="212121"/>
                </a:solidFill>
                <a:latin typeface="微软雅黑" panose="020B0503020204020204" charset="-122"/>
                <a:ea typeface="微软雅黑" panose="020B0503020204020204" charset="-122"/>
                <a:cs typeface="微软雅黑" panose="020B0503020204020204" charset="-122"/>
                <a:sym typeface="+mn-ea"/>
              </a:rPr>
              <a:t>（乡镇）</a:t>
            </a:r>
            <a:r>
              <a:rPr lang="en-US" sz="1600" b="1" dirty="0">
                <a:solidFill>
                  <a:srgbClr val="212121"/>
                </a:solidFill>
                <a:latin typeface="微软雅黑" panose="020B0503020204020204" charset="-122"/>
                <a:ea typeface="微软雅黑" panose="020B0503020204020204" charset="-122"/>
                <a:cs typeface="微软雅黑" panose="020B0503020204020204" charset="-122"/>
                <a:sym typeface="+mn-ea"/>
              </a:rPr>
              <a:t>监督指导行为，落实党建引领物业管理纳入社区治理工作不力</a:t>
            </a:r>
            <a:endParaRPr lang="en-US" sz="1600" b="1" dirty="0">
              <a:solidFill>
                <a:srgbClr val="212121"/>
              </a:solidFill>
              <a:latin typeface="微软雅黑" panose="020B0503020204020204" charset="-122"/>
              <a:ea typeface="微软雅黑" panose="020B0503020204020204" charset="-122"/>
              <a:cs typeface="微软雅黑" panose="020B0503020204020204" charset="-122"/>
              <a:sym typeface="+mn-ea"/>
            </a:endParaRPr>
          </a:p>
          <a:p>
            <a:pPr>
              <a:lnSpc>
                <a:spcPct val="130000"/>
              </a:lnSpc>
            </a:pPr>
            <a:r>
              <a:rPr lang="en-US" sz="1600" b="1" dirty="0">
                <a:solidFill>
                  <a:srgbClr val="FF6B6B"/>
                </a:solidFill>
                <a:latin typeface="微软雅黑" panose="020B0503020204020204" charset="-122"/>
                <a:ea typeface="微软雅黑" panose="020B0503020204020204" charset="-122"/>
                <a:cs typeface="微软雅黑" panose="020B0503020204020204" charset="-122"/>
                <a:sym typeface="+mn-ea"/>
              </a:rPr>
              <a:t>扣分标准：</a:t>
            </a:r>
            <a:r>
              <a:rPr lang="en-US" sz="1600" dirty="0">
                <a:solidFill>
                  <a:srgbClr val="212121">
                    <a:alpha val="80000"/>
                  </a:srgbClr>
                </a:solidFill>
                <a:latin typeface="微软雅黑" panose="020B0503020204020204" charset="-122"/>
                <a:ea typeface="微软雅黑" panose="020B0503020204020204" charset="-122"/>
                <a:cs typeface="微软雅黑" panose="020B0503020204020204" charset="-122"/>
                <a:sym typeface="+mn-ea"/>
              </a:rPr>
              <a:t>扣2分</a:t>
            </a:r>
            <a:endParaRPr lang="en-US" sz="1600" b="1" dirty="0">
              <a:solidFill>
                <a:srgbClr val="212121"/>
              </a:solidFill>
              <a:latin typeface="微软雅黑" panose="020B0503020204020204" charset="-122"/>
              <a:ea typeface="微软雅黑" panose="020B0503020204020204" charset="-122"/>
              <a:cs typeface="微软雅黑" panose="020B0503020204020204" charset="-122"/>
            </a:endParaRPr>
          </a:p>
        </p:txBody>
      </p:sp>
      <p:sp>
        <p:nvSpPr>
          <p:cNvPr id="11" name="文本框 10"/>
          <p:cNvSpPr txBox="1"/>
          <p:nvPr/>
        </p:nvSpPr>
        <p:spPr>
          <a:xfrm>
            <a:off x="5891530" y="1167130"/>
            <a:ext cx="5831205" cy="645160"/>
          </a:xfrm>
          <a:prstGeom prst="rect">
            <a:avLst/>
          </a:prstGeom>
          <a:noFill/>
        </p:spPr>
        <p:txBody>
          <a:bodyPr wrap="square" rtlCol="0">
            <a:spAutoFit/>
          </a:bodyPr>
          <a:p>
            <a:r>
              <a:rPr lang="en-US" altLang="zh-CN" b="1" dirty="0">
                <a:latin typeface="微软雅黑" panose="020B0503020204020204" charset="-122"/>
                <a:ea typeface="微软雅黑" panose="020B0503020204020204" charset="-122"/>
                <a:cs typeface="微软雅黑" panose="020B0503020204020204" charset="-122"/>
              </a:rPr>
              <a:t>*</a:t>
            </a:r>
            <a:r>
              <a:rPr lang="zh-CN" altLang="en-US" b="1" dirty="0">
                <a:latin typeface="微软雅黑" panose="020B0503020204020204" charset="-122"/>
                <a:ea typeface="微软雅黑" panose="020B0503020204020204" charset="-122"/>
                <a:cs typeface="微软雅黑" panose="020B0503020204020204" charset="-122"/>
              </a:rPr>
              <a:t>参与社区治理扣分</a:t>
            </a:r>
            <a:r>
              <a:rPr lang="en-US" altLang="zh-CN" b="1" dirty="0">
                <a:latin typeface="微软雅黑" panose="020B0503020204020204" charset="-122"/>
                <a:ea typeface="微软雅黑" panose="020B0503020204020204" charset="-122"/>
                <a:cs typeface="微软雅黑" panose="020B0503020204020204" charset="-122"/>
              </a:rPr>
              <a:t>-</a:t>
            </a:r>
            <a:r>
              <a:rPr lang="zh-CN" altLang="en-US" b="1" dirty="0">
                <a:latin typeface="微软雅黑" panose="020B0503020204020204" charset="-122"/>
                <a:ea typeface="微软雅黑" panose="020B0503020204020204" charset="-122"/>
                <a:cs typeface="微软雅黑" panose="020B0503020204020204" charset="-122"/>
              </a:rPr>
              <a:t>展示</a:t>
            </a:r>
            <a:r>
              <a:rPr lang="en-US" altLang="zh-CN" b="1" dirty="0">
                <a:latin typeface="微软雅黑" panose="020B0503020204020204" charset="-122"/>
                <a:ea typeface="微软雅黑" panose="020B0503020204020204" charset="-122"/>
                <a:cs typeface="微软雅黑" panose="020B0503020204020204" charset="-122"/>
              </a:rPr>
              <a:t>/</a:t>
            </a:r>
            <a:r>
              <a:rPr lang="zh-CN" altLang="en-US" b="1" dirty="0">
                <a:latin typeface="微软雅黑" panose="020B0503020204020204" charset="-122"/>
                <a:ea typeface="微软雅黑" panose="020B0503020204020204" charset="-122"/>
                <a:cs typeface="微软雅黑" panose="020B0503020204020204" charset="-122"/>
              </a:rPr>
              <a:t>录入页面</a:t>
            </a:r>
            <a:r>
              <a:rPr lang="en-US" altLang="zh-CN" b="1" dirty="0">
                <a:latin typeface="微软雅黑" panose="020B0503020204020204" charset="-122"/>
                <a:ea typeface="微软雅黑" panose="020B0503020204020204" charset="-122"/>
                <a:cs typeface="微软雅黑" panose="020B0503020204020204" charset="-122"/>
              </a:rPr>
              <a:t>-</a:t>
            </a:r>
            <a:r>
              <a:rPr lang="zh-CN" altLang="en-US" b="1" dirty="0">
                <a:latin typeface="微软雅黑" panose="020B0503020204020204" charset="-122"/>
                <a:ea typeface="微软雅黑" panose="020B0503020204020204" charset="-122"/>
                <a:cs typeface="微软雅黑" panose="020B0503020204020204" charset="-122"/>
              </a:rPr>
              <a:t>街道（社区）评分</a:t>
            </a:r>
            <a:endParaRPr lang="zh-CN" altLang="en-US" b="1" dirty="0">
              <a:latin typeface="微软雅黑" panose="020B0503020204020204" charset="-122"/>
              <a:ea typeface="微软雅黑" panose="020B0503020204020204" charset="-122"/>
              <a:cs typeface="微软雅黑" panose="020B0503020204020204" charset="-122"/>
            </a:endParaRPr>
          </a:p>
          <a:p>
            <a:r>
              <a:rPr lang="zh-CN" altLang="en-US" dirty="0">
                <a:latin typeface="微软雅黑" panose="020B0503020204020204" charset="-122"/>
                <a:ea typeface="微软雅黑" panose="020B0503020204020204" charset="-122"/>
                <a:cs typeface="微软雅黑" panose="020B0503020204020204" charset="-122"/>
              </a:rPr>
              <a:t>各个扣分项分项计分</a:t>
            </a:r>
            <a:endParaRPr lang="zh-CN" altLang="en-US" dirty="0">
              <a:latin typeface="微软雅黑" panose="020B0503020204020204" charset="-122"/>
              <a:ea typeface="微软雅黑" panose="020B0503020204020204" charset="-122"/>
              <a:cs typeface="微软雅黑" panose="020B0503020204020204" charset="-122"/>
            </a:endParaRPr>
          </a:p>
        </p:txBody>
      </p:sp>
      <p:pic>
        <p:nvPicPr>
          <p:cNvPr id="12" name="图片 11" descr="扣分信息维护-社区治理扣分"/>
          <p:cNvPicPr>
            <a:picLocks noChangeAspect="1"/>
          </p:cNvPicPr>
          <p:nvPr/>
        </p:nvPicPr>
        <p:blipFill>
          <a:blip r:embed="rId2"/>
          <a:srcRect l="328" t="-195" r="-328" b="67795"/>
          <a:stretch>
            <a:fillRect/>
          </a:stretch>
        </p:blipFill>
        <p:spPr>
          <a:xfrm>
            <a:off x="6064250" y="1868170"/>
            <a:ext cx="5851525" cy="1043305"/>
          </a:xfrm>
          <a:prstGeom prst="rect">
            <a:avLst/>
          </a:prstGeom>
        </p:spPr>
      </p:pic>
      <p:pic>
        <p:nvPicPr>
          <p:cNvPr id="14" name="图片 13" descr="扣分信息维护-社区治理扣分-小区扣分"/>
          <p:cNvPicPr>
            <a:picLocks noChangeAspect="1"/>
          </p:cNvPicPr>
          <p:nvPr/>
        </p:nvPicPr>
        <p:blipFill>
          <a:blip r:embed="rId3"/>
          <a:srcRect l="1578" t="6826" r="27045" b="39431"/>
          <a:stretch>
            <a:fillRect/>
          </a:stretch>
        </p:blipFill>
        <p:spPr>
          <a:xfrm>
            <a:off x="6048375" y="3201035"/>
            <a:ext cx="5883275" cy="2458720"/>
          </a:xfrm>
          <a:prstGeom prst="rect">
            <a:avLst/>
          </a:prstGeom>
        </p:spPr>
      </p:pic>
      <p:sp>
        <p:nvSpPr>
          <p:cNvPr id="17" name="文本框 16"/>
          <p:cNvSpPr txBox="1"/>
          <p:nvPr/>
        </p:nvSpPr>
        <p:spPr>
          <a:xfrm>
            <a:off x="360045" y="360045"/>
            <a:ext cx="10931525" cy="583565"/>
          </a:xfrm>
          <a:prstGeom prst="rect">
            <a:avLst/>
          </a:prstGeom>
          <a:noFill/>
        </p:spPr>
        <p:txBody>
          <a:bodyPr wrap="square" rtlCol="0">
            <a:spAutoFit/>
          </a:bodyPr>
          <a:p>
            <a:r>
              <a:rPr lang="zh-CN" altLang="en-US" sz="3200" b="1" dirty="0">
                <a:solidFill>
                  <a:srgbClr val="212121"/>
                </a:solidFill>
                <a:latin typeface="微软雅黑" panose="020B0503020204020204" charset="-122"/>
                <a:ea typeface="微软雅黑" panose="020B0503020204020204" charset="-122"/>
                <a:cs typeface="微软雅黑" panose="020B0503020204020204" charset="-122"/>
                <a:sym typeface="+mn-ea"/>
              </a:rPr>
              <a:t>街道填报：扣分项</a:t>
            </a:r>
            <a:r>
              <a:rPr lang="en-US" altLang="zh-CN" sz="3200" b="1" dirty="0">
                <a:solidFill>
                  <a:srgbClr val="212121"/>
                </a:solidFill>
                <a:latin typeface="微软雅黑" panose="020B0503020204020204" charset="-122"/>
                <a:ea typeface="微软雅黑" panose="020B0503020204020204" charset="-122"/>
                <a:cs typeface="微软雅黑" panose="020B0503020204020204" charset="-122"/>
                <a:sym typeface="+mn-ea"/>
              </a:rPr>
              <a:t>-</a:t>
            </a:r>
            <a:r>
              <a:rPr lang="zh-CN" altLang="en-US" sz="3200" b="1" dirty="0">
                <a:solidFill>
                  <a:srgbClr val="212121"/>
                </a:solidFill>
                <a:latin typeface="微软雅黑" panose="020B0503020204020204" charset="-122"/>
                <a:ea typeface="微软雅黑" panose="020B0503020204020204" charset="-122"/>
                <a:cs typeface="微软雅黑" panose="020B0503020204020204" charset="-122"/>
                <a:sym typeface="+mn-ea"/>
              </a:rPr>
              <a:t>参与社区治理</a:t>
            </a:r>
            <a:endParaRPr lang="zh-CN" altLang="en-US" sz="3200" b="1" dirty="0">
              <a:solidFill>
                <a:srgbClr val="212121"/>
              </a:solidFill>
              <a:latin typeface="微软雅黑" panose="020B0503020204020204" charset="-122"/>
              <a:ea typeface="微软雅黑" panose="020B0503020204020204" charset="-122"/>
              <a:cs typeface="微软雅黑" panose="020B0503020204020204" charset="-122"/>
              <a:sym typeface="+mn-ea"/>
            </a:endParaRPr>
          </a:p>
        </p:txBody>
      </p:sp>
      <p:sp>
        <p:nvSpPr>
          <p:cNvPr id="48" name="文本框 47"/>
          <p:cNvSpPr txBox="1"/>
          <p:nvPr/>
        </p:nvSpPr>
        <p:spPr>
          <a:xfrm>
            <a:off x="9087485" y="0"/>
            <a:ext cx="3103880" cy="398780"/>
          </a:xfrm>
          <a:prstGeom prst="rect">
            <a:avLst/>
          </a:prstGeom>
          <a:noFill/>
        </p:spPr>
        <p:txBody>
          <a:bodyPr wrap="none" rtlCol="0" anchor="t">
            <a:spAutoFit/>
          </a:bodyPr>
          <a:p>
            <a:r>
              <a:rPr lang="zh-CN" sz="2000">
                <a:latin typeface="微软雅黑" panose="020B0503020204020204" charset="-122"/>
                <a:ea typeface="微软雅黑" panose="020B0503020204020204" charset="-122"/>
                <a:cs typeface="微软雅黑" panose="020B0503020204020204" charset="-122"/>
                <a:sym typeface="+mn-ea"/>
              </a:rPr>
              <a:t>标注*号项需加权平均计算</a:t>
            </a:r>
            <a:endParaRPr lang="zh-CN" sz="2000">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t="92" b="92"/>
          <a:stretch>
            <a:fillRect/>
          </a:stretch>
        </p:blipFill>
        <p:spPr>
          <a:xfrm>
            <a:off x="0" y="0"/>
            <a:ext cx="12192000" cy="6858000"/>
          </a:xfrm>
          <a:prstGeom prst="rect">
            <a:avLst/>
          </a:prstGeom>
          <a:noFill/>
          <a:ln w="25400" cap="flat" cmpd="sng">
            <a:noFill/>
            <a:prstDash val="solid"/>
            <a:round/>
          </a:ln>
        </p:spPr>
      </p:pic>
      <p:sp>
        <p:nvSpPr>
          <p:cNvPr id="3" name="AutoShape 3"/>
          <p:cNvSpPr/>
          <p:nvPr/>
        </p:nvSpPr>
        <p:spPr>
          <a:xfrm>
            <a:off x="355600" y="355600"/>
            <a:ext cx="11176000" cy="635000"/>
          </a:xfrm>
          <a:prstGeom prst="rect">
            <a:avLst/>
          </a:prstGeom>
          <a:noFill/>
          <a:ln w="12700" cap="flat" cmpd="sng">
            <a:noFill/>
            <a:prstDash val="solid"/>
            <a:round/>
          </a:ln>
        </p:spPr>
        <p:txBody>
          <a:bodyPr vert="horz" wrap="square" lIns="88900" tIns="50800" rIns="88900" bIns="50800" rtlCol="0" anchor="ctr" anchorCtr="0"/>
          <a:lstStyle/>
          <a:p>
            <a:pPr indent="0" algn="l">
              <a:lnSpc>
                <a:spcPct val="100000"/>
              </a:lnSpc>
              <a:defRPr/>
            </a:pPr>
            <a:r>
              <a:rPr lang="en-US" sz="3200" b="1" i="0" u="none" strike="noStrike">
                <a:solidFill>
                  <a:srgbClr val="212121"/>
                </a:solidFill>
                <a:latin typeface="微软雅黑" panose="020B0503020204020204" charset="-122"/>
                <a:ea typeface="微软雅黑" panose="020B0503020204020204" charset="-122"/>
                <a:cs typeface="微软雅黑" panose="020B0503020204020204" charset="-122"/>
                <a:sym typeface="仿宋_GB2312" panose="02010609030101010101" charset="-122"/>
              </a:rPr>
              <a:t>街道填报</a:t>
            </a:r>
            <a:r>
              <a:rPr lang="zh-CN" altLang="en-US" sz="3200" b="1" i="0" u="none" strike="noStrike">
                <a:solidFill>
                  <a:srgbClr val="212121"/>
                </a:solidFill>
                <a:latin typeface="微软雅黑" panose="020B0503020204020204" charset="-122"/>
                <a:ea typeface="微软雅黑" panose="020B0503020204020204" charset="-122"/>
                <a:cs typeface="微软雅黑" panose="020B0503020204020204" charset="-122"/>
                <a:sym typeface="仿宋_GB2312" panose="02010609030101010101" charset="-122"/>
              </a:rPr>
              <a:t>总结</a:t>
            </a:r>
            <a:r>
              <a:rPr lang="en-US" sz="3200" b="1" i="0" u="none" strike="noStrike">
                <a:solidFill>
                  <a:srgbClr val="212121"/>
                </a:solidFill>
                <a:latin typeface="微软雅黑" panose="020B0503020204020204" charset="-122"/>
                <a:ea typeface="微软雅黑" panose="020B0503020204020204" charset="-122"/>
                <a:cs typeface="微软雅黑" panose="020B0503020204020204" charset="-122"/>
                <a:sym typeface="仿宋_GB2312" panose="02010609030101010101" charset="-122"/>
              </a:rPr>
              <a:t>：“参与社区治理”评分细则</a:t>
            </a:r>
            <a:endParaRPr lang="en-US" sz="3200" b="1" i="0" u="none" strike="noStrike">
              <a:solidFill>
                <a:srgbClr val="212121"/>
              </a:solidFill>
              <a:latin typeface="微软雅黑" panose="020B0503020204020204" charset="-122"/>
              <a:ea typeface="微软雅黑" panose="020B0503020204020204" charset="-122"/>
              <a:cs typeface="微软雅黑" panose="020B0503020204020204" charset="-122"/>
              <a:sym typeface="仿宋_GB2312" panose="02010609030101010101" charset="-122"/>
            </a:endParaRPr>
          </a:p>
        </p:txBody>
      </p:sp>
      <p:sp>
        <p:nvSpPr>
          <p:cNvPr id="4" name="AutoShape 4"/>
          <p:cNvSpPr/>
          <p:nvPr/>
        </p:nvSpPr>
        <p:spPr>
          <a:xfrm>
            <a:off x="508000" y="1397000"/>
            <a:ext cx="11176000" cy="1143000"/>
          </a:xfrm>
          <a:prstGeom prst="roundRect">
            <a:avLst>
              <a:gd name="adj" fmla="val 11111"/>
            </a:avLst>
          </a:prstGeom>
          <a:solidFill>
            <a:srgbClr val="FFFFFF">
              <a:alpha val="85000"/>
            </a:srgbClr>
          </a:solidFill>
          <a:ln w="12700" cap="flat" cmpd="sng">
            <a:solidFill>
              <a:srgbClr val="E5E7EB">
                <a:alpha val="100000"/>
              </a:srgbClr>
            </a:solidFill>
            <a:prstDash val="solid"/>
            <a:round/>
          </a:ln>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endParaRPr>
          </a:p>
        </p:txBody>
      </p:sp>
      <p:sp>
        <p:nvSpPr>
          <p:cNvPr id="5" name="AutoShape 5"/>
          <p:cNvSpPr/>
          <p:nvPr/>
        </p:nvSpPr>
        <p:spPr>
          <a:xfrm>
            <a:off x="609600" y="1524000"/>
            <a:ext cx="10668000" cy="889000"/>
          </a:xfrm>
          <a:prstGeom prst="rect">
            <a:avLst/>
          </a:prstGeom>
          <a:noFill/>
          <a:ln w="12700" cap="flat" cmpd="sng">
            <a:noFill/>
            <a:prstDash val="solid"/>
            <a:round/>
          </a:ln>
        </p:spPr>
        <p:txBody>
          <a:bodyPr vert="horz" wrap="square" lIns="127000" tIns="0" rIns="127000" bIns="0" rtlCol="0" anchor="ctr" anchorCtr="0"/>
          <a:lstStyle/>
          <a:p>
            <a:pPr indent="0" algn="l">
              <a:lnSpc>
                <a:spcPct val="108000"/>
              </a:lnSpc>
              <a:defRPr/>
            </a:pPr>
            <a:r>
              <a:rPr lang="en-US" sz="1800" b="1" i="0" u="none" strike="noStrike">
                <a:solidFill>
                  <a:srgbClr val="D97706"/>
                </a:solidFill>
                <a:latin typeface="微软雅黑" panose="020B0503020204020204" charset="-122"/>
                <a:ea typeface="微软雅黑" panose="020B0503020204020204" charset="-122"/>
                <a:cs typeface="微软雅黑" panose="020B0503020204020204" charset="-122"/>
                <a:sym typeface="Songti SC"/>
              </a:rPr>
              <a:t>▍ 核心评分项设定</a:t>
            </a:r>
            <a:endParaRPr lang="en-US" sz="1100">
              <a:latin typeface="微软雅黑" panose="020B0503020204020204" charset="-122"/>
              <a:ea typeface="微软雅黑" panose="020B0503020204020204" charset="-122"/>
              <a:cs typeface="微软雅黑" panose="020B0503020204020204" charset="-122"/>
            </a:endParaRPr>
          </a:p>
          <a:p>
            <a:pPr indent="0" algn="l">
              <a:lnSpc>
                <a:spcPct val="108000"/>
              </a:lnSpc>
            </a:pPr>
            <a:endParaRPr lang="en-US" sz="1400" b="0" i="0" u="none" strike="noStrike">
              <a:solidFill>
                <a:srgbClr val="374151"/>
              </a:solidFill>
              <a:latin typeface="微软雅黑" panose="020B0503020204020204" charset="-122"/>
              <a:ea typeface="微软雅黑" panose="020B0503020204020204" charset="-122"/>
              <a:cs typeface="微软雅黑" panose="020B0503020204020204" charset="-122"/>
              <a:sym typeface="Songti SC"/>
            </a:endParaRPr>
          </a:p>
          <a:p>
            <a:pPr indent="0" algn="l">
              <a:lnSpc>
                <a:spcPct val="108000"/>
              </a:lnSpc>
            </a:pPr>
            <a:r>
              <a:rPr lang="en-US" sz="1600" b="0" i="0" u="none" strike="noStrike">
                <a:solidFill>
                  <a:srgbClr val="374151"/>
                </a:solidFill>
                <a:latin typeface="微软雅黑" panose="020B0503020204020204" charset="-122"/>
                <a:ea typeface="微软雅黑" panose="020B0503020204020204" charset="-122"/>
                <a:cs typeface="微软雅黑" panose="020B0503020204020204" charset="-122"/>
                <a:sym typeface="Songti SC"/>
              </a:rPr>
              <a:t>本项为双向评分机制，明确设置</a:t>
            </a:r>
            <a:r>
              <a:rPr lang="en-US" sz="1600" b="1" i="0" u="none" strike="noStrike">
                <a:solidFill>
                  <a:srgbClr val="DC2626"/>
                </a:solidFill>
                <a:latin typeface="微软雅黑" panose="020B0503020204020204" charset="-122"/>
                <a:ea typeface="微软雅黑" panose="020B0503020204020204" charset="-122"/>
                <a:cs typeface="微软雅黑" panose="020B0503020204020204" charset="-122"/>
                <a:sym typeface="Songti SC"/>
              </a:rPr>
              <a:t>扣分项(10分)</a:t>
            </a:r>
            <a:r>
              <a:rPr lang="en-US" sz="1600" b="0" i="0" u="none" strike="noStrike">
                <a:solidFill>
                  <a:srgbClr val="374151"/>
                </a:solidFill>
                <a:latin typeface="微软雅黑" panose="020B0503020204020204" charset="-122"/>
                <a:ea typeface="微软雅黑" panose="020B0503020204020204" charset="-122"/>
                <a:cs typeface="微软雅黑" panose="020B0503020204020204" charset="-122"/>
                <a:sym typeface="Songti SC"/>
              </a:rPr>
              <a:t>与</a:t>
            </a:r>
            <a:r>
              <a:rPr lang="en-US" sz="1600" b="1" i="0" u="none" strike="noStrike">
                <a:solidFill>
                  <a:srgbClr val="16A34A"/>
                </a:solidFill>
                <a:latin typeface="微软雅黑" panose="020B0503020204020204" charset="-122"/>
                <a:ea typeface="微软雅黑" panose="020B0503020204020204" charset="-122"/>
                <a:cs typeface="微软雅黑" panose="020B0503020204020204" charset="-122"/>
                <a:sym typeface="Songti SC"/>
              </a:rPr>
              <a:t>加分项(10分)</a:t>
            </a:r>
            <a:r>
              <a:rPr lang="en-US" sz="1600" b="0" i="0" u="none" strike="noStrike">
                <a:solidFill>
                  <a:srgbClr val="374151"/>
                </a:solidFill>
                <a:latin typeface="微软雅黑" panose="020B0503020204020204" charset="-122"/>
                <a:ea typeface="微软雅黑" panose="020B0503020204020204" charset="-122"/>
                <a:cs typeface="微软雅黑" panose="020B0503020204020204" charset="-122"/>
                <a:sym typeface="Songti SC"/>
              </a:rPr>
              <a:t>，</a:t>
            </a:r>
            <a:endParaRPr lang="en-US" sz="1600" b="0" i="0" u="none" strike="noStrike">
              <a:solidFill>
                <a:srgbClr val="374151"/>
              </a:solidFill>
              <a:latin typeface="微软雅黑" panose="020B0503020204020204" charset="-122"/>
              <a:ea typeface="微软雅黑" panose="020B0503020204020204" charset="-122"/>
              <a:cs typeface="微软雅黑" panose="020B0503020204020204" charset="-122"/>
              <a:sym typeface="Songti SC"/>
            </a:endParaRPr>
          </a:p>
          <a:p>
            <a:pPr indent="0" algn="l">
              <a:lnSpc>
                <a:spcPct val="108000"/>
              </a:lnSpc>
            </a:pPr>
            <a:r>
              <a:rPr lang="en-US" sz="1600" b="0" i="0" u="none" strike="noStrike">
                <a:solidFill>
                  <a:srgbClr val="374151"/>
                </a:solidFill>
                <a:latin typeface="微软雅黑" panose="020B0503020204020204" charset="-122"/>
                <a:ea typeface="微软雅黑" panose="020B0503020204020204" charset="-122"/>
                <a:cs typeface="微软雅黑" panose="020B0503020204020204" charset="-122"/>
                <a:sym typeface="Songti SC"/>
              </a:rPr>
              <a:t>旨在通过奖惩结合推动物业企业深度参与社区治理。</a:t>
            </a:r>
            <a:endParaRPr lang="en-US" sz="1600" b="0" i="0" u="none" strike="noStrike">
              <a:solidFill>
                <a:srgbClr val="374151"/>
              </a:solidFill>
              <a:latin typeface="微软雅黑" panose="020B0503020204020204" charset="-122"/>
              <a:ea typeface="微软雅黑" panose="020B0503020204020204" charset="-122"/>
              <a:cs typeface="微软雅黑" panose="020B0503020204020204" charset="-122"/>
              <a:sym typeface="Songti SC"/>
            </a:endParaRPr>
          </a:p>
        </p:txBody>
      </p:sp>
      <p:sp>
        <p:nvSpPr>
          <p:cNvPr id="6" name="AutoShape 6"/>
          <p:cNvSpPr/>
          <p:nvPr/>
        </p:nvSpPr>
        <p:spPr>
          <a:xfrm>
            <a:off x="508000" y="2794000"/>
            <a:ext cx="11176000" cy="1143000"/>
          </a:xfrm>
          <a:prstGeom prst="roundRect">
            <a:avLst>
              <a:gd name="adj" fmla="val 11111"/>
            </a:avLst>
          </a:prstGeom>
          <a:solidFill>
            <a:srgbClr val="FFFFFF">
              <a:alpha val="85000"/>
            </a:srgbClr>
          </a:solidFill>
          <a:ln w="12700" cap="flat" cmpd="sng">
            <a:solidFill>
              <a:srgbClr val="E5E7EB">
                <a:alpha val="100000"/>
              </a:srgbClr>
            </a:solidFill>
            <a:prstDash val="solid"/>
            <a:round/>
          </a:ln>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endParaRPr>
          </a:p>
        </p:txBody>
      </p:sp>
      <p:sp>
        <p:nvSpPr>
          <p:cNvPr id="7" name="AutoShape 7"/>
          <p:cNvSpPr/>
          <p:nvPr/>
        </p:nvSpPr>
        <p:spPr>
          <a:xfrm>
            <a:off x="609600" y="2921000"/>
            <a:ext cx="10820400" cy="889000"/>
          </a:xfrm>
          <a:prstGeom prst="rect">
            <a:avLst/>
          </a:prstGeom>
          <a:noFill/>
          <a:ln w="12700" cap="flat" cmpd="sng">
            <a:noFill/>
            <a:prstDash val="solid"/>
            <a:round/>
          </a:ln>
        </p:spPr>
        <p:txBody>
          <a:bodyPr vert="horz" wrap="square" lIns="127000" tIns="0" rIns="127000" bIns="0" rtlCol="0" anchor="ctr" anchorCtr="0"/>
          <a:lstStyle/>
          <a:p>
            <a:pPr indent="0" algn="l">
              <a:lnSpc>
                <a:spcPct val="108000"/>
              </a:lnSpc>
              <a:defRPr/>
            </a:pPr>
            <a:r>
              <a:rPr lang="en-US" sz="1800" b="1" i="0" u="none" strike="noStrike">
                <a:solidFill>
                  <a:srgbClr val="2563EB"/>
                </a:solidFill>
                <a:latin typeface="微软雅黑" panose="020B0503020204020204" charset="-122"/>
                <a:ea typeface="微软雅黑" panose="020B0503020204020204" charset="-122"/>
                <a:cs typeface="微软雅黑" panose="020B0503020204020204" charset="-122"/>
                <a:sym typeface="Songti SC"/>
              </a:rPr>
              <a:t>▍ 评分细则制定原则</a:t>
            </a:r>
            <a:endParaRPr lang="en-US" sz="1100">
              <a:latin typeface="微软雅黑" panose="020B0503020204020204" charset="-122"/>
              <a:ea typeface="微软雅黑" panose="020B0503020204020204" charset="-122"/>
              <a:cs typeface="微软雅黑" panose="020B0503020204020204" charset="-122"/>
            </a:endParaRPr>
          </a:p>
          <a:p>
            <a:pPr indent="0" algn="l">
              <a:lnSpc>
                <a:spcPct val="108000"/>
              </a:lnSpc>
            </a:pPr>
            <a:endParaRPr lang="en-US" sz="1400" b="0" i="0" u="none" strike="noStrike">
              <a:solidFill>
                <a:srgbClr val="374151"/>
              </a:solidFill>
              <a:latin typeface="微软雅黑" panose="020B0503020204020204" charset="-122"/>
              <a:ea typeface="微软雅黑" panose="020B0503020204020204" charset="-122"/>
              <a:cs typeface="微软雅黑" panose="020B0503020204020204" charset="-122"/>
              <a:sym typeface="Songti SC"/>
            </a:endParaRPr>
          </a:p>
          <a:p>
            <a:pPr indent="0" algn="l">
              <a:lnSpc>
                <a:spcPct val="108000"/>
              </a:lnSpc>
            </a:pPr>
            <a:r>
              <a:rPr lang="en-US" sz="1600" b="0" i="0" u="none" strike="noStrike">
                <a:solidFill>
                  <a:srgbClr val="374151"/>
                </a:solidFill>
                <a:latin typeface="微软雅黑" panose="020B0503020204020204" charset="-122"/>
                <a:ea typeface="微软雅黑" panose="020B0503020204020204" charset="-122"/>
                <a:cs typeface="微软雅黑" panose="020B0503020204020204" charset="-122"/>
                <a:sym typeface="Songti SC"/>
              </a:rPr>
              <a:t>坚持“因地制宜”导向，由各街道（乡镇）结合本辖区的实际管理水平、居民需求及社区治理重点工作，</a:t>
            </a:r>
            <a:endParaRPr lang="en-US" sz="1600" b="0" i="0" u="none" strike="noStrike">
              <a:solidFill>
                <a:srgbClr val="374151"/>
              </a:solidFill>
              <a:latin typeface="微软雅黑" panose="020B0503020204020204" charset="-122"/>
              <a:ea typeface="微软雅黑" panose="020B0503020204020204" charset="-122"/>
              <a:cs typeface="微软雅黑" panose="020B0503020204020204" charset="-122"/>
              <a:sym typeface="Songti SC"/>
            </a:endParaRPr>
          </a:p>
          <a:p>
            <a:pPr indent="0" algn="l">
              <a:lnSpc>
                <a:spcPct val="108000"/>
              </a:lnSpc>
            </a:pPr>
            <a:r>
              <a:rPr lang="en-US" sz="1600" b="1" i="0" u="none" strike="noStrike">
                <a:solidFill>
                  <a:srgbClr val="374151"/>
                </a:solidFill>
                <a:latin typeface="微软雅黑" panose="020B0503020204020204" charset="-122"/>
                <a:ea typeface="微软雅黑" panose="020B0503020204020204" charset="-122"/>
                <a:cs typeface="微软雅黑" panose="020B0503020204020204" charset="-122"/>
                <a:sym typeface="Songti SC"/>
              </a:rPr>
              <a:t>自行制定具体的评分实施细则</a:t>
            </a:r>
            <a:r>
              <a:rPr lang="en-US" sz="1600" b="0" i="0" u="none" strike="noStrike">
                <a:solidFill>
                  <a:srgbClr val="374151"/>
                </a:solidFill>
                <a:latin typeface="微软雅黑" panose="020B0503020204020204" charset="-122"/>
                <a:ea typeface="微软雅黑" panose="020B0503020204020204" charset="-122"/>
                <a:cs typeface="微软雅黑" panose="020B0503020204020204" charset="-122"/>
                <a:sym typeface="Songti SC"/>
              </a:rPr>
              <a:t>。</a:t>
            </a:r>
            <a:endParaRPr lang="en-US" sz="1600" b="0" i="0" u="none" strike="noStrike">
              <a:solidFill>
                <a:srgbClr val="374151"/>
              </a:solidFill>
              <a:latin typeface="微软雅黑" panose="020B0503020204020204" charset="-122"/>
              <a:ea typeface="微软雅黑" panose="020B0503020204020204" charset="-122"/>
              <a:cs typeface="微软雅黑" panose="020B0503020204020204" charset="-122"/>
              <a:sym typeface="Songti SC"/>
            </a:endParaRPr>
          </a:p>
        </p:txBody>
      </p:sp>
      <p:sp>
        <p:nvSpPr>
          <p:cNvPr id="8" name="AutoShape 8"/>
          <p:cNvSpPr/>
          <p:nvPr/>
        </p:nvSpPr>
        <p:spPr>
          <a:xfrm>
            <a:off x="609600" y="4318000"/>
            <a:ext cx="11176000" cy="1933575"/>
          </a:xfrm>
          <a:prstGeom prst="roundRect">
            <a:avLst>
              <a:gd name="adj" fmla="val 7692"/>
            </a:avLst>
          </a:prstGeom>
          <a:solidFill>
            <a:srgbClr val="FFFFFF">
              <a:alpha val="85000"/>
            </a:srgbClr>
          </a:solidFill>
          <a:ln w="12700" cap="flat" cmpd="sng">
            <a:solidFill>
              <a:srgbClr val="E5E7EB">
                <a:alpha val="100000"/>
              </a:srgbClr>
            </a:solidFill>
            <a:prstDash val="solid"/>
            <a:round/>
          </a:ln>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endParaRPr>
          </a:p>
        </p:txBody>
      </p:sp>
      <p:sp>
        <p:nvSpPr>
          <p:cNvPr id="9" name="AutoShape 9"/>
          <p:cNvSpPr/>
          <p:nvPr/>
        </p:nvSpPr>
        <p:spPr>
          <a:xfrm>
            <a:off x="609600" y="4779645"/>
            <a:ext cx="10820400" cy="1010285"/>
          </a:xfrm>
          <a:prstGeom prst="rect">
            <a:avLst/>
          </a:prstGeom>
          <a:noFill/>
          <a:ln w="12700" cap="flat" cmpd="sng">
            <a:noFill/>
            <a:prstDash val="solid"/>
            <a:round/>
          </a:ln>
        </p:spPr>
        <p:txBody>
          <a:bodyPr vert="horz" wrap="square" lIns="127000" tIns="0" rIns="127000" bIns="0" rtlCol="0" anchor="ctr" anchorCtr="0"/>
          <a:lstStyle/>
          <a:p>
            <a:pPr indent="0" algn="l">
              <a:lnSpc>
                <a:spcPct val="108000"/>
              </a:lnSpc>
              <a:defRPr/>
            </a:pPr>
            <a:r>
              <a:rPr lang="en-US" sz="1800" b="1" i="0" u="none" strike="noStrike">
                <a:solidFill>
                  <a:srgbClr val="7C3AED"/>
                </a:solidFill>
                <a:latin typeface="微软雅黑" panose="020B0503020204020204" charset="-122"/>
                <a:ea typeface="微软雅黑" panose="020B0503020204020204" charset="-122"/>
                <a:cs typeface="微软雅黑" panose="020B0503020204020204" charset="-122"/>
                <a:sym typeface="Songti SC"/>
              </a:rPr>
              <a:t>▍ </a:t>
            </a:r>
            <a:r>
              <a:rPr lang="zh-CN" altLang="en-US" sz="1800" b="1" i="0" u="none" strike="noStrike">
                <a:solidFill>
                  <a:srgbClr val="7C3AED"/>
                </a:solidFill>
                <a:latin typeface="微软雅黑" panose="020B0503020204020204" charset="-122"/>
                <a:ea typeface="微软雅黑" panose="020B0503020204020204" charset="-122"/>
                <a:cs typeface="微软雅黑" panose="020B0503020204020204" charset="-122"/>
                <a:sym typeface="Songti SC"/>
              </a:rPr>
              <a:t>注意事项</a:t>
            </a:r>
            <a:endParaRPr lang="en-US" sz="1800" b="1" i="0" u="none" strike="noStrike">
              <a:solidFill>
                <a:srgbClr val="7C3AED"/>
              </a:solidFill>
              <a:latin typeface="微软雅黑" panose="020B0503020204020204" charset="-122"/>
              <a:ea typeface="微软雅黑" panose="020B0503020204020204" charset="-122"/>
              <a:cs typeface="微软雅黑" panose="020B0503020204020204" charset="-122"/>
              <a:sym typeface="Songti SC"/>
            </a:endParaRPr>
          </a:p>
          <a:p>
            <a:pPr indent="0" algn="l">
              <a:lnSpc>
                <a:spcPct val="108000"/>
              </a:lnSpc>
              <a:defRPr/>
            </a:pPr>
            <a:endParaRPr lang="en-US" sz="1100">
              <a:latin typeface="微软雅黑" panose="020B0503020204020204" charset="-122"/>
              <a:ea typeface="微软雅黑" panose="020B0503020204020204" charset="-122"/>
              <a:cs typeface="微软雅黑" panose="020B0503020204020204" charset="-122"/>
            </a:endParaRPr>
          </a:p>
          <a:p>
            <a:pPr indent="0" algn="l" fontAlgn="auto">
              <a:lnSpc>
                <a:spcPct val="150000"/>
              </a:lnSpc>
            </a:pPr>
            <a:r>
              <a:rPr lang="en-US" altLang="zh-CN" sz="1600" b="1" i="0" u="none" strike="noStrike">
                <a:solidFill>
                  <a:srgbClr val="374151"/>
                </a:solidFill>
                <a:latin typeface="微软雅黑" panose="020B0503020204020204" charset="-122"/>
                <a:ea typeface="微软雅黑" panose="020B0503020204020204" charset="-122"/>
                <a:cs typeface="微软雅黑" panose="020B0503020204020204" charset="-122"/>
                <a:sym typeface="Songti SC"/>
              </a:rPr>
              <a:t>1.</a:t>
            </a:r>
            <a:r>
              <a:rPr lang="zh-CN" altLang="en-US" sz="1600" b="1" i="0" u="none" strike="noStrike">
                <a:solidFill>
                  <a:srgbClr val="374151"/>
                </a:solidFill>
                <a:latin typeface="微软雅黑" panose="020B0503020204020204" charset="-122"/>
                <a:ea typeface="微软雅黑" panose="020B0503020204020204" charset="-122"/>
                <a:cs typeface="微软雅黑" panose="020B0503020204020204" charset="-122"/>
                <a:sym typeface="Songti SC"/>
              </a:rPr>
              <a:t>督促企业合同备案</a:t>
            </a:r>
            <a:r>
              <a:rPr lang="en-US" sz="1600" b="1" i="0" u="none" strike="noStrike">
                <a:solidFill>
                  <a:srgbClr val="374151"/>
                </a:solidFill>
                <a:latin typeface="微软雅黑" panose="020B0503020204020204" charset="-122"/>
                <a:ea typeface="微软雅黑" panose="020B0503020204020204" charset="-122"/>
                <a:cs typeface="微软雅黑" panose="020B0503020204020204" charset="-122"/>
                <a:sym typeface="Songti SC"/>
              </a:rPr>
              <a:t>：</a:t>
            </a:r>
            <a:r>
              <a:rPr lang="zh-CN" altLang="en-US" sz="1600" i="0" u="none" strike="noStrike">
                <a:solidFill>
                  <a:srgbClr val="374151"/>
                </a:solidFill>
                <a:latin typeface="微软雅黑" panose="020B0503020204020204" charset="-122"/>
                <a:ea typeface="微软雅黑" panose="020B0503020204020204" charset="-122"/>
                <a:cs typeface="微软雅黑" panose="020B0503020204020204" charset="-122"/>
                <a:sym typeface="Songti SC"/>
              </a:rPr>
              <a:t>持续督促辖区住宅物业管理项目及时进行备案</a:t>
            </a:r>
            <a:r>
              <a:rPr lang="zh-CN" altLang="en-US" sz="1600" b="0" i="0" u="none" strike="noStrike">
                <a:solidFill>
                  <a:srgbClr val="374151"/>
                </a:solidFill>
                <a:latin typeface="微软雅黑" panose="020B0503020204020204" charset="-122"/>
                <a:ea typeface="微软雅黑" panose="020B0503020204020204" charset="-122"/>
                <a:cs typeface="微软雅黑" panose="020B0503020204020204" charset="-122"/>
                <a:sym typeface="Songti SC"/>
              </a:rPr>
              <a:t>。</a:t>
            </a:r>
            <a:br>
              <a:rPr lang="en-US" sz="1600" b="0" i="0" u="none" strike="noStrike">
                <a:solidFill>
                  <a:srgbClr val="1F2329"/>
                </a:solidFill>
                <a:latin typeface="微软雅黑" panose="020B0503020204020204" charset="-122"/>
                <a:ea typeface="微软雅黑" panose="020B0503020204020204" charset="-122"/>
                <a:cs typeface="微软雅黑" panose="020B0503020204020204" charset="-122"/>
                <a:sym typeface="Songti SC"/>
              </a:rPr>
            </a:br>
            <a:r>
              <a:rPr lang="en-US" altLang="zh-CN" sz="1600" b="1" i="0" u="none" strike="noStrike">
                <a:solidFill>
                  <a:srgbClr val="374151"/>
                </a:solidFill>
                <a:latin typeface="微软雅黑" panose="020B0503020204020204" charset="-122"/>
                <a:ea typeface="微软雅黑" panose="020B0503020204020204" charset="-122"/>
                <a:cs typeface="微软雅黑" panose="020B0503020204020204" charset="-122"/>
                <a:sym typeface="Songti SC"/>
              </a:rPr>
              <a:t>2.</a:t>
            </a:r>
            <a:r>
              <a:rPr lang="zh-CN" altLang="en-US" sz="1600" b="1" i="0" u="none" strike="noStrike">
                <a:solidFill>
                  <a:srgbClr val="374151"/>
                </a:solidFill>
                <a:latin typeface="微软雅黑" panose="020B0503020204020204" charset="-122"/>
                <a:ea typeface="微软雅黑" panose="020B0503020204020204" charset="-122"/>
                <a:cs typeface="微软雅黑" panose="020B0503020204020204" charset="-122"/>
                <a:sym typeface="Songti SC"/>
              </a:rPr>
              <a:t>已备案项目信息完善</a:t>
            </a:r>
            <a:r>
              <a:rPr lang="en-US" sz="1600" b="1" i="0" u="none" strike="noStrike">
                <a:solidFill>
                  <a:srgbClr val="374151"/>
                </a:solidFill>
                <a:latin typeface="微软雅黑" panose="020B0503020204020204" charset="-122"/>
                <a:ea typeface="微软雅黑" panose="020B0503020204020204" charset="-122"/>
                <a:cs typeface="微软雅黑" panose="020B0503020204020204" charset="-122"/>
                <a:sym typeface="Songti SC"/>
              </a:rPr>
              <a:t>：</a:t>
            </a:r>
            <a:r>
              <a:rPr lang="zh-CN" altLang="en-US" sz="1600" b="0" i="0" u="none" strike="noStrike">
                <a:solidFill>
                  <a:srgbClr val="374151"/>
                </a:solidFill>
                <a:latin typeface="微软雅黑" panose="020B0503020204020204" charset="-122"/>
                <a:ea typeface="微软雅黑" panose="020B0503020204020204" charset="-122"/>
                <a:cs typeface="微软雅黑" panose="020B0503020204020204" charset="-122"/>
                <a:sym typeface="Songti SC"/>
              </a:rPr>
              <a:t>对于已更换物业项目，注销原备案</a:t>
            </a:r>
            <a:r>
              <a:rPr lang="en-US" sz="1600" b="0" i="0" u="none" strike="noStrike">
                <a:solidFill>
                  <a:srgbClr val="374151"/>
                </a:solidFill>
                <a:latin typeface="微软雅黑" panose="020B0503020204020204" charset="-122"/>
                <a:ea typeface="微软雅黑" panose="020B0503020204020204" charset="-122"/>
                <a:cs typeface="微软雅黑" panose="020B0503020204020204" charset="-122"/>
                <a:sym typeface="Songti SC"/>
              </a:rPr>
              <a:t>；</a:t>
            </a:r>
            <a:r>
              <a:rPr lang="zh-CN" altLang="en-US" sz="1600" b="0" i="0" u="none" strike="noStrike">
                <a:solidFill>
                  <a:srgbClr val="374151"/>
                </a:solidFill>
                <a:latin typeface="微软雅黑" panose="020B0503020204020204" charset="-122"/>
                <a:ea typeface="微软雅黑" panose="020B0503020204020204" charset="-122"/>
                <a:cs typeface="微软雅黑" panose="020B0503020204020204" charset="-122"/>
                <a:sym typeface="Songti SC"/>
              </a:rPr>
              <a:t>对于应急物业，完善相关信息。</a:t>
            </a:r>
            <a:br>
              <a:rPr lang="en-US" sz="1600" b="0" i="0" u="none" strike="noStrike">
                <a:solidFill>
                  <a:srgbClr val="1F2329"/>
                </a:solidFill>
                <a:latin typeface="微软雅黑" panose="020B0503020204020204" charset="-122"/>
                <a:ea typeface="微软雅黑" panose="020B0503020204020204" charset="-122"/>
                <a:cs typeface="微软雅黑" panose="020B0503020204020204" charset="-122"/>
                <a:sym typeface="Songti SC"/>
              </a:rPr>
            </a:br>
            <a:r>
              <a:rPr lang="en-US" altLang="zh-CN" sz="1600" b="1" i="0" u="none" strike="noStrike">
                <a:solidFill>
                  <a:srgbClr val="374151"/>
                </a:solidFill>
                <a:latin typeface="微软雅黑" panose="020B0503020204020204" charset="-122"/>
                <a:ea typeface="微软雅黑" panose="020B0503020204020204" charset="-122"/>
                <a:cs typeface="微软雅黑" panose="020B0503020204020204" charset="-122"/>
                <a:sym typeface="Songti SC"/>
              </a:rPr>
              <a:t>3.</a:t>
            </a:r>
            <a:r>
              <a:rPr lang="zh-CN" altLang="en-US" sz="1600" b="1" i="0" u="none" strike="noStrike">
                <a:solidFill>
                  <a:srgbClr val="374151"/>
                </a:solidFill>
                <a:latin typeface="微软雅黑" panose="020B0503020204020204" charset="-122"/>
                <a:ea typeface="微软雅黑" panose="020B0503020204020204" charset="-122"/>
                <a:cs typeface="微软雅黑" panose="020B0503020204020204" charset="-122"/>
                <a:sym typeface="Songti SC"/>
              </a:rPr>
              <a:t>通知属地物业企业（非项目）完成综合评价工作</a:t>
            </a:r>
            <a:r>
              <a:rPr lang="en-US" sz="1600" b="0" i="0" u="none" strike="noStrike">
                <a:solidFill>
                  <a:srgbClr val="374151"/>
                </a:solidFill>
                <a:latin typeface="微软雅黑" panose="020B0503020204020204" charset="-122"/>
                <a:ea typeface="微软雅黑" panose="020B0503020204020204" charset="-122"/>
                <a:cs typeface="微软雅黑" panose="020B0503020204020204" charset="-122"/>
                <a:sym typeface="Songti SC"/>
              </a:rPr>
              <a:t>。</a:t>
            </a:r>
            <a:endParaRPr lang="en-US" sz="1600" b="0" i="0" u="none" strike="noStrike">
              <a:solidFill>
                <a:srgbClr val="374151"/>
              </a:solidFill>
              <a:latin typeface="微软雅黑" panose="020B0503020204020204" charset="-122"/>
              <a:ea typeface="微软雅黑" panose="020B0503020204020204" charset="-122"/>
              <a:cs typeface="微软雅黑" panose="020B0503020204020204" charset="-122"/>
              <a:sym typeface="Songti SC"/>
            </a:endParaRPr>
          </a:p>
          <a:p>
            <a:pPr indent="0" algn="l" fontAlgn="auto">
              <a:lnSpc>
                <a:spcPct val="150000"/>
              </a:lnSpc>
            </a:pPr>
            <a:r>
              <a:rPr lang="en-US" sz="1600" b="1" u="none" strike="noStrike">
                <a:solidFill>
                  <a:srgbClr val="374151"/>
                </a:solidFill>
                <a:latin typeface="微软雅黑" panose="020B0503020204020204" charset="-122"/>
                <a:ea typeface="微软雅黑" panose="020B0503020204020204" charset="-122"/>
                <a:cs typeface="微软雅黑" panose="020B0503020204020204" charset="-122"/>
                <a:sym typeface="Songti SC"/>
              </a:rPr>
              <a:t>4</a:t>
            </a:r>
            <a:r>
              <a:rPr lang="en-US" sz="1600" b="0" i="0" u="none" strike="noStrike">
                <a:solidFill>
                  <a:srgbClr val="374151"/>
                </a:solidFill>
                <a:latin typeface="微软雅黑" panose="020B0503020204020204" charset="-122"/>
                <a:ea typeface="微软雅黑" panose="020B0503020204020204" charset="-122"/>
                <a:cs typeface="微软雅黑" panose="020B0503020204020204" charset="-122"/>
                <a:sym typeface="Songti SC"/>
              </a:rPr>
              <a:t>.</a:t>
            </a:r>
            <a:r>
              <a:rPr lang="zh-CN" altLang="en-US" sz="1600" b="1" i="0" u="none" strike="noStrike">
                <a:solidFill>
                  <a:srgbClr val="374151"/>
                </a:solidFill>
                <a:latin typeface="微软雅黑" panose="020B0503020204020204" charset="-122"/>
                <a:ea typeface="微软雅黑" panose="020B0503020204020204" charset="-122"/>
                <a:cs typeface="微软雅黑" panose="020B0503020204020204" charset="-122"/>
                <a:sym typeface="Songti SC"/>
              </a:rPr>
              <a:t>过程中查看辖区各项目填报情况。</a:t>
            </a:r>
            <a:endParaRPr lang="zh-CN" altLang="en-US" sz="1600" b="1" i="0" u="none" strike="noStrike">
              <a:solidFill>
                <a:srgbClr val="374151"/>
              </a:solidFill>
              <a:latin typeface="微软雅黑" panose="020B0503020204020204" charset="-122"/>
              <a:ea typeface="微软雅黑" panose="020B0503020204020204" charset="-122"/>
              <a:cs typeface="微软雅黑" panose="020B0503020204020204" charset="-122"/>
              <a:sym typeface="Songti SC"/>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5F7FA"/>
        </a:solidFill>
        <a:effectLst/>
      </p:bgPr>
    </p:bg>
    <p:spTree>
      <p:nvGrpSpPr>
        <p:cNvPr id="1" name=""/>
        <p:cNvGrpSpPr/>
        <p:nvPr/>
      </p:nvGrpSpPr>
      <p:grpSpPr>
        <a:xfrm>
          <a:off x="0" y="0"/>
          <a:ext cx="0" cy="0"/>
          <a:chOff x="0" y="0"/>
          <a:chExt cx="0" cy="0"/>
        </a:xfrm>
      </p:grpSpPr>
      <p:pic>
        <p:nvPicPr>
          <p:cNvPr id="2" name="Image 0" descr="https://kimi-img.moonshot.cn/pub/slides/slides_tmpl/image/25-09-30-16:31:52-d3dpau0s8jdo4os5dgdg.jpg"/>
          <p:cNvPicPr>
            <a:picLocks noChangeAspect="1"/>
          </p:cNvPicPr>
          <p:nvPr/>
        </p:nvPicPr>
        <p:blipFill>
          <a:blip r:embed="rId1"/>
          <a:stretch>
            <a:fillRect/>
          </a:stretch>
        </p:blipFill>
        <p:spPr>
          <a:xfrm>
            <a:off x="2540" y="1270"/>
            <a:ext cx="12186285" cy="6858000"/>
          </a:xfrm>
          <a:prstGeom prst="rect">
            <a:avLst/>
          </a:prstGeom>
        </p:spPr>
      </p:pic>
      <p:sp>
        <p:nvSpPr>
          <p:cNvPr id="3" name="标题 1"/>
          <p:cNvSpPr txBox="1"/>
          <p:nvPr>
            <p:custDataLst>
              <p:tags r:id="rId2"/>
            </p:custDataLst>
          </p:nvPr>
        </p:nvSpPr>
        <p:spPr>
          <a:xfrm>
            <a:off x="3437890" y="3707130"/>
            <a:ext cx="4927600" cy="1772285"/>
          </a:xfrm>
          <a:prstGeom prst="rect">
            <a:avLst/>
          </a:prstGeom>
          <a:noFill/>
          <a:ln>
            <a:noFill/>
          </a:ln>
        </p:spPr>
        <p:txBody>
          <a:bodyPr vert="horz" wrap="square" lIns="0" tIns="0" rIns="0" bIns="0" rtlCol="0" anchor="t">
            <a:spAutoFit/>
            <a:scene3d>
              <a:camera prst="orthographicFront"/>
              <a:lightRig rig="soft" dir="t">
                <a:rot lat="0" lon="0" rev="15600000"/>
              </a:lightRig>
            </a:scene3d>
            <a:sp3d extrusionH="57150" prstMaterial="softEdge">
              <a:bevelT w="25400" h="38100"/>
            </a:sp3d>
          </a:bodyPr>
          <a:p>
            <a:pPr algn="l" fontAlgn="auto">
              <a:lnSpc>
                <a:spcPct val="120000"/>
              </a:lnSpc>
            </a:pPr>
            <a:r>
              <a:rPr kumimoji="1" lang="zh-CN" altLang="en-US" sz="4800" noProof="1">
                <a:latin typeface="微软雅黑" panose="020B0503020204020204" charset="-122"/>
                <a:ea typeface="微软雅黑" panose="020B0503020204020204" charset="-122"/>
                <a:cs typeface="OPPOSans H"/>
              </a:rPr>
              <a:t>综合评价系统操作</a:t>
            </a:r>
            <a:endParaRPr kumimoji="1" lang="zh-CN" altLang="en-US" sz="4800" b="1" noProof="1">
              <a:latin typeface="微软雅黑" panose="020B0503020204020204" charset="-122"/>
              <a:ea typeface="微软雅黑" panose="020B0503020204020204" charset="-122"/>
              <a:cs typeface="OPPOSans H"/>
            </a:endParaRPr>
          </a:p>
          <a:p>
            <a:pPr algn="ctr" fontAlgn="auto">
              <a:lnSpc>
                <a:spcPct val="120000"/>
              </a:lnSpc>
            </a:pPr>
            <a:r>
              <a:rPr kumimoji="1" lang="zh-CN" altLang="en-US" sz="4800" b="1" noProof="1">
                <a:latin typeface="微软雅黑" panose="020B0503020204020204" charset="-122"/>
                <a:ea typeface="微软雅黑" panose="020B0503020204020204" charset="-122"/>
                <a:cs typeface="OPPOSans H"/>
              </a:rPr>
              <a:t>区级端</a:t>
            </a:r>
            <a:endParaRPr kumimoji="1" lang="zh-CN" altLang="en-US" sz="4800" b="1" noProof="1">
              <a:latin typeface="微软雅黑" panose="020B0503020204020204" charset="-122"/>
              <a:ea typeface="微软雅黑" panose="020B0503020204020204" charset="-122"/>
              <a:cs typeface="OPPOSans H"/>
            </a:endParaRPr>
          </a:p>
        </p:txBody>
      </p:sp>
      <p:sp>
        <p:nvSpPr>
          <p:cNvPr id="8196" name="Shape 1"/>
          <p:cNvSpPr/>
          <p:nvPr/>
        </p:nvSpPr>
        <p:spPr>
          <a:xfrm>
            <a:off x="5088255" y="1294130"/>
            <a:ext cx="1625600" cy="1625600"/>
          </a:xfrm>
          <a:custGeom>
            <a:avLst/>
            <a:gdLst/>
            <a:ahLst/>
            <a:cxnLst/>
            <a:pathLst>
              <a:path w="1625600" h="1625600">
                <a:moveTo>
                  <a:pt x="812800" y="0"/>
                </a:moveTo>
                <a:lnTo>
                  <a:pt x="812800" y="0"/>
                </a:lnTo>
                <a:cubicBezTo>
                  <a:pt x="1261397" y="0"/>
                  <a:pt x="1625600" y="364203"/>
                  <a:pt x="1625600" y="812800"/>
                </a:cubicBezTo>
                <a:lnTo>
                  <a:pt x="1625600" y="812800"/>
                </a:lnTo>
                <a:cubicBezTo>
                  <a:pt x="1625600" y="1261397"/>
                  <a:pt x="1261397" y="1625600"/>
                  <a:pt x="812800" y="1625600"/>
                </a:cubicBezTo>
                <a:lnTo>
                  <a:pt x="812800" y="1625600"/>
                </a:lnTo>
                <a:cubicBezTo>
                  <a:pt x="364203" y="1625600"/>
                  <a:pt x="0" y="1261397"/>
                  <a:pt x="0" y="812800"/>
                </a:cubicBezTo>
                <a:lnTo>
                  <a:pt x="0" y="812800"/>
                </a:lnTo>
                <a:cubicBezTo>
                  <a:pt x="0" y="364203"/>
                  <a:pt x="364203" y="0"/>
                  <a:pt x="812800" y="0"/>
                </a:cubicBezTo>
                <a:close/>
              </a:path>
            </a:pathLst>
          </a:custGeom>
          <a:gradFill>
            <a:gsLst>
              <a:gs pos="0">
                <a:schemeClr val="bg1"/>
              </a:gs>
              <a:gs pos="42000">
                <a:srgbClr val="6ACCF2"/>
              </a:gs>
              <a:gs pos="100000">
                <a:srgbClr val="2497EA"/>
              </a:gs>
            </a:gsLst>
            <a:lin ang="8100000" scaled="1"/>
          </a:gradFill>
          <a:ln w="9525">
            <a:noFill/>
          </a:ln>
        </p:spPr>
        <p:txBody>
          <a:bodyPr/>
          <a:p>
            <a:endParaRPr lang="zh-CN" altLang="en-US"/>
          </a:p>
        </p:txBody>
      </p:sp>
      <p:sp>
        <p:nvSpPr>
          <p:cNvPr id="8197" name="Text 2"/>
          <p:cNvSpPr/>
          <p:nvPr/>
        </p:nvSpPr>
        <p:spPr>
          <a:xfrm>
            <a:off x="5261293" y="1805305"/>
            <a:ext cx="1279525" cy="762000"/>
          </a:xfrm>
          <a:prstGeom prst="rect">
            <a:avLst/>
          </a:prstGeom>
          <a:noFill/>
          <a:ln w="9525">
            <a:noFill/>
          </a:ln>
        </p:spPr>
        <p:txBody>
          <a:bodyPr wrap="square" lIns="0" tIns="0" rIns="0" bIns="0" anchor="ctr" anchorCtr="0"/>
          <a:p>
            <a:pPr algn="ctr">
              <a:lnSpc>
                <a:spcPct val="80000"/>
              </a:lnSpc>
            </a:pPr>
            <a:r>
              <a:rPr lang="en-US" altLang="zh-CN" sz="6000" b="1" dirty="0">
                <a:solidFill>
                  <a:schemeClr val="tx1"/>
                </a:solidFill>
                <a:latin typeface="阿里妈妈数黑体" pitchFamily="34" charset="0"/>
                <a:ea typeface="阿里妈妈数黑体" pitchFamily="34" charset="-122"/>
              </a:rPr>
              <a:t>02</a:t>
            </a:r>
            <a:endParaRPr lang="en-US" altLang="zh-CN" sz="6000" b="1" dirty="0">
              <a:solidFill>
                <a:schemeClr val="tx1"/>
              </a:solidFill>
              <a:latin typeface="阿里妈妈数黑体" pitchFamily="34" charset="0"/>
              <a:ea typeface="阿里妈妈数黑体" pitchFamily="34" charset="-122"/>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5F7FA"/>
        </a:solidFill>
        <a:effectLst/>
      </p:bgPr>
    </p:bg>
    <p:spTree>
      <p:nvGrpSpPr>
        <p:cNvPr id="1" name=""/>
        <p:cNvGrpSpPr/>
        <p:nvPr/>
      </p:nvGrpSpPr>
      <p:grpSpPr>
        <a:xfrm>
          <a:off x="0" y="0"/>
          <a:ext cx="0" cy="0"/>
          <a:chOff x="0" y="0"/>
          <a:chExt cx="0" cy="0"/>
        </a:xfrm>
      </p:grpSpPr>
      <p:pic>
        <p:nvPicPr>
          <p:cNvPr id="2" name="Image 0" descr="https://kimi-img.moonshot.cn/pub/slides/slides_tmpl/image/25-09-30-16:31:52-d3dpau0s8jdo4os5dgdg.jpg"/>
          <p:cNvPicPr>
            <a:picLocks noChangeAspect="1"/>
          </p:cNvPicPr>
          <p:nvPr/>
        </p:nvPicPr>
        <p:blipFill>
          <a:blip r:embed="rId1"/>
          <a:stretch>
            <a:fillRect/>
          </a:stretch>
        </p:blipFill>
        <p:spPr>
          <a:xfrm>
            <a:off x="-15875" y="0"/>
            <a:ext cx="12222480" cy="6858000"/>
          </a:xfrm>
          <a:prstGeom prst="rect">
            <a:avLst/>
          </a:prstGeom>
        </p:spPr>
      </p:pic>
      <p:sp>
        <p:nvSpPr>
          <p:cNvPr id="4" name="Text 1"/>
          <p:cNvSpPr/>
          <p:nvPr/>
        </p:nvSpPr>
        <p:spPr>
          <a:xfrm>
            <a:off x="360000" y="360000"/>
            <a:ext cx="11747500" cy="381000"/>
          </a:xfrm>
          <a:prstGeom prst="rect">
            <a:avLst/>
          </a:prstGeom>
          <a:noFill/>
        </p:spPr>
        <p:txBody>
          <a:bodyPr wrap="square" lIns="0" tIns="0" rIns="0" bIns="0" rtlCol="0" anchor="ctr"/>
          <a:lstStyle/>
          <a:p>
            <a:pPr>
              <a:lnSpc>
                <a:spcPct val="80000"/>
              </a:lnSpc>
            </a:pPr>
            <a:endParaRPr lang="zh-CN" altLang="en-US" sz="3000" b="1" dirty="0">
              <a:solidFill>
                <a:srgbClr val="212121"/>
              </a:solidFill>
              <a:latin typeface="微软雅黑" panose="020B0503020204020204" charset="-122"/>
              <a:ea typeface="微软雅黑" panose="020B0503020204020204" charset="-122"/>
              <a:cs typeface="Alimama ShuHeiTi" pitchFamily="34" charset="-120"/>
            </a:endParaRPr>
          </a:p>
        </p:txBody>
      </p:sp>
      <p:sp>
        <p:nvSpPr>
          <p:cNvPr id="35" name="Shape 32"/>
          <p:cNvSpPr/>
          <p:nvPr/>
        </p:nvSpPr>
        <p:spPr>
          <a:xfrm>
            <a:off x="206375" y="1026160"/>
            <a:ext cx="5805170" cy="1384935"/>
          </a:xfrm>
          <a:custGeom>
            <a:avLst/>
            <a:gdLst/>
            <a:ahLst/>
            <a:cxnLst/>
            <a:rect l="l" t="t" r="r" b="b"/>
            <a:pathLst>
              <a:path w="5683250" h="1555750">
                <a:moveTo>
                  <a:pt x="31750" y="0"/>
                </a:moveTo>
                <a:lnTo>
                  <a:pt x="5588007" y="0"/>
                </a:lnTo>
                <a:cubicBezTo>
                  <a:pt x="5640608" y="0"/>
                  <a:pt x="5683250" y="42642"/>
                  <a:pt x="5683250" y="95243"/>
                </a:cubicBezTo>
                <a:lnTo>
                  <a:pt x="5683250" y="1460507"/>
                </a:lnTo>
                <a:cubicBezTo>
                  <a:pt x="5683250" y="1513108"/>
                  <a:pt x="5640608" y="1555750"/>
                  <a:pt x="5588007" y="1555750"/>
                </a:cubicBezTo>
                <a:lnTo>
                  <a:pt x="31750" y="1555750"/>
                </a:lnTo>
                <a:cubicBezTo>
                  <a:pt x="14215" y="1555750"/>
                  <a:pt x="0" y="1541535"/>
                  <a:pt x="0" y="1524000"/>
                </a:cubicBezTo>
                <a:lnTo>
                  <a:pt x="0" y="31750"/>
                </a:lnTo>
                <a:cubicBezTo>
                  <a:pt x="0" y="14227"/>
                  <a:pt x="14227" y="0"/>
                  <a:pt x="31750" y="0"/>
                </a:cubicBezTo>
                <a:close/>
              </a:path>
            </a:pathLst>
          </a:custGeom>
          <a:solidFill>
            <a:srgbClr val="FFFFFF"/>
          </a:solidFill>
          <a:effectLst>
            <a:outerShdw blurRad="47625" dist="31750" dir="5400000" algn="bl" rotWithShape="0">
              <a:srgbClr val="000000">
                <a:alpha val="10196"/>
              </a:srgbClr>
            </a:outerShdw>
          </a:effectLst>
        </p:spPr>
      </p:sp>
      <p:sp>
        <p:nvSpPr>
          <p:cNvPr id="40" name="Text 37"/>
          <p:cNvSpPr/>
          <p:nvPr/>
        </p:nvSpPr>
        <p:spPr>
          <a:xfrm>
            <a:off x="253365" y="1042670"/>
            <a:ext cx="5670550" cy="1368425"/>
          </a:xfrm>
          <a:prstGeom prst="rect">
            <a:avLst/>
          </a:prstGeom>
          <a:noFill/>
        </p:spPr>
        <p:txBody>
          <a:bodyPr wrap="square" lIns="0" tIns="0" rIns="0" bIns="0" rtlCol="0" anchor="ctr"/>
          <a:lstStyle/>
          <a:p>
            <a:pPr indent="0" fontAlgn="auto">
              <a:lnSpc>
                <a:spcPct val="100000"/>
              </a:lnSpc>
            </a:pPr>
            <a:r>
              <a:rPr lang="en-US" sz="2000" b="1" dirty="0">
                <a:solidFill>
                  <a:srgbClr val="212121"/>
                </a:solidFill>
                <a:latin typeface="微软雅黑" panose="020B0503020204020204" charset="-122"/>
                <a:ea typeface="微软雅黑" panose="020B0503020204020204" charset="-122"/>
                <a:cs typeface="微软雅黑" panose="020B0503020204020204" charset="-122"/>
                <a:sym typeface="+mn-ea"/>
              </a:rPr>
              <a:t>企业党组织荣誉</a:t>
            </a:r>
            <a:endParaRPr lang="en-US" sz="2000" b="1" dirty="0">
              <a:solidFill>
                <a:srgbClr val="212121"/>
              </a:solidFill>
              <a:latin typeface="微软雅黑" panose="020B0503020204020204" charset="-122"/>
              <a:ea typeface="微软雅黑" panose="020B0503020204020204" charset="-122"/>
              <a:cs typeface="微软雅黑" panose="020B0503020204020204" charset="-122"/>
              <a:sym typeface="+mn-ea"/>
            </a:endParaRPr>
          </a:p>
          <a:p>
            <a:pPr indent="0" fontAlgn="auto">
              <a:lnSpc>
                <a:spcPct val="100000"/>
              </a:lnSpc>
            </a:pPr>
            <a:r>
              <a:rPr lang="en-US" sz="2000" b="1" dirty="0">
                <a:solidFill>
                  <a:srgbClr val="00BCD4"/>
                </a:solidFill>
                <a:latin typeface="微软雅黑" panose="020B0503020204020204" charset="-122"/>
                <a:ea typeface="微软雅黑" panose="020B0503020204020204" charset="-122"/>
                <a:cs typeface="微软雅黑" panose="020B0503020204020204" charset="-122"/>
              </a:rPr>
              <a:t>标准：</a:t>
            </a:r>
            <a:r>
              <a:rPr lang="en-US" sz="2000" dirty="0">
                <a:solidFill>
                  <a:srgbClr val="212121">
                    <a:alpha val="80000"/>
                  </a:srgbClr>
                </a:solidFill>
                <a:latin typeface="微软雅黑" panose="020B0503020204020204" charset="-122"/>
                <a:ea typeface="微软雅黑" panose="020B0503020204020204" charset="-122"/>
                <a:cs typeface="微软雅黑" panose="020B0503020204020204" charset="-122"/>
              </a:rPr>
              <a:t>区级奖励表彰加3分，市级及以上加5分</a:t>
            </a:r>
            <a:endParaRPr lang="en-US" sz="2000" dirty="0">
              <a:solidFill>
                <a:srgbClr val="212121">
                  <a:alpha val="80000"/>
                </a:srgbClr>
              </a:solidFill>
              <a:latin typeface="微软雅黑" panose="020B0503020204020204" charset="-122"/>
              <a:ea typeface="微软雅黑" panose="020B0503020204020204" charset="-122"/>
              <a:cs typeface="微软雅黑" panose="020B0503020204020204" charset="-122"/>
            </a:endParaRPr>
          </a:p>
          <a:p>
            <a:pPr indent="0" fontAlgn="auto">
              <a:lnSpc>
                <a:spcPct val="100000"/>
              </a:lnSpc>
            </a:pPr>
            <a:r>
              <a:rPr lang="en-US" sz="2000" b="1" dirty="0">
                <a:solidFill>
                  <a:srgbClr val="00BCD4"/>
                </a:solidFill>
                <a:latin typeface="微软雅黑" panose="020B0503020204020204" charset="-122"/>
                <a:ea typeface="微软雅黑" panose="020B0503020204020204" charset="-122"/>
                <a:cs typeface="微软雅黑" panose="020B0503020204020204" charset="-122"/>
                <a:sym typeface="+mn-ea"/>
              </a:rPr>
              <a:t>来源：</a:t>
            </a:r>
            <a:r>
              <a:rPr lang="zh-CN" altLang="en-US" sz="2000" b="1" dirty="0">
                <a:solidFill>
                  <a:srgbClr val="00BCD4"/>
                </a:solidFill>
                <a:latin typeface="微软雅黑" panose="020B0503020204020204" charset="-122"/>
                <a:ea typeface="微软雅黑" panose="020B0503020204020204" charset="-122"/>
                <a:cs typeface="微软雅黑" panose="020B0503020204020204" charset="-122"/>
                <a:sym typeface="+mn-ea"/>
              </a:rPr>
              <a:t>市、区录入</a:t>
            </a:r>
            <a:r>
              <a:rPr lang="en-US" sz="2000" dirty="0">
                <a:solidFill>
                  <a:srgbClr val="212121">
                    <a:alpha val="80000"/>
                  </a:srgbClr>
                </a:solidFill>
                <a:latin typeface="微软雅黑" panose="020B0503020204020204" charset="-122"/>
                <a:ea typeface="微软雅黑" panose="020B0503020204020204" charset="-122"/>
                <a:cs typeface="微软雅黑" panose="020B0503020204020204" charset="-122"/>
                <a:sym typeface="+mn-ea"/>
              </a:rPr>
              <a:t>，在获得表彰的评价周期内加分</a:t>
            </a:r>
            <a:endParaRPr lang="en-US" sz="2000" dirty="0">
              <a:latin typeface="微软雅黑" panose="020B0503020204020204" charset="-122"/>
              <a:ea typeface="微软雅黑" panose="020B0503020204020204" charset="-122"/>
              <a:cs typeface="微软雅黑" panose="020B0503020204020204" charset="-122"/>
            </a:endParaRPr>
          </a:p>
        </p:txBody>
      </p:sp>
      <p:sp>
        <p:nvSpPr>
          <p:cNvPr id="41" name="Text 38"/>
          <p:cNvSpPr/>
          <p:nvPr/>
        </p:nvSpPr>
        <p:spPr>
          <a:xfrm>
            <a:off x="5729605" y="2979866"/>
            <a:ext cx="5413375" cy="174625"/>
          </a:xfrm>
          <a:prstGeom prst="rect">
            <a:avLst/>
          </a:prstGeom>
          <a:noFill/>
        </p:spPr>
        <p:txBody>
          <a:bodyPr wrap="square" lIns="0" tIns="0" rIns="0" bIns="0" rtlCol="0" anchor="ctr"/>
          <a:lstStyle/>
          <a:p>
            <a:pPr>
              <a:lnSpc>
                <a:spcPct val="110000"/>
              </a:lnSpc>
            </a:pPr>
            <a:endParaRPr lang="en-US" sz="2000" dirty="0">
              <a:latin typeface="微软雅黑" panose="020B0503020204020204" charset="-122"/>
              <a:ea typeface="微软雅黑" panose="020B0503020204020204" charset="-122"/>
              <a:cs typeface="仿宋_GB2312" panose="02010609030101010101" charset="-122"/>
            </a:endParaRPr>
          </a:p>
        </p:txBody>
      </p:sp>
      <p:sp>
        <p:nvSpPr>
          <p:cNvPr id="42" name="Shape 39"/>
          <p:cNvSpPr/>
          <p:nvPr/>
        </p:nvSpPr>
        <p:spPr>
          <a:xfrm>
            <a:off x="6301740" y="1026160"/>
            <a:ext cx="5683250" cy="1384935"/>
          </a:xfrm>
          <a:custGeom>
            <a:avLst/>
            <a:gdLst/>
            <a:ahLst/>
            <a:cxnLst/>
            <a:rect l="l" t="t" r="r" b="b"/>
            <a:pathLst>
              <a:path w="5683250" h="1730375">
                <a:moveTo>
                  <a:pt x="31750" y="0"/>
                </a:moveTo>
                <a:lnTo>
                  <a:pt x="5587993" y="0"/>
                </a:lnTo>
                <a:cubicBezTo>
                  <a:pt x="5640602" y="0"/>
                  <a:pt x="5683250" y="42648"/>
                  <a:pt x="5683250" y="95257"/>
                </a:cubicBezTo>
                <a:lnTo>
                  <a:pt x="5683250" y="1635118"/>
                </a:lnTo>
                <a:cubicBezTo>
                  <a:pt x="5683250" y="1687727"/>
                  <a:pt x="5640602" y="1730375"/>
                  <a:pt x="5587993" y="1730375"/>
                </a:cubicBezTo>
                <a:lnTo>
                  <a:pt x="31750" y="1730375"/>
                </a:lnTo>
                <a:cubicBezTo>
                  <a:pt x="14215" y="1730375"/>
                  <a:pt x="0" y="1716160"/>
                  <a:pt x="0" y="1698625"/>
                </a:cubicBezTo>
                <a:lnTo>
                  <a:pt x="0" y="31750"/>
                </a:lnTo>
                <a:cubicBezTo>
                  <a:pt x="0" y="14227"/>
                  <a:pt x="14227" y="0"/>
                  <a:pt x="31750" y="0"/>
                </a:cubicBezTo>
                <a:close/>
              </a:path>
            </a:pathLst>
          </a:custGeom>
          <a:solidFill>
            <a:srgbClr val="FFFFFF"/>
          </a:solidFill>
          <a:effectLst>
            <a:outerShdw blurRad="47625" dist="31750" dir="5400000" algn="bl" rotWithShape="0">
              <a:srgbClr val="000000">
                <a:alpha val="10196"/>
              </a:srgbClr>
            </a:outerShdw>
          </a:effectLst>
        </p:spPr>
      </p:sp>
      <p:sp>
        <p:nvSpPr>
          <p:cNvPr id="43" name="Shape 40"/>
          <p:cNvSpPr/>
          <p:nvPr/>
        </p:nvSpPr>
        <p:spPr>
          <a:xfrm>
            <a:off x="6250305" y="1026160"/>
            <a:ext cx="76200" cy="1384935"/>
          </a:xfrm>
          <a:custGeom>
            <a:avLst/>
            <a:gdLst/>
            <a:ahLst/>
            <a:cxnLst/>
            <a:rect l="l" t="t" r="r" b="b"/>
            <a:pathLst>
              <a:path w="31750" h="1730375">
                <a:moveTo>
                  <a:pt x="31750" y="0"/>
                </a:moveTo>
                <a:lnTo>
                  <a:pt x="31750" y="0"/>
                </a:lnTo>
                <a:lnTo>
                  <a:pt x="31750" y="1730375"/>
                </a:lnTo>
                <a:lnTo>
                  <a:pt x="31750" y="1730375"/>
                </a:lnTo>
                <a:cubicBezTo>
                  <a:pt x="14227" y="1730375"/>
                  <a:pt x="0" y="1716148"/>
                  <a:pt x="0" y="1698625"/>
                </a:cubicBezTo>
                <a:lnTo>
                  <a:pt x="0" y="31750"/>
                </a:lnTo>
                <a:cubicBezTo>
                  <a:pt x="0" y="14227"/>
                  <a:pt x="14227" y="0"/>
                  <a:pt x="31750" y="0"/>
                </a:cubicBezTo>
                <a:close/>
              </a:path>
            </a:pathLst>
          </a:custGeom>
          <a:solidFill>
            <a:srgbClr val="00BCD4"/>
          </a:solidFill>
        </p:spPr>
      </p:sp>
      <p:sp>
        <p:nvSpPr>
          <p:cNvPr id="47" name="Text 44"/>
          <p:cNvSpPr/>
          <p:nvPr/>
        </p:nvSpPr>
        <p:spPr>
          <a:xfrm>
            <a:off x="6390005" y="1114425"/>
            <a:ext cx="5413375" cy="1147445"/>
          </a:xfrm>
          <a:prstGeom prst="rect">
            <a:avLst/>
          </a:prstGeom>
          <a:noFill/>
        </p:spPr>
        <p:txBody>
          <a:bodyPr wrap="square" lIns="0" tIns="0" rIns="0" bIns="0" rtlCol="0" anchor="ctr"/>
          <a:lstStyle/>
          <a:p>
            <a:pPr>
              <a:lnSpc>
                <a:spcPct val="110000"/>
              </a:lnSpc>
            </a:pPr>
            <a:r>
              <a:rPr lang="en-US" sz="2000" b="1" dirty="0">
                <a:solidFill>
                  <a:srgbClr val="212121"/>
                </a:solidFill>
                <a:latin typeface="微软雅黑" panose="020B0503020204020204" charset="-122"/>
                <a:ea typeface="微软雅黑" panose="020B0503020204020204" charset="-122"/>
                <a:cs typeface="微软雅黑" panose="020B0503020204020204" charset="-122"/>
                <a:sym typeface="+mn-ea"/>
              </a:rPr>
              <a:t>参与行业自律</a:t>
            </a:r>
            <a:endParaRPr lang="en-US" sz="2000" b="1" dirty="0">
              <a:solidFill>
                <a:srgbClr val="212121"/>
              </a:solidFill>
              <a:latin typeface="微软雅黑" panose="020B0503020204020204" charset="-122"/>
              <a:ea typeface="微软雅黑" panose="020B0503020204020204" charset="-122"/>
              <a:cs typeface="微软雅黑" panose="020B0503020204020204" charset="-122"/>
            </a:endParaRPr>
          </a:p>
          <a:p>
            <a:pPr>
              <a:lnSpc>
                <a:spcPct val="110000"/>
              </a:lnSpc>
            </a:pPr>
            <a:r>
              <a:rPr lang="en-US" sz="2000" b="1" dirty="0">
                <a:solidFill>
                  <a:srgbClr val="00BCD4"/>
                </a:solidFill>
                <a:latin typeface="微软雅黑" panose="020B0503020204020204" charset="-122"/>
                <a:ea typeface="微软雅黑" panose="020B0503020204020204" charset="-122"/>
                <a:cs typeface="微软雅黑" panose="020B0503020204020204" charset="-122"/>
              </a:rPr>
              <a:t>标准：</a:t>
            </a:r>
            <a:r>
              <a:rPr lang="en-US" sz="2000" dirty="0">
                <a:solidFill>
                  <a:srgbClr val="212121">
                    <a:alpha val="80000"/>
                  </a:srgbClr>
                </a:solidFill>
                <a:latin typeface="微软雅黑" panose="020B0503020204020204" charset="-122"/>
                <a:ea typeface="微软雅黑" panose="020B0503020204020204" charset="-122"/>
                <a:cs typeface="微软雅黑" panose="020B0503020204020204" charset="-122"/>
              </a:rPr>
              <a:t>加入市级协会计2分，区级协会计2分，同时加入计5分</a:t>
            </a:r>
            <a:endParaRPr lang="en-US" sz="2000" dirty="0">
              <a:solidFill>
                <a:srgbClr val="212121">
                  <a:alpha val="80000"/>
                </a:srgbClr>
              </a:solidFill>
              <a:latin typeface="微软雅黑" panose="020B0503020204020204" charset="-122"/>
              <a:ea typeface="微软雅黑" panose="020B0503020204020204" charset="-122"/>
              <a:cs typeface="微软雅黑" panose="020B0503020204020204" charset="-122"/>
            </a:endParaRPr>
          </a:p>
          <a:p>
            <a:pPr>
              <a:lnSpc>
                <a:spcPct val="110000"/>
              </a:lnSpc>
            </a:pPr>
            <a:r>
              <a:rPr lang="en-US" sz="2000" b="1" dirty="0">
                <a:solidFill>
                  <a:srgbClr val="00BCD4"/>
                </a:solidFill>
                <a:latin typeface="微软雅黑" panose="020B0503020204020204" charset="-122"/>
                <a:ea typeface="微软雅黑" panose="020B0503020204020204" charset="-122"/>
                <a:cs typeface="微软雅黑" panose="020B0503020204020204" charset="-122"/>
                <a:sym typeface="+mn-ea"/>
              </a:rPr>
              <a:t>来源：</a:t>
            </a:r>
            <a:r>
              <a:rPr lang="zh-CN" altLang="en-US" sz="2000" b="1" dirty="0">
                <a:solidFill>
                  <a:srgbClr val="00BCD4"/>
                </a:solidFill>
                <a:latin typeface="微软雅黑" panose="020B0503020204020204" charset="-122"/>
                <a:ea typeface="微软雅黑" panose="020B0503020204020204" charset="-122"/>
                <a:cs typeface="微软雅黑" panose="020B0503020204020204" charset="-122"/>
                <a:sym typeface="+mn-ea"/>
              </a:rPr>
              <a:t>市、区录入</a:t>
            </a:r>
            <a:r>
              <a:rPr lang="zh-CN" altLang="en-US" sz="2000" dirty="0">
                <a:solidFill>
                  <a:srgbClr val="212121">
                    <a:alpha val="80000"/>
                  </a:srgbClr>
                </a:solidFill>
                <a:latin typeface="微软雅黑" panose="020B0503020204020204" charset="-122"/>
                <a:ea typeface="微软雅黑" panose="020B0503020204020204" charset="-122"/>
                <a:cs typeface="微软雅黑" panose="020B0503020204020204" charset="-122"/>
                <a:sym typeface="+mn-ea"/>
              </a:rPr>
              <a:t>，</a:t>
            </a:r>
            <a:r>
              <a:rPr lang="en-US" sz="2000" dirty="0">
                <a:solidFill>
                  <a:srgbClr val="212121">
                    <a:alpha val="80000"/>
                  </a:srgbClr>
                </a:solidFill>
                <a:latin typeface="微软雅黑" panose="020B0503020204020204" charset="-122"/>
                <a:ea typeface="微软雅黑" panose="020B0503020204020204" charset="-122"/>
                <a:cs typeface="微软雅黑" panose="020B0503020204020204" charset="-122"/>
                <a:sym typeface="+mn-ea"/>
              </a:rPr>
              <a:t>每个评价周期都加分</a:t>
            </a:r>
            <a:endParaRPr lang="en-US" sz="2000" dirty="0">
              <a:latin typeface="微软雅黑" panose="020B0503020204020204" charset="-122"/>
              <a:ea typeface="微软雅黑" panose="020B0503020204020204" charset="-122"/>
              <a:cs typeface="微软雅黑" panose="020B0503020204020204" charset="-122"/>
            </a:endParaRPr>
          </a:p>
        </p:txBody>
      </p:sp>
      <p:sp>
        <p:nvSpPr>
          <p:cNvPr id="69" name="Shape 5"/>
          <p:cNvSpPr/>
          <p:nvPr/>
        </p:nvSpPr>
        <p:spPr>
          <a:xfrm>
            <a:off x="154305" y="1026160"/>
            <a:ext cx="76200" cy="1384935"/>
          </a:xfrm>
          <a:custGeom>
            <a:avLst/>
            <a:gdLst/>
            <a:ahLst/>
            <a:cxnLst/>
            <a:rect l="l" t="t" r="r" b="b"/>
            <a:pathLst>
              <a:path w="31750" h="1555750">
                <a:moveTo>
                  <a:pt x="31750" y="0"/>
                </a:moveTo>
                <a:lnTo>
                  <a:pt x="31750" y="0"/>
                </a:lnTo>
                <a:lnTo>
                  <a:pt x="31750" y="1555750"/>
                </a:lnTo>
                <a:lnTo>
                  <a:pt x="31750" y="1555750"/>
                </a:lnTo>
                <a:cubicBezTo>
                  <a:pt x="14227" y="1555750"/>
                  <a:pt x="0" y="1541523"/>
                  <a:pt x="0" y="1524000"/>
                </a:cubicBezTo>
                <a:lnTo>
                  <a:pt x="0" y="31750"/>
                </a:lnTo>
                <a:cubicBezTo>
                  <a:pt x="0" y="14227"/>
                  <a:pt x="14227" y="0"/>
                  <a:pt x="31750" y="0"/>
                </a:cubicBezTo>
                <a:close/>
              </a:path>
            </a:pathLst>
          </a:custGeom>
          <a:solidFill>
            <a:srgbClr val="00BCD4"/>
          </a:solidFill>
        </p:spPr>
      </p:sp>
      <p:sp>
        <p:nvSpPr>
          <p:cNvPr id="5" name="文本框 4"/>
          <p:cNvSpPr txBox="1"/>
          <p:nvPr/>
        </p:nvSpPr>
        <p:spPr>
          <a:xfrm>
            <a:off x="154305" y="2404745"/>
            <a:ext cx="5734685"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cs typeface="微软雅黑" panose="020B0503020204020204" charset="-122"/>
              </a:rPr>
              <a:t>企业党组织荣誉</a:t>
            </a:r>
            <a:r>
              <a:rPr lang="en-US" altLang="zh-CN" b="1">
                <a:latin typeface="微软雅黑" panose="020B0503020204020204" charset="-122"/>
                <a:ea typeface="微软雅黑" panose="020B0503020204020204" charset="-122"/>
                <a:cs typeface="微软雅黑" panose="020B0503020204020204" charset="-122"/>
              </a:rPr>
              <a:t>-</a:t>
            </a:r>
            <a:r>
              <a:rPr lang="zh-CN" altLang="en-US" b="1">
                <a:latin typeface="微软雅黑" panose="020B0503020204020204" charset="-122"/>
                <a:ea typeface="微软雅黑" panose="020B0503020204020204" charset="-122"/>
                <a:cs typeface="微软雅黑" panose="020B0503020204020204" charset="-122"/>
              </a:rPr>
              <a:t>录入页面</a:t>
            </a:r>
            <a:r>
              <a:rPr lang="en-US" altLang="zh-CN" b="1">
                <a:latin typeface="微软雅黑" panose="020B0503020204020204" charset="-122"/>
                <a:ea typeface="微软雅黑" panose="020B0503020204020204" charset="-122"/>
                <a:cs typeface="微软雅黑" panose="020B0503020204020204" charset="-122"/>
              </a:rPr>
              <a:t>-</a:t>
            </a:r>
            <a:r>
              <a:rPr lang="zh-CN" altLang="en-US" b="1">
                <a:latin typeface="微软雅黑" panose="020B0503020204020204" charset="-122"/>
                <a:ea typeface="微软雅黑" panose="020B0503020204020204" charset="-122"/>
                <a:cs typeface="微软雅黑" panose="020B0503020204020204" charset="-122"/>
              </a:rPr>
              <a:t>市、区录入</a:t>
            </a:r>
            <a:endParaRPr lang="zh-CN" altLang="en-US" b="1">
              <a:latin typeface="微软雅黑" panose="020B0503020204020204" charset="-122"/>
              <a:ea typeface="微软雅黑" panose="020B0503020204020204" charset="-122"/>
              <a:cs typeface="微软雅黑" panose="020B0503020204020204" charset="-122"/>
            </a:endParaRPr>
          </a:p>
        </p:txBody>
      </p:sp>
      <p:sp>
        <p:nvSpPr>
          <p:cNvPr id="13" name="文本框 12"/>
          <p:cNvSpPr txBox="1"/>
          <p:nvPr/>
        </p:nvSpPr>
        <p:spPr>
          <a:xfrm>
            <a:off x="6250305" y="2411095"/>
            <a:ext cx="4458970"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cs typeface="微软雅黑" panose="020B0503020204020204" charset="-122"/>
              </a:rPr>
              <a:t>参与行业自律</a:t>
            </a:r>
            <a:r>
              <a:rPr lang="en-US" altLang="zh-CN" b="1">
                <a:latin typeface="微软雅黑" panose="020B0503020204020204" charset="-122"/>
                <a:ea typeface="微软雅黑" panose="020B0503020204020204" charset="-122"/>
                <a:cs typeface="微软雅黑" panose="020B0503020204020204" charset="-122"/>
              </a:rPr>
              <a:t>-</a:t>
            </a:r>
            <a:r>
              <a:rPr lang="zh-CN" altLang="en-US" b="1">
                <a:latin typeface="微软雅黑" panose="020B0503020204020204" charset="-122"/>
                <a:ea typeface="微软雅黑" panose="020B0503020204020204" charset="-122"/>
                <a:cs typeface="微软雅黑" panose="020B0503020204020204" charset="-122"/>
              </a:rPr>
              <a:t>录入页面</a:t>
            </a:r>
            <a:r>
              <a:rPr lang="en-US" altLang="zh-CN" b="1">
                <a:latin typeface="微软雅黑" panose="020B0503020204020204" charset="-122"/>
                <a:ea typeface="微软雅黑" panose="020B0503020204020204" charset="-122"/>
                <a:cs typeface="微软雅黑" panose="020B0503020204020204" charset="-122"/>
              </a:rPr>
              <a:t>-</a:t>
            </a:r>
            <a:r>
              <a:rPr lang="zh-CN" altLang="en-US" b="1">
                <a:latin typeface="微软雅黑" panose="020B0503020204020204" charset="-122"/>
                <a:ea typeface="微软雅黑" panose="020B0503020204020204" charset="-122"/>
                <a:cs typeface="微软雅黑" panose="020B0503020204020204" charset="-122"/>
              </a:rPr>
              <a:t>市、区录入</a:t>
            </a:r>
            <a:endParaRPr lang="zh-CN" altLang="en-US" b="1">
              <a:latin typeface="微软雅黑" panose="020B0503020204020204" charset="-122"/>
              <a:ea typeface="微软雅黑" panose="020B0503020204020204" charset="-122"/>
              <a:cs typeface="微软雅黑" panose="020B0503020204020204" charset="-122"/>
            </a:endParaRPr>
          </a:p>
        </p:txBody>
      </p:sp>
      <p:pic>
        <p:nvPicPr>
          <p:cNvPr id="15" name="图片 14" descr="加分信息维护-企业党组织荣誉-录入"/>
          <p:cNvPicPr>
            <a:picLocks noChangeAspect="1"/>
          </p:cNvPicPr>
          <p:nvPr/>
        </p:nvPicPr>
        <p:blipFill>
          <a:blip r:embed="rId2"/>
          <a:srcRect l="12003" t="4902" r="30140" b="29879"/>
          <a:stretch>
            <a:fillRect/>
          </a:stretch>
        </p:blipFill>
        <p:spPr>
          <a:xfrm>
            <a:off x="154305" y="2773045"/>
            <a:ext cx="5858510" cy="2680335"/>
          </a:xfrm>
          <a:prstGeom prst="rect">
            <a:avLst/>
          </a:prstGeom>
        </p:spPr>
      </p:pic>
      <p:pic>
        <p:nvPicPr>
          <p:cNvPr id="22" name="图片 21" descr="加分信息维护-行业自律维护-会员维护"/>
          <p:cNvPicPr>
            <a:picLocks noChangeAspect="1"/>
          </p:cNvPicPr>
          <p:nvPr/>
        </p:nvPicPr>
        <p:blipFill>
          <a:blip r:embed="rId3"/>
          <a:srcRect l="11932" t="13877" r="30682" b="5677"/>
          <a:stretch>
            <a:fillRect/>
          </a:stretch>
        </p:blipFill>
        <p:spPr>
          <a:xfrm>
            <a:off x="6227445" y="2772410"/>
            <a:ext cx="5787390" cy="2677160"/>
          </a:xfrm>
          <a:prstGeom prst="rect">
            <a:avLst/>
          </a:prstGeom>
        </p:spPr>
      </p:pic>
      <p:sp>
        <p:nvSpPr>
          <p:cNvPr id="7" name="文本框 6"/>
          <p:cNvSpPr txBox="1"/>
          <p:nvPr/>
        </p:nvSpPr>
        <p:spPr>
          <a:xfrm>
            <a:off x="360045" y="360045"/>
            <a:ext cx="10931525" cy="583565"/>
          </a:xfrm>
          <a:prstGeom prst="rect">
            <a:avLst/>
          </a:prstGeom>
          <a:noFill/>
        </p:spPr>
        <p:txBody>
          <a:bodyPr wrap="square" rtlCol="0">
            <a:spAutoFit/>
          </a:bodyPr>
          <a:p>
            <a:r>
              <a:rPr lang="zh-CN" altLang="en-US" sz="3200" b="1" dirty="0">
                <a:solidFill>
                  <a:srgbClr val="212121"/>
                </a:solidFill>
                <a:latin typeface="微软雅黑" panose="020B0503020204020204" charset="-122"/>
                <a:ea typeface="微软雅黑" panose="020B0503020204020204" charset="-122"/>
                <a:cs typeface="微软雅黑" panose="020B0503020204020204" charset="-122"/>
                <a:sym typeface="+mn-ea"/>
              </a:rPr>
              <a:t>区级填报：加分项</a:t>
            </a:r>
            <a:r>
              <a:rPr lang="en-US" altLang="zh-CN" sz="3200" b="1" dirty="0">
                <a:solidFill>
                  <a:srgbClr val="212121"/>
                </a:solidFill>
                <a:latin typeface="微软雅黑" panose="020B0503020204020204" charset="-122"/>
                <a:ea typeface="微软雅黑" panose="020B0503020204020204" charset="-122"/>
                <a:cs typeface="微软雅黑" panose="020B0503020204020204" charset="-122"/>
                <a:sym typeface="+mn-ea"/>
              </a:rPr>
              <a:t>-</a:t>
            </a:r>
            <a:r>
              <a:rPr lang="zh-CN" altLang="en-US" sz="3200" b="1" dirty="0">
                <a:solidFill>
                  <a:srgbClr val="212121"/>
                </a:solidFill>
                <a:latin typeface="微软雅黑" panose="020B0503020204020204" charset="-122"/>
                <a:ea typeface="微软雅黑" panose="020B0503020204020204" charset="-122"/>
                <a:cs typeface="微软雅黑" panose="020B0503020204020204" charset="-122"/>
                <a:sym typeface="+mn-ea"/>
              </a:rPr>
              <a:t>企业党组织荣誉、参与行业自律</a:t>
            </a:r>
            <a:endParaRPr lang="zh-CN" altLang="en-US" sz="3200" b="1" dirty="0">
              <a:solidFill>
                <a:srgbClr val="212121"/>
              </a:solidFill>
              <a:latin typeface="微软雅黑" panose="020B0503020204020204" charset="-122"/>
              <a:ea typeface="微软雅黑" panose="020B0503020204020204" charset="-122"/>
              <a:cs typeface="微软雅黑" panose="020B0503020204020204" charset="-122"/>
              <a:sym typeface="+mn-ea"/>
            </a:endParaRPr>
          </a:p>
        </p:txBody>
      </p:sp>
      <p:sp>
        <p:nvSpPr>
          <p:cNvPr id="9" name="圆角矩形 8"/>
          <p:cNvSpPr/>
          <p:nvPr/>
        </p:nvSpPr>
        <p:spPr>
          <a:xfrm>
            <a:off x="682625" y="5801995"/>
            <a:ext cx="9156065" cy="716280"/>
          </a:xfrm>
          <a:prstGeom prst="roundRect">
            <a:avLst/>
          </a:prstGeom>
          <a:solidFill>
            <a:srgbClr val="D7EDFA"/>
          </a:solid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endParaRPr>
          </a:p>
        </p:txBody>
      </p:sp>
      <p:sp>
        <p:nvSpPr>
          <p:cNvPr id="10" name="文本框 9"/>
          <p:cNvSpPr txBox="1"/>
          <p:nvPr/>
        </p:nvSpPr>
        <p:spPr>
          <a:xfrm>
            <a:off x="616585" y="5848985"/>
            <a:ext cx="9684385" cy="922020"/>
          </a:xfrm>
          <a:prstGeom prst="rect">
            <a:avLst/>
          </a:prstGeom>
          <a:noFill/>
        </p:spPr>
        <p:txBody>
          <a:bodyPr wrap="square" rtlCol="0" anchor="t">
            <a:spAutoFit/>
          </a:bodyPr>
          <a:p>
            <a:pPr algn="l"/>
            <a:r>
              <a:rPr lang="en-US" altLang="zh-CN">
                <a:latin typeface="微软雅黑" panose="020B0503020204020204" charset="-122"/>
                <a:ea typeface="微软雅黑" panose="020B0503020204020204" charset="-122"/>
                <a:cs typeface="微软雅黑" panose="020B0503020204020204" charset="-122"/>
                <a:sym typeface="+mn-ea"/>
              </a:rPr>
              <a:t>1.  </a:t>
            </a:r>
            <a:r>
              <a:rPr lang="zh-CN">
                <a:latin typeface="微软雅黑" panose="020B0503020204020204" charset="-122"/>
                <a:ea typeface="微软雅黑" panose="020B0503020204020204" charset="-122"/>
                <a:cs typeface="微软雅黑" panose="020B0503020204020204" charset="-122"/>
                <a:sym typeface="+mn-ea"/>
              </a:rPr>
              <a:t>区级“两优一先”中的先进基层党组织。</a:t>
            </a:r>
            <a:endParaRPr lang="zh-CN">
              <a:latin typeface="微软雅黑" panose="020B0503020204020204" charset="-122"/>
              <a:ea typeface="微软雅黑" panose="020B0503020204020204" charset="-122"/>
              <a:cs typeface="微软雅黑" panose="020B0503020204020204" charset="-122"/>
              <a:sym typeface="+mn-ea"/>
            </a:endParaRPr>
          </a:p>
          <a:p>
            <a:pPr algn="l"/>
            <a:r>
              <a:rPr lang="en-US" altLang="zh-CN">
                <a:latin typeface="微软雅黑" panose="020B0503020204020204" charset="-122"/>
                <a:ea typeface="微软雅黑" panose="020B0503020204020204" charset="-122"/>
                <a:cs typeface="微软雅黑" panose="020B0503020204020204" charset="-122"/>
                <a:sym typeface="+mn-ea"/>
              </a:rPr>
              <a:t>2.</a:t>
            </a:r>
            <a:r>
              <a:rPr lang="zh-CN">
                <a:latin typeface="微软雅黑" panose="020B0503020204020204" charset="-122"/>
                <a:ea typeface="微软雅黑" panose="020B0503020204020204" charset="-122"/>
                <a:cs typeface="微软雅黑" panose="020B0503020204020204" charset="-122"/>
                <a:sym typeface="+mn-ea"/>
              </a:rPr>
              <a:t>“导入模板下载”，模板中填写企业名称、统一信用代码，在“导入会员”中上传模板。</a:t>
            </a:r>
            <a:endParaRPr lang="zh-CN" altLang="en-US">
              <a:latin typeface="微软雅黑" panose="020B0503020204020204" charset="-122"/>
              <a:ea typeface="微软雅黑" panose="020B0503020204020204" charset="-122"/>
              <a:cs typeface="微软雅黑" panose="020B0503020204020204" charset="-122"/>
            </a:endParaRPr>
          </a:p>
          <a:p>
            <a:pPr algn="l"/>
            <a:endParaRPr lang="zh-CN">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5F7FA"/>
        </a:solidFill>
        <a:effectLst/>
      </p:bgPr>
    </p:bg>
    <p:spTree>
      <p:nvGrpSpPr>
        <p:cNvPr id="1" name=""/>
        <p:cNvGrpSpPr/>
        <p:nvPr/>
      </p:nvGrpSpPr>
      <p:grpSpPr>
        <a:xfrm>
          <a:off x="0" y="0"/>
          <a:ext cx="0" cy="0"/>
          <a:chOff x="0" y="0"/>
          <a:chExt cx="0" cy="0"/>
        </a:xfrm>
      </p:grpSpPr>
      <p:pic>
        <p:nvPicPr>
          <p:cNvPr id="2" name="Image 0" descr="https://kimi-img.moonshot.cn/pub/slides/slides_tmpl/image/25-09-30-16:31:52-d3dpau0s8jdo4os5dgdg.jpg"/>
          <p:cNvPicPr>
            <a:picLocks noChangeAspect="1"/>
          </p:cNvPicPr>
          <p:nvPr/>
        </p:nvPicPr>
        <p:blipFill>
          <a:blip r:embed="rId1"/>
          <a:stretch>
            <a:fillRect/>
          </a:stretch>
        </p:blipFill>
        <p:spPr>
          <a:xfrm>
            <a:off x="4445" y="0"/>
            <a:ext cx="12186285" cy="6858000"/>
          </a:xfrm>
          <a:prstGeom prst="rect">
            <a:avLst/>
          </a:prstGeom>
        </p:spPr>
      </p:pic>
      <p:grpSp>
        <p:nvGrpSpPr>
          <p:cNvPr id="31" name="组合 30"/>
          <p:cNvGrpSpPr/>
          <p:nvPr/>
        </p:nvGrpSpPr>
        <p:grpSpPr>
          <a:xfrm>
            <a:off x="163195" y="1116330"/>
            <a:ext cx="4749165" cy="2064385"/>
            <a:chOff x="529" y="3226"/>
            <a:chExt cx="5900" cy="2560"/>
          </a:xfrm>
        </p:grpSpPr>
        <p:sp>
          <p:nvSpPr>
            <p:cNvPr id="32" name="Shape 9"/>
            <p:cNvSpPr/>
            <p:nvPr/>
          </p:nvSpPr>
          <p:spPr>
            <a:xfrm>
              <a:off x="529" y="3226"/>
              <a:ext cx="5901" cy="2560"/>
            </a:xfrm>
            <a:custGeom>
              <a:avLst/>
              <a:gdLst/>
              <a:ahLst/>
              <a:cxnLst/>
              <a:rect l="l" t="t" r="r" b="b"/>
              <a:pathLst>
                <a:path w="3747008" h="1625600">
                  <a:moveTo>
                    <a:pt x="32512" y="0"/>
                  </a:moveTo>
                  <a:lnTo>
                    <a:pt x="3649472" y="0"/>
                  </a:lnTo>
                  <a:cubicBezTo>
                    <a:pt x="3703340" y="0"/>
                    <a:pt x="3747008" y="43668"/>
                    <a:pt x="3747008" y="97536"/>
                  </a:cubicBezTo>
                  <a:lnTo>
                    <a:pt x="3747008" y="1528064"/>
                  </a:lnTo>
                  <a:cubicBezTo>
                    <a:pt x="3747008" y="1581932"/>
                    <a:pt x="3703340" y="1625600"/>
                    <a:pt x="3649472" y="1625600"/>
                  </a:cubicBezTo>
                  <a:lnTo>
                    <a:pt x="32512" y="1625600"/>
                  </a:lnTo>
                  <a:cubicBezTo>
                    <a:pt x="14556" y="1625600"/>
                    <a:pt x="0" y="1611044"/>
                    <a:pt x="0" y="1593088"/>
                  </a:cubicBezTo>
                  <a:lnTo>
                    <a:pt x="0" y="32512"/>
                  </a:lnTo>
                  <a:cubicBezTo>
                    <a:pt x="0" y="14568"/>
                    <a:pt x="14568" y="0"/>
                    <a:pt x="32512" y="0"/>
                  </a:cubicBezTo>
                  <a:close/>
                </a:path>
              </a:pathLst>
            </a:custGeom>
            <a:solidFill>
              <a:srgbClr val="FFFFFF"/>
            </a:solidFill>
            <a:effectLst>
              <a:outerShdw blurRad="48768" dist="32512" dir="5400000" algn="bl" rotWithShape="0">
                <a:srgbClr val="000000">
                  <a:alpha val="10196"/>
                </a:srgbClr>
              </a:outerShdw>
            </a:effectLst>
          </p:spPr>
        </p:sp>
        <p:sp>
          <p:nvSpPr>
            <p:cNvPr id="36" name="Shape 10"/>
            <p:cNvSpPr/>
            <p:nvPr/>
          </p:nvSpPr>
          <p:spPr>
            <a:xfrm>
              <a:off x="529" y="3226"/>
              <a:ext cx="51" cy="2560"/>
            </a:xfrm>
            <a:custGeom>
              <a:avLst/>
              <a:gdLst/>
              <a:ahLst/>
              <a:cxnLst/>
              <a:rect l="l" t="t" r="r" b="b"/>
              <a:pathLst>
                <a:path w="32512" h="1625600">
                  <a:moveTo>
                    <a:pt x="32512" y="0"/>
                  </a:moveTo>
                  <a:lnTo>
                    <a:pt x="32512" y="0"/>
                  </a:lnTo>
                  <a:lnTo>
                    <a:pt x="32512" y="1625600"/>
                  </a:lnTo>
                  <a:lnTo>
                    <a:pt x="32512" y="1625600"/>
                  </a:lnTo>
                  <a:cubicBezTo>
                    <a:pt x="14556" y="1625600"/>
                    <a:pt x="0" y="1611044"/>
                    <a:pt x="0" y="1593088"/>
                  </a:cubicBezTo>
                  <a:lnTo>
                    <a:pt x="0" y="32512"/>
                  </a:lnTo>
                  <a:cubicBezTo>
                    <a:pt x="0" y="14568"/>
                    <a:pt x="14568" y="0"/>
                    <a:pt x="32512" y="0"/>
                  </a:cubicBezTo>
                  <a:close/>
                </a:path>
              </a:pathLst>
            </a:custGeom>
            <a:solidFill>
              <a:srgbClr val="00BCD4"/>
            </a:solidFill>
          </p:spPr>
        </p:sp>
      </p:grpSp>
      <p:sp>
        <p:nvSpPr>
          <p:cNvPr id="9" name="Text 6"/>
          <p:cNvSpPr/>
          <p:nvPr/>
        </p:nvSpPr>
        <p:spPr>
          <a:xfrm>
            <a:off x="245745" y="1115695"/>
            <a:ext cx="4666615" cy="1969770"/>
          </a:xfrm>
          <a:prstGeom prst="rect">
            <a:avLst/>
          </a:prstGeom>
          <a:noFill/>
        </p:spPr>
        <p:txBody>
          <a:bodyPr wrap="square" lIns="0" tIns="0" rIns="0" bIns="0" rtlCol="0" anchor="ctr"/>
          <a:lstStyle/>
          <a:p>
            <a:pPr>
              <a:lnSpc>
                <a:spcPct val="130000"/>
              </a:lnSpc>
            </a:pPr>
            <a:r>
              <a:rPr lang="en-US" b="1" dirty="0">
                <a:solidFill>
                  <a:srgbClr val="212121"/>
                </a:solidFill>
                <a:latin typeface="微软雅黑" panose="020B0503020204020204" charset="-122"/>
                <a:ea typeface="微软雅黑" panose="020B0503020204020204" charset="-122"/>
                <a:cs typeface="微软雅黑" panose="020B0503020204020204" charset="-122"/>
              </a:rPr>
              <a:t>*项目获得市、区荣誉</a:t>
            </a:r>
            <a:endParaRPr lang="en-US" b="1" dirty="0">
              <a:solidFill>
                <a:srgbClr val="212121"/>
              </a:solidFill>
              <a:latin typeface="微软雅黑" panose="020B0503020204020204" charset="-122"/>
              <a:ea typeface="微软雅黑" panose="020B0503020204020204" charset="-122"/>
              <a:cs typeface="微软雅黑" panose="020B0503020204020204" charset="-122"/>
            </a:endParaRPr>
          </a:p>
          <a:p>
            <a:pPr>
              <a:lnSpc>
                <a:spcPct val="110000"/>
              </a:lnSpc>
            </a:pPr>
            <a:r>
              <a:rPr lang="zh-CN" altLang="en-US" b="1" dirty="0">
                <a:solidFill>
                  <a:srgbClr val="00BCD4"/>
                </a:solidFill>
                <a:latin typeface="微软雅黑" panose="020B0503020204020204" charset="-122"/>
                <a:ea typeface="微软雅黑" panose="020B0503020204020204" charset="-122"/>
                <a:cs typeface="微软雅黑" panose="020B0503020204020204" charset="-122"/>
                <a:sym typeface="+mn-ea"/>
              </a:rPr>
              <a:t>标准：</a:t>
            </a:r>
            <a:r>
              <a:rPr lang="zh-CN" altLang="en-US" dirty="0">
                <a:solidFill>
                  <a:schemeClr val="tx1"/>
                </a:solidFill>
                <a:latin typeface="微软雅黑" panose="020B0503020204020204" charset="-122"/>
                <a:ea typeface="微软雅黑" panose="020B0503020204020204" charset="-122"/>
                <a:cs typeface="微软雅黑" panose="020B0503020204020204" charset="-122"/>
                <a:sym typeface="+mn-ea"/>
              </a:rPr>
              <a:t>获得</a:t>
            </a:r>
            <a:r>
              <a:rPr lang="zh-CN" altLang="en-US" b="1" dirty="0">
                <a:solidFill>
                  <a:schemeClr val="tx1"/>
                </a:solidFill>
                <a:latin typeface="微软雅黑" panose="020B0503020204020204" charset="-122"/>
                <a:ea typeface="微软雅黑" panose="020B0503020204020204" charset="-122"/>
                <a:cs typeface="微软雅黑" panose="020B0503020204020204" charset="-122"/>
                <a:sym typeface="+mn-ea"/>
              </a:rPr>
              <a:t>市级物业管理示范项目、市级垃圾分类示范项目</a:t>
            </a:r>
            <a:r>
              <a:rPr lang="zh-CN" altLang="en-US" dirty="0">
                <a:solidFill>
                  <a:schemeClr val="tx1"/>
                </a:solidFill>
                <a:latin typeface="微软雅黑" panose="020B0503020204020204" charset="-122"/>
                <a:ea typeface="微软雅黑" panose="020B0503020204020204" charset="-122"/>
                <a:cs typeface="微软雅黑" panose="020B0503020204020204" charset="-122"/>
                <a:sym typeface="+mn-ea"/>
              </a:rPr>
              <a:t>等相应市级表彰奖励的每个项目加3分，获得区级示范项目或相应奖励表彰的加2分，在获得表彰的一个评价周期内加分</a:t>
            </a:r>
            <a:endParaRPr lang="zh-CN" altLang="en-US"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a:lnSpc>
                <a:spcPct val="110000"/>
              </a:lnSpc>
            </a:pPr>
            <a:r>
              <a:rPr lang="zh-CN" altLang="en-US" b="1" dirty="0">
                <a:solidFill>
                  <a:srgbClr val="00BCD4"/>
                </a:solidFill>
                <a:latin typeface="微软雅黑" panose="020B0503020204020204" charset="-122"/>
                <a:ea typeface="微软雅黑" panose="020B0503020204020204" charset="-122"/>
                <a:cs typeface="微软雅黑" panose="020B0503020204020204" charset="-122"/>
              </a:rPr>
              <a:t>来源：市、区录入（区级奖项需备案至市级）</a:t>
            </a:r>
            <a:endParaRPr lang="zh-CN" altLang="en-US" b="1" dirty="0">
              <a:solidFill>
                <a:srgbClr val="00BCD4"/>
              </a:solidFill>
              <a:latin typeface="微软雅黑" panose="020B0503020204020204" charset="-122"/>
              <a:ea typeface="微软雅黑" panose="020B0503020204020204" charset="-122"/>
              <a:cs typeface="微软雅黑" panose="020B0503020204020204" charset="-122"/>
            </a:endParaRPr>
          </a:p>
        </p:txBody>
      </p:sp>
      <p:sp>
        <p:nvSpPr>
          <p:cNvPr id="4" name="文本框 3"/>
          <p:cNvSpPr txBox="1"/>
          <p:nvPr/>
        </p:nvSpPr>
        <p:spPr>
          <a:xfrm>
            <a:off x="151130" y="3241040"/>
            <a:ext cx="4762500" cy="368300"/>
          </a:xfrm>
          <a:prstGeom prst="rect">
            <a:avLst/>
          </a:prstGeom>
          <a:noFill/>
        </p:spPr>
        <p:txBody>
          <a:bodyPr wrap="square" rtlCol="0">
            <a:spAutoFit/>
          </a:bodyPr>
          <a:p>
            <a:r>
              <a:rPr lang="en-US" altLang="zh-CN" b="1">
                <a:latin typeface="微软雅黑" panose="020B0503020204020204" charset="-122"/>
                <a:ea typeface="微软雅黑" panose="020B0503020204020204" charset="-122"/>
                <a:cs typeface="微软雅黑" panose="020B0503020204020204" charset="-122"/>
              </a:rPr>
              <a:t>*</a:t>
            </a:r>
            <a:r>
              <a:rPr lang="zh-CN" altLang="en-US" b="1">
                <a:latin typeface="微软雅黑" panose="020B0503020204020204" charset="-122"/>
                <a:ea typeface="微软雅黑" panose="020B0503020204020204" charset="-122"/>
                <a:cs typeface="微软雅黑" panose="020B0503020204020204" charset="-122"/>
              </a:rPr>
              <a:t>项目获得市、区荣誉</a:t>
            </a:r>
            <a:r>
              <a:rPr lang="en-US" altLang="zh-CN" b="1">
                <a:latin typeface="微软雅黑" panose="020B0503020204020204" charset="-122"/>
                <a:ea typeface="微软雅黑" panose="020B0503020204020204" charset="-122"/>
                <a:cs typeface="微软雅黑" panose="020B0503020204020204" charset="-122"/>
              </a:rPr>
              <a:t>-</a:t>
            </a:r>
            <a:r>
              <a:rPr lang="zh-CN" altLang="en-US" b="1">
                <a:latin typeface="微软雅黑" panose="020B0503020204020204" charset="-122"/>
                <a:ea typeface="微软雅黑" panose="020B0503020204020204" charset="-122"/>
                <a:cs typeface="微软雅黑" panose="020B0503020204020204" charset="-122"/>
              </a:rPr>
              <a:t>录入页面</a:t>
            </a:r>
            <a:r>
              <a:rPr lang="en-US" altLang="zh-CN" b="1">
                <a:latin typeface="微软雅黑" panose="020B0503020204020204" charset="-122"/>
                <a:ea typeface="微软雅黑" panose="020B0503020204020204" charset="-122"/>
                <a:cs typeface="微软雅黑" panose="020B0503020204020204" charset="-122"/>
              </a:rPr>
              <a:t>-</a:t>
            </a:r>
            <a:r>
              <a:rPr lang="zh-CN" altLang="en-US" b="1">
                <a:latin typeface="微软雅黑" panose="020B0503020204020204" charset="-122"/>
                <a:ea typeface="微软雅黑" panose="020B0503020204020204" charset="-122"/>
                <a:cs typeface="微软雅黑" panose="020B0503020204020204" charset="-122"/>
              </a:rPr>
              <a:t>市、区录入</a:t>
            </a:r>
            <a:endParaRPr lang="zh-CN" altLang="en-US">
              <a:latin typeface="微软雅黑" panose="020B0503020204020204" charset="-122"/>
              <a:ea typeface="微软雅黑" panose="020B0503020204020204" charset="-122"/>
              <a:cs typeface="微软雅黑" panose="020B0503020204020204" charset="-122"/>
            </a:endParaRPr>
          </a:p>
        </p:txBody>
      </p:sp>
      <p:pic>
        <p:nvPicPr>
          <p:cNvPr id="8" name="图片 7" descr="加分信息维护-市区荣誉维护-录入"/>
          <p:cNvPicPr>
            <a:picLocks noChangeAspect="1"/>
          </p:cNvPicPr>
          <p:nvPr/>
        </p:nvPicPr>
        <p:blipFill>
          <a:blip r:embed="rId2"/>
          <a:srcRect l="11710" t="17232" r="30429" b="25376"/>
          <a:stretch>
            <a:fillRect/>
          </a:stretch>
        </p:blipFill>
        <p:spPr>
          <a:xfrm>
            <a:off x="204470" y="3639185"/>
            <a:ext cx="4629150" cy="1647190"/>
          </a:xfrm>
          <a:prstGeom prst="rect">
            <a:avLst/>
          </a:prstGeom>
        </p:spPr>
      </p:pic>
      <p:sp>
        <p:nvSpPr>
          <p:cNvPr id="3" name="文本框 2"/>
          <p:cNvSpPr txBox="1"/>
          <p:nvPr/>
        </p:nvSpPr>
        <p:spPr>
          <a:xfrm>
            <a:off x="360045" y="360045"/>
            <a:ext cx="10931525" cy="583565"/>
          </a:xfrm>
          <a:prstGeom prst="rect">
            <a:avLst/>
          </a:prstGeom>
          <a:noFill/>
        </p:spPr>
        <p:txBody>
          <a:bodyPr wrap="square" rtlCol="0">
            <a:spAutoFit/>
          </a:bodyPr>
          <a:p>
            <a:r>
              <a:rPr lang="zh-CN" altLang="en-US" sz="3200" b="1" dirty="0">
                <a:solidFill>
                  <a:srgbClr val="212121"/>
                </a:solidFill>
                <a:latin typeface="微软雅黑" panose="020B0503020204020204" charset="-122"/>
                <a:ea typeface="微软雅黑" panose="020B0503020204020204" charset="-122"/>
                <a:cs typeface="微软雅黑" panose="020B0503020204020204" charset="-122"/>
                <a:sym typeface="+mn-ea"/>
              </a:rPr>
              <a:t>区级填报：加分项</a:t>
            </a:r>
            <a:r>
              <a:rPr lang="en-US" altLang="zh-CN" sz="3200" b="1" dirty="0">
                <a:solidFill>
                  <a:srgbClr val="212121"/>
                </a:solidFill>
                <a:latin typeface="微软雅黑" panose="020B0503020204020204" charset="-122"/>
                <a:ea typeface="微软雅黑" panose="020B0503020204020204" charset="-122"/>
                <a:cs typeface="微软雅黑" panose="020B0503020204020204" charset="-122"/>
                <a:sym typeface="+mn-ea"/>
              </a:rPr>
              <a:t>-</a:t>
            </a:r>
            <a:r>
              <a:rPr lang="zh-CN" altLang="en-US" sz="3200" b="1" dirty="0">
                <a:solidFill>
                  <a:srgbClr val="212121"/>
                </a:solidFill>
                <a:latin typeface="微软雅黑" panose="020B0503020204020204" charset="-122"/>
                <a:ea typeface="微软雅黑" panose="020B0503020204020204" charset="-122"/>
                <a:cs typeface="微软雅黑" panose="020B0503020204020204" charset="-122"/>
                <a:sym typeface="+mn-ea"/>
              </a:rPr>
              <a:t>项目获得市区荣誉、信息公示</a:t>
            </a:r>
            <a:endParaRPr lang="zh-CN" altLang="en-US" sz="3200" b="1" dirty="0">
              <a:solidFill>
                <a:srgbClr val="212121"/>
              </a:solidFill>
              <a:latin typeface="微软雅黑" panose="020B0503020204020204" charset="-122"/>
              <a:ea typeface="微软雅黑" panose="020B0503020204020204" charset="-122"/>
              <a:cs typeface="微软雅黑" panose="020B0503020204020204" charset="-122"/>
              <a:sym typeface="+mn-ea"/>
            </a:endParaRPr>
          </a:p>
        </p:txBody>
      </p:sp>
      <p:grpSp>
        <p:nvGrpSpPr>
          <p:cNvPr id="65" name="组合 64"/>
          <p:cNvGrpSpPr/>
          <p:nvPr/>
        </p:nvGrpSpPr>
        <p:grpSpPr>
          <a:xfrm>
            <a:off x="6055995" y="1116330"/>
            <a:ext cx="5701665" cy="1505585"/>
            <a:chOff x="-705" y="17979"/>
            <a:chExt cx="5900" cy="2226"/>
          </a:xfrm>
        </p:grpSpPr>
        <p:sp>
          <p:nvSpPr>
            <p:cNvPr id="18" name="Shape 15"/>
            <p:cNvSpPr/>
            <p:nvPr/>
          </p:nvSpPr>
          <p:spPr>
            <a:xfrm>
              <a:off x="-705" y="17979"/>
              <a:ext cx="5901" cy="2227"/>
            </a:xfrm>
            <a:custGeom>
              <a:avLst/>
              <a:gdLst/>
              <a:ahLst/>
              <a:cxnLst/>
              <a:rect l="l" t="t" r="r" b="b"/>
              <a:pathLst>
                <a:path w="3747008" h="1414272">
                  <a:moveTo>
                    <a:pt x="32512" y="0"/>
                  </a:moveTo>
                  <a:lnTo>
                    <a:pt x="3649466" y="0"/>
                  </a:lnTo>
                  <a:cubicBezTo>
                    <a:pt x="3703337" y="0"/>
                    <a:pt x="3747008" y="43671"/>
                    <a:pt x="3747008" y="97542"/>
                  </a:cubicBezTo>
                  <a:lnTo>
                    <a:pt x="3747008" y="1316730"/>
                  </a:lnTo>
                  <a:cubicBezTo>
                    <a:pt x="3747008" y="1370601"/>
                    <a:pt x="3703337" y="1414272"/>
                    <a:pt x="3649466" y="1414272"/>
                  </a:cubicBezTo>
                  <a:lnTo>
                    <a:pt x="32512" y="1414272"/>
                  </a:lnTo>
                  <a:cubicBezTo>
                    <a:pt x="14556" y="1414272"/>
                    <a:pt x="0" y="1399716"/>
                    <a:pt x="0" y="1381760"/>
                  </a:cubicBezTo>
                  <a:lnTo>
                    <a:pt x="0" y="32512"/>
                  </a:lnTo>
                  <a:cubicBezTo>
                    <a:pt x="0" y="14568"/>
                    <a:pt x="14568" y="0"/>
                    <a:pt x="32512" y="0"/>
                  </a:cubicBezTo>
                  <a:close/>
                </a:path>
              </a:pathLst>
            </a:custGeom>
            <a:solidFill>
              <a:srgbClr val="FFFFFF"/>
            </a:solidFill>
            <a:effectLst>
              <a:outerShdw blurRad="48768" dist="32512" dir="5400000" algn="bl" rotWithShape="0">
                <a:srgbClr val="000000">
                  <a:alpha val="10196"/>
                </a:srgbClr>
              </a:outerShdw>
            </a:effectLst>
          </p:spPr>
        </p:sp>
        <p:sp>
          <p:nvSpPr>
            <p:cNvPr id="19" name="Shape 16"/>
            <p:cNvSpPr/>
            <p:nvPr/>
          </p:nvSpPr>
          <p:spPr>
            <a:xfrm>
              <a:off x="-705" y="17979"/>
              <a:ext cx="51" cy="2227"/>
            </a:xfrm>
            <a:custGeom>
              <a:avLst/>
              <a:gdLst/>
              <a:ahLst/>
              <a:cxnLst/>
              <a:rect l="l" t="t" r="r" b="b"/>
              <a:pathLst>
                <a:path w="32512" h="1414272">
                  <a:moveTo>
                    <a:pt x="32512" y="0"/>
                  </a:moveTo>
                  <a:lnTo>
                    <a:pt x="32512" y="0"/>
                  </a:lnTo>
                  <a:lnTo>
                    <a:pt x="32512" y="1414272"/>
                  </a:lnTo>
                  <a:lnTo>
                    <a:pt x="32512" y="1414272"/>
                  </a:lnTo>
                  <a:cubicBezTo>
                    <a:pt x="14556" y="1414272"/>
                    <a:pt x="0" y="1399716"/>
                    <a:pt x="0" y="1381760"/>
                  </a:cubicBezTo>
                  <a:lnTo>
                    <a:pt x="0" y="32512"/>
                  </a:lnTo>
                  <a:cubicBezTo>
                    <a:pt x="0" y="14568"/>
                    <a:pt x="14568" y="0"/>
                    <a:pt x="32512" y="0"/>
                  </a:cubicBezTo>
                  <a:close/>
                </a:path>
              </a:pathLst>
            </a:custGeom>
            <a:solidFill>
              <a:srgbClr val="00BCD4"/>
            </a:solidFill>
          </p:spPr>
        </p:sp>
        <p:sp>
          <p:nvSpPr>
            <p:cNvPr id="54" name="Shape 51"/>
            <p:cNvSpPr/>
            <p:nvPr/>
          </p:nvSpPr>
          <p:spPr>
            <a:xfrm>
              <a:off x="-705" y="18120"/>
              <a:ext cx="51" cy="1574"/>
            </a:xfrm>
            <a:custGeom>
              <a:avLst/>
              <a:gdLst/>
              <a:ahLst/>
              <a:cxnLst/>
              <a:rect l="l" t="t" r="r" b="b"/>
              <a:pathLst>
                <a:path w="32512" h="999744">
                  <a:moveTo>
                    <a:pt x="32512" y="0"/>
                  </a:moveTo>
                  <a:lnTo>
                    <a:pt x="32512" y="0"/>
                  </a:lnTo>
                  <a:lnTo>
                    <a:pt x="32512" y="999744"/>
                  </a:lnTo>
                  <a:lnTo>
                    <a:pt x="32512" y="999744"/>
                  </a:lnTo>
                  <a:cubicBezTo>
                    <a:pt x="14556" y="999744"/>
                    <a:pt x="0" y="985188"/>
                    <a:pt x="0" y="967232"/>
                  </a:cubicBezTo>
                  <a:lnTo>
                    <a:pt x="0" y="32512"/>
                  </a:lnTo>
                  <a:cubicBezTo>
                    <a:pt x="0" y="14568"/>
                    <a:pt x="14568" y="0"/>
                    <a:pt x="32512" y="0"/>
                  </a:cubicBezTo>
                  <a:close/>
                </a:path>
              </a:pathLst>
            </a:custGeom>
            <a:solidFill>
              <a:srgbClr val="00BCD4"/>
            </a:solidFill>
          </p:spPr>
        </p:sp>
      </p:grpSp>
      <p:sp>
        <p:nvSpPr>
          <p:cNvPr id="35" name="Text 32"/>
          <p:cNvSpPr/>
          <p:nvPr/>
        </p:nvSpPr>
        <p:spPr>
          <a:xfrm>
            <a:off x="6196330" y="1295400"/>
            <a:ext cx="5561965" cy="1076325"/>
          </a:xfrm>
          <a:prstGeom prst="rect">
            <a:avLst/>
          </a:prstGeom>
          <a:noFill/>
        </p:spPr>
        <p:txBody>
          <a:bodyPr wrap="square" lIns="0" tIns="0" rIns="0" bIns="0" rtlCol="0" anchor="ctr"/>
          <a:p>
            <a:pPr>
              <a:lnSpc>
                <a:spcPct val="130000"/>
              </a:lnSpc>
            </a:pPr>
            <a:r>
              <a:rPr lang="en-US" b="1" dirty="0">
                <a:solidFill>
                  <a:srgbClr val="212121"/>
                </a:solidFill>
                <a:latin typeface="微软雅黑" panose="020B0503020204020204" charset="-122"/>
                <a:ea typeface="微软雅黑" panose="020B0503020204020204" charset="-122"/>
                <a:cs typeface="微软雅黑" panose="020B0503020204020204" charset="-122"/>
              </a:rPr>
              <a:t>*信息公示</a:t>
            </a:r>
            <a:endParaRPr lang="en-US" b="1" dirty="0">
              <a:solidFill>
                <a:srgbClr val="212121"/>
              </a:solidFill>
              <a:latin typeface="微软雅黑" panose="020B0503020204020204" charset="-122"/>
              <a:ea typeface="微软雅黑" panose="020B0503020204020204" charset="-122"/>
              <a:cs typeface="微软雅黑" panose="020B0503020204020204" charset="-122"/>
            </a:endParaRPr>
          </a:p>
          <a:p>
            <a:pPr>
              <a:lnSpc>
                <a:spcPct val="130000"/>
              </a:lnSpc>
            </a:pPr>
            <a:r>
              <a:rPr lang="zh-CN" altLang="en-US" b="1" dirty="0">
                <a:solidFill>
                  <a:srgbClr val="00BCD4"/>
                </a:solidFill>
                <a:latin typeface="微软雅黑" panose="020B0503020204020204" charset="-122"/>
                <a:ea typeface="微软雅黑" panose="020B0503020204020204" charset="-122"/>
                <a:cs typeface="微软雅黑" panose="020B0503020204020204" charset="-122"/>
                <a:sym typeface="+mn-ea"/>
              </a:rPr>
              <a:t>标准：</a:t>
            </a:r>
            <a:r>
              <a:rPr lang="en-US" dirty="0">
                <a:solidFill>
                  <a:srgbClr val="212121">
                    <a:alpha val="80000"/>
                  </a:srgbClr>
                </a:solidFill>
                <a:latin typeface="微软雅黑" panose="020B0503020204020204" charset="-122"/>
                <a:ea typeface="微软雅黑" panose="020B0503020204020204" charset="-122"/>
                <a:cs typeface="微软雅黑" panose="020B0503020204020204" charset="-122"/>
                <a:sym typeface="+mn-ea"/>
              </a:rPr>
              <a:t>按照本市统一要求进行</a:t>
            </a:r>
            <a:r>
              <a:rPr lang="en-US" b="1" dirty="0">
                <a:solidFill>
                  <a:srgbClr val="212121">
                    <a:alpha val="80000"/>
                  </a:srgbClr>
                </a:solidFill>
                <a:latin typeface="微软雅黑" panose="020B0503020204020204" charset="-122"/>
                <a:ea typeface="微软雅黑" panose="020B0503020204020204" charset="-122"/>
                <a:cs typeface="微软雅黑" panose="020B0503020204020204" charset="-122"/>
                <a:sym typeface="+mn-ea"/>
              </a:rPr>
              <a:t>项目信息标准化公示</a:t>
            </a:r>
            <a:r>
              <a:rPr lang="en-US" dirty="0">
                <a:solidFill>
                  <a:srgbClr val="212121">
                    <a:alpha val="80000"/>
                  </a:srgbClr>
                </a:solidFill>
                <a:latin typeface="微软雅黑" panose="020B0503020204020204" charset="-122"/>
                <a:ea typeface="微软雅黑" panose="020B0503020204020204" charset="-122"/>
                <a:cs typeface="微软雅黑" panose="020B0503020204020204" charset="-122"/>
                <a:sym typeface="+mn-ea"/>
              </a:rPr>
              <a:t>的项目加2分</a:t>
            </a:r>
            <a:endParaRPr lang="en-US" dirty="0">
              <a:latin typeface="微软雅黑" panose="020B0503020204020204" charset="-122"/>
              <a:ea typeface="微软雅黑" panose="020B0503020204020204" charset="-122"/>
              <a:cs typeface="微软雅黑" panose="020B0503020204020204" charset="-122"/>
            </a:endParaRPr>
          </a:p>
          <a:p>
            <a:pPr>
              <a:lnSpc>
                <a:spcPct val="130000"/>
              </a:lnSpc>
            </a:pPr>
            <a:r>
              <a:rPr lang="zh-CN" altLang="en-US" b="1" dirty="0">
                <a:solidFill>
                  <a:srgbClr val="00BCD4"/>
                </a:solidFill>
                <a:latin typeface="微软雅黑" panose="020B0503020204020204" charset="-122"/>
                <a:ea typeface="微软雅黑" panose="020B0503020204020204" charset="-122"/>
                <a:cs typeface="微软雅黑" panose="020B0503020204020204" charset="-122"/>
              </a:rPr>
              <a:t>来演：企业填报，各区住建房管部门核实记分</a:t>
            </a:r>
            <a:endParaRPr lang="zh-CN" altLang="en-US" b="1" dirty="0">
              <a:solidFill>
                <a:srgbClr val="00BCD4"/>
              </a:solidFill>
              <a:latin typeface="微软雅黑" panose="020B0503020204020204" charset="-122"/>
              <a:ea typeface="微软雅黑" panose="020B0503020204020204" charset="-122"/>
              <a:cs typeface="微软雅黑" panose="020B0503020204020204" charset="-122"/>
            </a:endParaRPr>
          </a:p>
        </p:txBody>
      </p:sp>
      <p:sp>
        <p:nvSpPr>
          <p:cNvPr id="6" name="文本框 5"/>
          <p:cNvSpPr txBox="1"/>
          <p:nvPr/>
        </p:nvSpPr>
        <p:spPr>
          <a:xfrm>
            <a:off x="6101080" y="2795270"/>
            <a:ext cx="5191760" cy="368300"/>
          </a:xfrm>
          <a:prstGeom prst="rect">
            <a:avLst/>
          </a:prstGeom>
          <a:noFill/>
        </p:spPr>
        <p:txBody>
          <a:bodyPr wrap="square" rtlCol="0">
            <a:spAutoFit/>
          </a:bodyPr>
          <a:p>
            <a:r>
              <a:rPr lang="en-US" altLang="zh-CN" b="1">
                <a:latin typeface="微软雅黑" panose="020B0503020204020204" charset="-122"/>
                <a:ea typeface="微软雅黑" panose="020B0503020204020204" charset="-122"/>
                <a:cs typeface="微软雅黑" panose="020B0503020204020204" charset="-122"/>
              </a:rPr>
              <a:t>*</a:t>
            </a:r>
            <a:r>
              <a:rPr lang="zh-CN" altLang="en-US" b="1">
                <a:latin typeface="微软雅黑" panose="020B0503020204020204" charset="-122"/>
                <a:ea typeface="微软雅黑" panose="020B0503020204020204" charset="-122"/>
                <a:cs typeface="微软雅黑" panose="020B0503020204020204" charset="-122"/>
              </a:rPr>
              <a:t>信息公示</a:t>
            </a:r>
            <a:r>
              <a:rPr lang="en-US" altLang="zh-CN" b="1">
                <a:latin typeface="微软雅黑" panose="020B0503020204020204" charset="-122"/>
                <a:ea typeface="微软雅黑" panose="020B0503020204020204" charset="-122"/>
                <a:cs typeface="微软雅黑" panose="020B0503020204020204" charset="-122"/>
              </a:rPr>
              <a:t>-</a:t>
            </a:r>
            <a:r>
              <a:rPr lang="zh-CN" altLang="en-US" b="1">
                <a:latin typeface="微软雅黑" panose="020B0503020204020204" charset="-122"/>
                <a:ea typeface="微软雅黑" panose="020B0503020204020204" charset="-122"/>
                <a:cs typeface="微软雅黑" panose="020B0503020204020204" charset="-122"/>
              </a:rPr>
              <a:t>页面</a:t>
            </a:r>
            <a:r>
              <a:rPr lang="en-US" altLang="zh-CN" b="1">
                <a:latin typeface="微软雅黑" panose="020B0503020204020204" charset="-122"/>
                <a:ea typeface="微软雅黑" panose="020B0503020204020204" charset="-122"/>
                <a:cs typeface="微软雅黑" panose="020B0503020204020204" charset="-122"/>
              </a:rPr>
              <a:t>-</a:t>
            </a:r>
            <a:r>
              <a:rPr lang="zh-CN" altLang="en-US" b="1">
                <a:latin typeface="微软雅黑" panose="020B0503020204020204" charset="-122"/>
                <a:ea typeface="微软雅黑" panose="020B0503020204020204" charset="-122"/>
                <a:cs typeface="微软雅黑" panose="020B0503020204020204" charset="-122"/>
              </a:rPr>
              <a:t>企业填报、区级核实计分</a:t>
            </a:r>
            <a:endParaRPr lang="zh-CN" altLang="en-US" dirty="0">
              <a:latin typeface="微软雅黑" panose="020B0503020204020204" charset="-122"/>
              <a:ea typeface="微软雅黑" panose="020B0503020204020204" charset="-122"/>
              <a:cs typeface="微软雅黑" panose="020B0503020204020204" charset="-122"/>
            </a:endParaRPr>
          </a:p>
        </p:txBody>
      </p:sp>
      <p:pic>
        <p:nvPicPr>
          <p:cNvPr id="10" name="图片 9" descr="加分信息维护-信息公示核实"/>
          <p:cNvPicPr>
            <a:picLocks noChangeAspect="1"/>
          </p:cNvPicPr>
          <p:nvPr/>
        </p:nvPicPr>
        <p:blipFill>
          <a:blip r:embed="rId3"/>
          <a:srcRect b="61297"/>
          <a:stretch>
            <a:fillRect/>
          </a:stretch>
        </p:blipFill>
        <p:spPr>
          <a:xfrm>
            <a:off x="6055995" y="5619115"/>
            <a:ext cx="5701665" cy="942975"/>
          </a:xfrm>
          <a:prstGeom prst="rect">
            <a:avLst/>
          </a:prstGeom>
        </p:spPr>
      </p:pic>
      <p:pic>
        <p:nvPicPr>
          <p:cNvPr id="12" name="图片 11" descr="加分信息维护-信息公示申报-录入"/>
          <p:cNvPicPr>
            <a:picLocks noChangeAspect="1"/>
          </p:cNvPicPr>
          <p:nvPr/>
        </p:nvPicPr>
        <p:blipFill>
          <a:blip r:embed="rId4"/>
          <a:srcRect l="10421" t="4497" r="29053" b="49666"/>
          <a:stretch>
            <a:fillRect/>
          </a:stretch>
        </p:blipFill>
        <p:spPr>
          <a:xfrm>
            <a:off x="6055995" y="3178810"/>
            <a:ext cx="5702300" cy="2224405"/>
          </a:xfrm>
          <a:prstGeom prst="rect">
            <a:avLst/>
          </a:prstGeom>
        </p:spPr>
      </p:pic>
      <p:sp>
        <p:nvSpPr>
          <p:cNvPr id="13" name="文本框 12"/>
          <p:cNvSpPr txBox="1"/>
          <p:nvPr/>
        </p:nvSpPr>
        <p:spPr>
          <a:xfrm>
            <a:off x="6675755" y="3163570"/>
            <a:ext cx="1647190" cy="368300"/>
          </a:xfrm>
          <a:prstGeom prst="rect">
            <a:avLst/>
          </a:prstGeom>
          <a:noFill/>
        </p:spPr>
        <p:txBody>
          <a:bodyPr wrap="square" rtlCol="0">
            <a:spAutoFit/>
          </a:bodyPr>
          <a:p>
            <a:r>
              <a:rPr lang="zh-CN" altLang="en-US" b="1">
                <a:solidFill>
                  <a:srgbClr val="C00000"/>
                </a:solidFill>
                <a:latin typeface="微软雅黑" panose="020B0503020204020204" charset="-122"/>
                <a:ea typeface="微软雅黑" panose="020B0503020204020204" charset="-122"/>
              </a:rPr>
              <a:t>企业填报</a:t>
            </a:r>
            <a:endParaRPr lang="zh-CN" altLang="en-US" b="1">
              <a:solidFill>
                <a:srgbClr val="C00000"/>
              </a:solidFill>
              <a:latin typeface="微软雅黑" panose="020B0503020204020204" charset="-122"/>
              <a:ea typeface="微软雅黑" panose="020B0503020204020204" charset="-122"/>
            </a:endParaRPr>
          </a:p>
        </p:txBody>
      </p:sp>
      <p:sp>
        <p:nvSpPr>
          <p:cNvPr id="14" name="文本框 13"/>
          <p:cNvSpPr txBox="1"/>
          <p:nvPr/>
        </p:nvSpPr>
        <p:spPr>
          <a:xfrm>
            <a:off x="6780530" y="5749925"/>
            <a:ext cx="1647190" cy="368300"/>
          </a:xfrm>
          <a:prstGeom prst="rect">
            <a:avLst/>
          </a:prstGeom>
          <a:noFill/>
        </p:spPr>
        <p:txBody>
          <a:bodyPr wrap="square" rtlCol="0">
            <a:spAutoFit/>
          </a:bodyPr>
          <a:p>
            <a:r>
              <a:rPr lang="zh-CN" altLang="en-US" b="1">
                <a:solidFill>
                  <a:srgbClr val="C00000"/>
                </a:solidFill>
                <a:latin typeface="微软雅黑" panose="020B0503020204020204" charset="-122"/>
                <a:ea typeface="微软雅黑" panose="020B0503020204020204" charset="-122"/>
              </a:rPr>
              <a:t>区级核实计分</a:t>
            </a:r>
            <a:endParaRPr lang="zh-CN" altLang="en-US" b="1">
              <a:solidFill>
                <a:srgbClr val="C00000"/>
              </a:solidFill>
              <a:latin typeface="微软雅黑" panose="020B0503020204020204" charset="-122"/>
              <a:ea typeface="微软雅黑" panose="020B0503020204020204" charset="-122"/>
            </a:endParaRPr>
          </a:p>
        </p:txBody>
      </p:sp>
      <p:sp>
        <p:nvSpPr>
          <p:cNvPr id="25" name="圆角矩形 24"/>
          <p:cNvSpPr/>
          <p:nvPr/>
        </p:nvSpPr>
        <p:spPr>
          <a:xfrm>
            <a:off x="194310" y="5525770"/>
            <a:ext cx="4638675" cy="1029970"/>
          </a:xfrm>
          <a:prstGeom prst="roundRect">
            <a:avLst/>
          </a:prstGeom>
          <a:solidFill>
            <a:srgbClr val="D7EDFA"/>
          </a:solid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endParaRPr>
          </a:p>
        </p:txBody>
      </p:sp>
      <p:sp>
        <p:nvSpPr>
          <p:cNvPr id="26" name="文本框 25"/>
          <p:cNvSpPr txBox="1"/>
          <p:nvPr/>
        </p:nvSpPr>
        <p:spPr>
          <a:xfrm>
            <a:off x="267970" y="5656580"/>
            <a:ext cx="4565650" cy="768350"/>
          </a:xfrm>
          <a:prstGeom prst="rect">
            <a:avLst/>
          </a:prstGeom>
          <a:noFill/>
        </p:spPr>
        <p:txBody>
          <a:bodyPr wrap="square" rtlCol="0">
            <a:spAutoFit/>
          </a:bodyPr>
          <a:p>
            <a:pPr marL="0" indent="0" algn="l">
              <a:lnSpc>
                <a:spcPct val="110000"/>
              </a:lnSpc>
              <a:spcBef>
                <a:spcPct val="0"/>
              </a:spcBef>
              <a:spcAft>
                <a:spcPct val="0"/>
              </a:spcAft>
            </a:pPr>
            <a:r>
              <a:rPr lang="zh-CN" altLang="en-US" sz="2000" b="1">
                <a:solidFill>
                  <a:schemeClr val="tx1"/>
                </a:solidFill>
                <a:latin typeface="微软雅黑" panose="020B0503020204020204" charset="-122"/>
                <a:ea typeface="微软雅黑" panose="020B0503020204020204" charset="-122"/>
              </a:rPr>
              <a:t>每个区可录入一项荣誉，在评价前备案至市级。</a:t>
            </a:r>
            <a:endParaRPr lang="zh-CN" altLang="en-US" sz="2000" b="1" dirty="0">
              <a:solidFill>
                <a:schemeClr val="tx1"/>
              </a:solidFill>
              <a:latin typeface="微软雅黑" panose="020B0503020204020204" charset="-122"/>
              <a:ea typeface="微软雅黑" panose="020B0503020204020204" charset="-122"/>
              <a:cs typeface="仿宋_GB2312" panose="02010609030101010101" charset="-122"/>
              <a:sym typeface="+mn-ea"/>
            </a:endParaRPr>
          </a:p>
        </p:txBody>
      </p:sp>
      <p:sp>
        <p:nvSpPr>
          <p:cNvPr id="48" name="文本框 47"/>
          <p:cNvSpPr txBox="1"/>
          <p:nvPr/>
        </p:nvSpPr>
        <p:spPr>
          <a:xfrm>
            <a:off x="9087485" y="0"/>
            <a:ext cx="3103880" cy="398780"/>
          </a:xfrm>
          <a:prstGeom prst="rect">
            <a:avLst/>
          </a:prstGeom>
          <a:noFill/>
        </p:spPr>
        <p:txBody>
          <a:bodyPr wrap="none" rtlCol="0" anchor="t">
            <a:spAutoFit/>
          </a:bodyPr>
          <a:p>
            <a:r>
              <a:rPr lang="zh-CN" sz="2000">
                <a:latin typeface="微软雅黑" panose="020B0503020204020204" charset="-122"/>
                <a:ea typeface="微软雅黑" panose="020B0503020204020204" charset="-122"/>
                <a:cs typeface="微软雅黑" panose="020B0503020204020204" charset="-122"/>
                <a:sym typeface="+mn-ea"/>
              </a:rPr>
              <a:t>标注*号项需加权平均计算</a:t>
            </a:r>
            <a:endParaRPr lang="zh-CN" sz="2000">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5F7FA"/>
        </a:solidFill>
        <a:effectLst/>
      </p:bgPr>
    </p:bg>
    <p:spTree>
      <p:nvGrpSpPr>
        <p:cNvPr id="1" name=""/>
        <p:cNvGrpSpPr/>
        <p:nvPr/>
      </p:nvGrpSpPr>
      <p:grpSpPr>
        <a:xfrm>
          <a:off x="0" y="0"/>
          <a:ext cx="0" cy="0"/>
          <a:chOff x="0" y="0"/>
          <a:chExt cx="0" cy="0"/>
        </a:xfrm>
      </p:grpSpPr>
      <p:pic>
        <p:nvPicPr>
          <p:cNvPr id="2" name="Image 0" descr="https://kimi-img.moonshot.cn/pub/slides/slides_tmpl/image/25-09-30-16:31:52-d3dpau0s8jdo4os5dgdg.jpg"/>
          <p:cNvPicPr>
            <a:picLocks noChangeAspect="1"/>
          </p:cNvPicPr>
          <p:nvPr/>
        </p:nvPicPr>
        <p:blipFill>
          <a:blip r:embed="rId1"/>
          <a:stretch>
            <a:fillRect/>
          </a:stretch>
        </p:blipFill>
        <p:spPr>
          <a:xfrm>
            <a:off x="0" y="635"/>
            <a:ext cx="12186285" cy="6858000"/>
          </a:xfrm>
          <a:prstGeom prst="rect">
            <a:avLst/>
          </a:prstGeom>
        </p:spPr>
      </p:pic>
      <p:sp>
        <p:nvSpPr>
          <p:cNvPr id="53" name="Text 1"/>
          <p:cNvSpPr/>
          <p:nvPr/>
        </p:nvSpPr>
        <p:spPr>
          <a:xfrm>
            <a:off x="3862705" y="525780"/>
            <a:ext cx="7221855" cy="417830"/>
          </a:xfrm>
          <a:prstGeom prst="rect">
            <a:avLst/>
          </a:prstGeom>
          <a:noFill/>
        </p:spPr>
        <p:txBody>
          <a:bodyPr wrap="square" lIns="0" tIns="0" rIns="0" bIns="0" rtlCol="0" anchor="ctr"/>
          <a:p>
            <a:pPr>
              <a:lnSpc>
                <a:spcPct val="80000"/>
              </a:lnSpc>
            </a:pPr>
            <a:endParaRPr lang="zh-CN" altLang="en-US" sz="3200" b="1" dirty="0">
              <a:solidFill>
                <a:srgbClr val="212121"/>
              </a:solidFill>
              <a:latin typeface="微软雅黑" panose="020B0503020204020204" charset="-122"/>
              <a:ea typeface="微软雅黑" panose="020B0503020204020204" charset="-122"/>
              <a:cs typeface="Alimama ShuHeiTi" pitchFamily="34" charset="-120"/>
            </a:endParaRPr>
          </a:p>
        </p:txBody>
      </p:sp>
      <p:sp>
        <p:nvSpPr>
          <p:cNvPr id="10" name="Text 7"/>
          <p:cNvSpPr/>
          <p:nvPr/>
        </p:nvSpPr>
        <p:spPr>
          <a:xfrm>
            <a:off x="392430" y="1164590"/>
            <a:ext cx="1562735" cy="1217930"/>
          </a:xfrm>
          <a:prstGeom prst="rect">
            <a:avLst/>
          </a:prstGeom>
          <a:noFill/>
        </p:spPr>
        <p:txBody>
          <a:bodyPr wrap="square" lIns="0" tIns="0" rIns="0" bIns="0" rtlCol="0" anchor="ctr"/>
          <a:lstStyle/>
          <a:p>
            <a:pPr>
              <a:lnSpc>
                <a:spcPct val="110000"/>
              </a:lnSpc>
            </a:pPr>
            <a:endParaRPr lang="zh-CN" altLang="en-US" dirty="0">
              <a:solidFill>
                <a:srgbClr val="212121">
                  <a:alpha val="80000"/>
                </a:srgbClr>
              </a:solidFill>
              <a:latin typeface="微软雅黑" panose="020B0503020204020204" charset="-122"/>
              <a:ea typeface="微软雅黑" panose="020B0503020204020204" charset="-122"/>
              <a:cs typeface="仿宋_GB2312" panose="02010609030101010101" charset="-122"/>
            </a:endParaRPr>
          </a:p>
        </p:txBody>
      </p:sp>
      <p:grpSp>
        <p:nvGrpSpPr>
          <p:cNvPr id="62" name="组合 61"/>
          <p:cNvGrpSpPr/>
          <p:nvPr>
            <p:custDataLst>
              <p:tags r:id="rId2"/>
            </p:custDataLst>
          </p:nvPr>
        </p:nvGrpSpPr>
        <p:grpSpPr>
          <a:xfrm>
            <a:off x="212725" y="1248410"/>
            <a:ext cx="4427220" cy="1479550"/>
            <a:chOff x="45" y="12347"/>
            <a:chExt cx="8974" cy="2826"/>
          </a:xfrm>
        </p:grpSpPr>
        <p:sp>
          <p:nvSpPr>
            <p:cNvPr id="63" name="Shape 4"/>
            <p:cNvSpPr/>
            <p:nvPr>
              <p:custDataLst>
                <p:tags r:id="rId3"/>
              </p:custDataLst>
            </p:nvPr>
          </p:nvSpPr>
          <p:spPr>
            <a:xfrm>
              <a:off x="45" y="12347"/>
              <a:ext cx="8975" cy="2826"/>
            </a:xfrm>
            <a:custGeom>
              <a:avLst/>
              <a:gdLst/>
              <a:ahLst/>
              <a:cxnLst/>
              <a:rect l="l" t="t" r="r" b="b"/>
              <a:pathLst>
                <a:path w="5699125" h="1793875">
                  <a:moveTo>
                    <a:pt x="31750" y="0"/>
                  </a:moveTo>
                  <a:lnTo>
                    <a:pt x="5603870" y="0"/>
                  </a:lnTo>
                  <a:cubicBezTo>
                    <a:pt x="5656478" y="0"/>
                    <a:pt x="5699125" y="42647"/>
                    <a:pt x="5699125" y="95255"/>
                  </a:cubicBezTo>
                  <a:lnTo>
                    <a:pt x="5699125" y="1698620"/>
                  </a:lnTo>
                  <a:cubicBezTo>
                    <a:pt x="5699125" y="1751228"/>
                    <a:pt x="5656478" y="1793875"/>
                    <a:pt x="5603870" y="1793875"/>
                  </a:cubicBezTo>
                  <a:lnTo>
                    <a:pt x="31750" y="1793875"/>
                  </a:lnTo>
                  <a:cubicBezTo>
                    <a:pt x="14227" y="1793875"/>
                    <a:pt x="0" y="1779648"/>
                    <a:pt x="0" y="1762125"/>
                  </a:cubicBezTo>
                  <a:lnTo>
                    <a:pt x="0" y="31750"/>
                  </a:lnTo>
                  <a:cubicBezTo>
                    <a:pt x="0" y="14227"/>
                    <a:pt x="14227" y="0"/>
                    <a:pt x="31750" y="0"/>
                  </a:cubicBezTo>
                  <a:close/>
                </a:path>
              </a:pathLst>
            </a:custGeom>
            <a:solidFill>
              <a:srgbClr val="FFFFFF"/>
            </a:solidFill>
            <a:effectLst>
              <a:outerShdw blurRad="47625" dist="31750" dir="5400000" algn="bl" rotWithShape="0">
                <a:srgbClr val="000000">
                  <a:alpha val="10196"/>
                </a:srgbClr>
              </a:outerShdw>
            </a:effectLst>
          </p:spPr>
        </p:sp>
        <p:sp>
          <p:nvSpPr>
            <p:cNvPr id="64" name="Shape 5"/>
            <p:cNvSpPr/>
            <p:nvPr>
              <p:custDataLst>
                <p:tags r:id="rId4"/>
              </p:custDataLst>
            </p:nvPr>
          </p:nvSpPr>
          <p:spPr>
            <a:xfrm>
              <a:off x="45" y="12347"/>
              <a:ext cx="50" cy="2825"/>
            </a:xfrm>
            <a:custGeom>
              <a:avLst/>
              <a:gdLst/>
              <a:ahLst/>
              <a:cxnLst/>
              <a:rect l="l" t="t" r="r" b="b"/>
              <a:pathLst>
                <a:path w="31750" h="1793875">
                  <a:moveTo>
                    <a:pt x="31750" y="0"/>
                  </a:moveTo>
                  <a:lnTo>
                    <a:pt x="31750" y="0"/>
                  </a:lnTo>
                  <a:lnTo>
                    <a:pt x="31750" y="1793875"/>
                  </a:lnTo>
                  <a:lnTo>
                    <a:pt x="31750" y="1793875"/>
                  </a:lnTo>
                  <a:cubicBezTo>
                    <a:pt x="14227" y="1793875"/>
                    <a:pt x="0" y="1779648"/>
                    <a:pt x="0" y="1762125"/>
                  </a:cubicBezTo>
                  <a:lnTo>
                    <a:pt x="0" y="31750"/>
                  </a:lnTo>
                  <a:cubicBezTo>
                    <a:pt x="0" y="14227"/>
                    <a:pt x="14227" y="0"/>
                    <a:pt x="31750" y="0"/>
                  </a:cubicBezTo>
                  <a:close/>
                </a:path>
              </a:pathLst>
            </a:custGeom>
            <a:solidFill>
              <a:srgbClr val="FF6B6B"/>
            </a:solidFill>
          </p:spPr>
        </p:sp>
      </p:grpSp>
      <p:grpSp>
        <p:nvGrpSpPr>
          <p:cNvPr id="66" name="组合 65"/>
          <p:cNvGrpSpPr/>
          <p:nvPr>
            <p:custDataLst>
              <p:tags r:id="rId5"/>
            </p:custDataLst>
          </p:nvPr>
        </p:nvGrpSpPr>
        <p:grpSpPr>
          <a:xfrm>
            <a:off x="212090" y="3178175"/>
            <a:ext cx="4423410" cy="1471930"/>
            <a:chOff x="45" y="12347"/>
            <a:chExt cx="8974" cy="2826"/>
          </a:xfrm>
        </p:grpSpPr>
        <p:sp>
          <p:nvSpPr>
            <p:cNvPr id="67" name="Shape 4"/>
            <p:cNvSpPr/>
            <p:nvPr>
              <p:custDataLst>
                <p:tags r:id="rId6"/>
              </p:custDataLst>
            </p:nvPr>
          </p:nvSpPr>
          <p:spPr>
            <a:xfrm>
              <a:off x="45" y="12347"/>
              <a:ext cx="8975" cy="2826"/>
            </a:xfrm>
            <a:custGeom>
              <a:avLst/>
              <a:gdLst/>
              <a:ahLst/>
              <a:cxnLst/>
              <a:rect l="l" t="t" r="r" b="b"/>
              <a:pathLst>
                <a:path w="5699125" h="1793875">
                  <a:moveTo>
                    <a:pt x="31750" y="0"/>
                  </a:moveTo>
                  <a:lnTo>
                    <a:pt x="5603870" y="0"/>
                  </a:lnTo>
                  <a:cubicBezTo>
                    <a:pt x="5656478" y="0"/>
                    <a:pt x="5699125" y="42647"/>
                    <a:pt x="5699125" y="95255"/>
                  </a:cubicBezTo>
                  <a:lnTo>
                    <a:pt x="5699125" y="1698620"/>
                  </a:lnTo>
                  <a:cubicBezTo>
                    <a:pt x="5699125" y="1751228"/>
                    <a:pt x="5656478" y="1793875"/>
                    <a:pt x="5603870" y="1793875"/>
                  </a:cubicBezTo>
                  <a:lnTo>
                    <a:pt x="31750" y="1793875"/>
                  </a:lnTo>
                  <a:cubicBezTo>
                    <a:pt x="14227" y="1793875"/>
                    <a:pt x="0" y="1779648"/>
                    <a:pt x="0" y="1762125"/>
                  </a:cubicBezTo>
                  <a:lnTo>
                    <a:pt x="0" y="31750"/>
                  </a:lnTo>
                  <a:cubicBezTo>
                    <a:pt x="0" y="14227"/>
                    <a:pt x="14227" y="0"/>
                    <a:pt x="31750" y="0"/>
                  </a:cubicBezTo>
                  <a:close/>
                </a:path>
              </a:pathLst>
            </a:custGeom>
            <a:solidFill>
              <a:srgbClr val="FFFFFF"/>
            </a:solidFill>
            <a:effectLst>
              <a:outerShdw blurRad="47625" dist="31750" dir="5400000" algn="bl" rotWithShape="0">
                <a:srgbClr val="000000">
                  <a:alpha val="10196"/>
                </a:srgbClr>
              </a:outerShdw>
            </a:effectLst>
          </p:spPr>
        </p:sp>
        <p:sp>
          <p:nvSpPr>
            <p:cNvPr id="68" name="Shape 5"/>
            <p:cNvSpPr/>
            <p:nvPr>
              <p:custDataLst>
                <p:tags r:id="rId7"/>
              </p:custDataLst>
            </p:nvPr>
          </p:nvSpPr>
          <p:spPr>
            <a:xfrm>
              <a:off x="45" y="12347"/>
              <a:ext cx="50" cy="2825"/>
            </a:xfrm>
            <a:custGeom>
              <a:avLst/>
              <a:gdLst/>
              <a:ahLst/>
              <a:cxnLst/>
              <a:rect l="l" t="t" r="r" b="b"/>
              <a:pathLst>
                <a:path w="31750" h="1793875">
                  <a:moveTo>
                    <a:pt x="31750" y="0"/>
                  </a:moveTo>
                  <a:lnTo>
                    <a:pt x="31750" y="0"/>
                  </a:lnTo>
                  <a:lnTo>
                    <a:pt x="31750" y="1793875"/>
                  </a:lnTo>
                  <a:lnTo>
                    <a:pt x="31750" y="1793875"/>
                  </a:lnTo>
                  <a:cubicBezTo>
                    <a:pt x="14227" y="1793875"/>
                    <a:pt x="0" y="1779648"/>
                    <a:pt x="0" y="1762125"/>
                  </a:cubicBezTo>
                  <a:lnTo>
                    <a:pt x="0" y="31750"/>
                  </a:lnTo>
                  <a:cubicBezTo>
                    <a:pt x="0" y="14227"/>
                    <a:pt x="14227" y="0"/>
                    <a:pt x="31750" y="0"/>
                  </a:cubicBezTo>
                  <a:close/>
                </a:path>
              </a:pathLst>
            </a:custGeom>
            <a:solidFill>
              <a:srgbClr val="FF6B6B"/>
            </a:solidFill>
          </p:spPr>
        </p:sp>
      </p:grpSp>
      <p:grpSp>
        <p:nvGrpSpPr>
          <p:cNvPr id="69" name="组合 68"/>
          <p:cNvGrpSpPr/>
          <p:nvPr/>
        </p:nvGrpSpPr>
        <p:grpSpPr>
          <a:xfrm>
            <a:off x="212090" y="5100320"/>
            <a:ext cx="4429125" cy="857885"/>
            <a:chOff x="45" y="12347"/>
            <a:chExt cx="8974" cy="2826"/>
          </a:xfrm>
        </p:grpSpPr>
        <p:sp>
          <p:nvSpPr>
            <p:cNvPr id="70" name="Shape 4"/>
            <p:cNvSpPr/>
            <p:nvPr/>
          </p:nvSpPr>
          <p:spPr>
            <a:xfrm>
              <a:off x="45" y="12347"/>
              <a:ext cx="8975" cy="2826"/>
            </a:xfrm>
            <a:custGeom>
              <a:avLst/>
              <a:gdLst/>
              <a:ahLst/>
              <a:cxnLst/>
              <a:rect l="l" t="t" r="r" b="b"/>
              <a:pathLst>
                <a:path w="5699125" h="1793875">
                  <a:moveTo>
                    <a:pt x="31750" y="0"/>
                  </a:moveTo>
                  <a:lnTo>
                    <a:pt x="5603870" y="0"/>
                  </a:lnTo>
                  <a:cubicBezTo>
                    <a:pt x="5656478" y="0"/>
                    <a:pt x="5699125" y="42647"/>
                    <a:pt x="5699125" y="95255"/>
                  </a:cubicBezTo>
                  <a:lnTo>
                    <a:pt x="5699125" y="1698620"/>
                  </a:lnTo>
                  <a:cubicBezTo>
                    <a:pt x="5699125" y="1751228"/>
                    <a:pt x="5656478" y="1793875"/>
                    <a:pt x="5603870" y="1793875"/>
                  </a:cubicBezTo>
                  <a:lnTo>
                    <a:pt x="31750" y="1793875"/>
                  </a:lnTo>
                  <a:cubicBezTo>
                    <a:pt x="14227" y="1793875"/>
                    <a:pt x="0" y="1779648"/>
                    <a:pt x="0" y="1762125"/>
                  </a:cubicBezTo>
                  <a:lnTo>
                    <a:pt x="0" y="31750"/>
                  </a:lnTo>
                  <a:cubicBezTo>
                    <a:pt x="0" y="14227"/>
                    <a:pt x="14227" y="0"/>
                    <a:pt x="31750" y="0"/>
                  </a:cubicBezTo>
                  <a:close/>
                </a:path>
              </a:pathLst>
            </a:custGeom>
            <a:solidFill>
              <a:srgbClr val="FFFFFF"/>
            </a:solidFill>
            <a:effectLst>
              <a:outerShdw blurRad="47625" dist="31750" dir="5400000" algn="bl" rotWithShape="0">
                <a:srgbClr val="000000">
                  <a:alpha val="10196"/>
                </a:srgbClr>
              </a:outerShdw>
            </a:effectLst>
          </p:spPr>
        </p:sp>
        <p:sp>
          <p:nvSpPr>
            <p:cNvPr id="71" name="Shape 5"/>
            <p:cNvSpPr/>
            <p:nvPr/>
          </p:nvSpPr>
          <p:spPr>
            <a:xfrm>
              <a:off x="45" y="12347"/>
              <a:ext cx="50" cy="2825"/>
            </a:xfrm>
            <a:custGeom>
              <a:avLst/>
              <a:gdLst/>
              <a:ahLst/>
              <a:cxnLst/>
              <a:rect l="l" t="t" r="r" b="b"/>
              <a:pathLst>
                <a:path w="31750" h="1793875">
                  <a:moveTo>
                    <a:pt x="31750" y="0"/>
                  </a:moveTo>
                  <a:lnTo>
                    <a:pt x="31750" y="0"/>
                  </a:lnTo>
                  <a:lnTo>
                    <a:pt x="31750" y="1793875"/>
                  </a:lnTo>
                  <a:lnTo>
                    <a:pt x="31750" y="1793875"/>
                  </a:lnTo>
                  <a:cubicBezTo>
                    <a:pt x="14227" y="1793875"/>
                    <a:pt x="0" y="1779648"/>
                    <a:pt x="0" y="1762125"/>
                  </a:cubicBezTo>
                  <a:lnTo>
                    <a:pt x="0" y="31750"/>
                  </a:lnTo>
                  <a:cubicBezTo>
                    <a:pt x="0" y="14227"/>
                    <a:pt x="14227" y="0"/>
                    <a:pt x="31750" y="0"/>
                  </a:cubicBezTo>
                  <a:close/>
                </a:path>
              </a:pathLst>
            </a:custGeom>
            <a:solidFill>
              <a:srgbClr val="FF6B6B"/>
            </a:solidFill>
          </p:spPr>
        </p:sp>
      </p:grpSp>
      <p:sp>
        <p:nvSpPr>
          <p:cNvPr id="72" name="Text 13"/>
          <p:cNvSpPr/>
          <p:nvPr>
            <p:custDataLst>
              <p:tags r:id="rId8"/>
            </p:custDataLst>
          </p:nvPr>
        </p:nvSpPr>
        <p:spPr>
          <a:xfrm>
            <a:off x="288925" y="1247775"/>
            <a:ext cx="4276725" cy="1479550"/>
          </a:xfrm>
          <a:prstGeom prst="rect">
            <a:avLst/>
          </a:prstGeom>
          <a:noFill/>
        </p:spPr>
        <p:txBody>
          <a:bodyPr wrap="square" lIns="0" tIns="0" rIns="0" bIns="0" rtlCol="0" anchor="ctr"/>
          <a:p>
            <a:pPr>
              <a:lnSpc>
                <a:spcPct val="130000"/>
              </a:lnSpc>
            </a:pPr>
            <a:r>
              <a:rPr lang="en-US" sz="1600" b="1" dirty="0">
                <a:solidFill>
                  <a:schemeClr val="tx1"/>
                </a:solidFill>
                <a:latin typeface="微软雅黑" panose="020B0503020204020204" charset="-122"/>
                <a:ea typeface="微软雅黑" panose="020B0503020204020204" charset="-122"/>
                <a:cs typeface="微软雅黑" panose="020B0503020204020204" charset="-122"/>
                <a:sym typeface="+mn-ea"/>
              </a:rPr>
              <a:t>未</a:t>
            </a:r>
            <a:r>
              <a:rPr lang="zh-CN" altLang="en-US" sz="1600" b="1" dirty="0">
                <a:solidFill>
                  <a:schemeClr val="tx1"/>
                </a:solidFill>
                <a:latin typeface="微软雅黑" panose="020B0503020204020204" charset="-122"/>
                <a:ea typeface="微软雅黑" panose="020B0503020204020204" charset="-122"/>
                <a:cs typeface="微软雅黑" panose="020B0503020204020204" charset="-122"/>
                <a:sym typeface="+mn-ea"/>
              </a:rPr>
              <a:t>物业服务期限届满前，物业企业不再为该项目提供物业服务未按规定</a:t>
            </a:r>
            <a:r>
              <a:rPr lang="en-US" sz="1600" b="1" dirty="0">
                <a:solidFill>
                  <a:srgbClr val="FF6B6B"/>
                </a:solidFill>
                <a:latin typeface="微软雅黑" panose="020B0503020204020204" charset="-122"/>
                <a:ea typeface="微软雅黑" panose="020B0503020204020204" charset="-122"/>
                <a:cs typeface="微软雅黑" panose="020B0503020204020204" charset="-122"/>
                <a:sym typeface="+mn-ea"/>
              </a:rPr>
              <a:t>提前九十日</a:t>
            </a:r>
            <a:r>
              <a:rPr lang="zh-CN" altLang="en-US" sz="1600" b="1" dirty="0">
                <a:solidFill>
                  <a:schemeClr val="tx1"/>
                </a:solidFill>
                <a:latin typeface="微软雅黑" panose="020B0503020204020204" charset="-122"/>
                <a:ea typeface="微软雅黑" panose="020B0503020204020204" charset="-122"/>
                <a:cs typeface="微软雅黑" panose="020B0503020204020204" charset="-122"/>
                <a:sym typeface="+mn-ea"/>
              </a:rPr>
              <a:t>书面告知全体业主或业主委员会（物业管理委员会）</a:t>
            </a:r>
            <a:r>
              <a:rPr lang="en-US" sz="1600" b="1"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en-US" sz="1600" dirty="0">
                <a:solidFill>
                  <a:schemeClr val="tx1">
                    <a:alpha val="80000"/>
                  </a:schemeClr>
                </a:solidFill>
                <a:latin typeface="微软雅黑" panose="020B0503020204020204" charset="-122"/>
                <a:ea typeface="微软雅黑" panose="020B0503020204020204" charset="-122"/>
                <a:cs typeface="微软雅黑" panose="020B0503020204020204" charset="-122"/>
                <a:sym typeface="+mn-ea"/>
              </a:rPr>
              <a:t> </a:t>
            </a:r>
            <a:endParaRPr lang="en-US" sz="1600" dirty="0">
              <a:solidFill>
                <a:schemeClr val="tx1">
                  <a:alpha val="80000"/>
                </a:schemeClr>
              </a:solidFill>
              <a:latin typeface="微软雅黑" panose="020B0503020204020204" charset="-122"/>
              <a:ea typeface="微软雅黑" panose="020B0503020204020204" charset="-122"/>
              <a:cs typeface="微软雅黑" panose="020B0503020204020204" charset="-122"/>
              <a:sym typeface="+mn-ea"/>
            </a:endParaRPr>
          </a:p>
          <a:p>
            <a:pPr>
              <a:lnSpc>
                <a:spcPct val="130000"/>
              </a:lnSpc>
            </a:pPr>
            <a:r>
              <a:rPr lang="en-US" sz="1600" b="1" dirty="0">
                <a:solidFill>
                  <a:srgbClr val="FF6B6B"/>
                </a:solidFill>
                <a:latin typeface="微软雅黑" panose="020B0503020204020204" charset="-122"/>
                <a:ea typeface="微软雅黑" panose="020B0503020204020204" charset="-122"/>
                <a:cs typeface="微软雅黑" panose="020B0503020204020204" charset="-122"/>
                <a:sym typeface="+mn-ea"/>
              </a:rPr>
              <a:t>扣分标准：</a:t>
            </a:r>
            <a:r>
              <a:rPr lang="zh-CN" altLang="en-US" sz="1600" b="1" dirty="0">
                <a:solidFill>
                  <a:srgbClr val="FF6B6B"/>
                </a:solidFill>
                <a:latin typeface="微软雅黑" panose="020B0503020204020204" charset="-122"/>
                <a:ea typeface="微软雅黑" panose="020B0503020204020204" charset="-122"/>
                <a:cs typeface="微软雅黑" panose="020B0503020204020204" charset="-122"/>
                <a:sym typeface="+mn-ea"/>
              </a:rPr>
              <a:t>每次扣</a:t>
            </a:r>
            <a:r>
              <a:rPr lang="en-US" altLang="zh-CN" sz="1600" b="1" dirty="0">
                <a:solidFill>
                  <a:srgbClr val="FF6B6B"/>
                </a:solidFill>
                <a:latin typeface="微软雅黑" panose="020B0503020204020204" charset="-122"/>
                <a:ea typeface="微软雅黑" panose="020B0503020204020204" charset="-122"/>
                <a:cs typeface="微软雅黑" panose="020B0503020204020204" charset="-122"/>
                <a:sym typeface="+mn-ea"/>
              </a:rPr>
              <a:t>5</a:t>
            </a:r>
            <a:r>
              <a:rPr lang="zh-CN" altLang="en-US" sz="1600" b="1" dirty="0">
                <a:solidFill>
                  <a:srgbClr val="FF6B6B"/>
                </a:solidFill>
                <a:latin typeface="微软雅黑" panose="020B0503020204020204" charset="-122"/>
                <a:ea typeface="微软雅黑" panose="020B0503020204020204" charset="-122"/>
                <a:cs typeface="微软雅黑" panose="020B0503020204020204" charset="-122"/>
                <a:sym typeface="+mn-ea"/>
              </a:rPr>
              <a:t>分</a:t>
            </a:r>
            <a:endParaRPr lang="zh-CN" altLang="en-US" sz="1600" b="1" dirty="0">
              <a:solidFill>
                <a:srgbClr val="FF6B6B"/>
              </a:solidFill>
              <a:latin typeface="微软雅黑" panose="020B0503020204020204" charset="-122"/>
              <a:ea typeface="微软雅黑" panose="020B0503020204020204" charset="-122"/>
              <a:cs typeface="微软雅黑" panose="020B0503020204020204" charset="-122"/>
              <a:sym typeface="+mn-ea"/>
            </a:endParaRPr>
          </a:p>
        </p:txBody>
      </p:sp>
      <p:sp>
        <p:nvSpPr>
          <p:cNvPr id="73" name="Text 13"/>
          <p:cNvSpPr/>
          <p:nvPr/>
        </p:nvSpPr>
        <p:spPr>
          <a:xfrm>
            <a:off x="213360" y="1027430"/>
            <a:ext cx="1242060" cy="581025"/>
          </a:xfrm>
          <a:prstGeom prst="rect">
            <a:avLst/>
          </a:prstGeom>
          <a:noFill/>
        </p:spPr>
        <p:txBody>
          <a:bodyPr wrap="square" lIns="0" tIns="0" rIns="0" bIns="0" rtlCol="0" anchor="ctr"/>
          <a:lstStyle/>
          <a:p>
            <a:pPr>
              <a:lnSpc>
                <a:spcPct val="130000"/>
              </a:lnSpc>
            </a:pPr>
            <a:endParaRPr lang="en-US" b="1" dirty="0">
              <a:solidFill>
                <a:srgbClr val="212121"/>
              </a:solidFill>
              <a:latin typeface="微软雅黑" panose="020B0503020204020204" charset="-122"/>
              <a:ea typeface="微软雅黑" panose="020B0503020204020204" charset="-122"/>
              <a:cs typeface="Alimama ShuHeiTi" pitchFamily="34" charset="-120"/>
              <a:sym typeface="+mn-ea"/>
            </a:endParaRPr>
          </a:p>
        </p:txBody>
      </p:sp>
      <p:sp>
        <p:nvSpPr>
          <p:cNvPr id="74" name="文本框 73"/>
          <p:cNvSpPr txBox="1"/>
          <p:nvPr>
            <p:custDataLst>
              <p:tags r:id="rId9"/>
            </p:custDataLst>
          </p:nvPr>
        </p:nvSpPr>
        <p:spPr>
          <a:xfrm>
            <a:off x="240030" y="3178175"/>
            <a:ext cx="4370705" cy="1370965"/>
          </a:xfrm>
          <a:prstGeom prst="rect">
            <a:avLst/>
          </a:prstGeom>
          <a:noFill/>
        </p:spPr>
        <p:txBody>
          <a:bodyPr wrap="square" rtlCol="0" anchor="t">
            <a:spAutoFit/>
          </a:bodyPr>
          <a:p>
            <a:pPr>
              <a:lnSpc>
                <a:spcPct val="130000"/>
              </a:lnSpc>
            </a:pPr>
            <a:r>
              <a:rPr lang="en-US" sz="1600" b="1" dirty="0">
                <a:latin typeface="微软雅黑" panose="020B0503020204020204" charset="-122"/>
                <a:ea typeface="微软雅黑" panose="020B0503020204020204" charset="-122"/>
                <a:cs typeface="微软雅黑" panose="020B0503020204020204" charset="-122"/>
                <a:sym typeface="+mn-ea"/>
              </a:rPr>
              <a:t>物业企业在合同到期后为小区提供事实服务期间，单方面决定不再为该物业项目提供服务，未按规定</a:t>
            </a:r>
            <a:r>
              <a:rPr lang="en-US" sz="1600" b="1" dirty="0">
                <a:solidFill>
                  <a:srgbClr val="FF6B6B"/>
                </a:solidFill>
                <a:latin typeface="微软雅黑" panose="020B0503020204020204" charset="-122"/>
                <a:ea typeface="微软雅黑" panose="020B0503020204020204" charset="-122"/>
                <a:cs typeface="微软雅黑" panose="020B0503020204020204" charset="-122"/>
                <a:sym typeface="+mn-ea"/>
              </a:rPr>
              <a:t>提前</a:t>
            </a:r>
            <a:r>
              <a:rPr lang="zh-CN" altLang="en-US" sz="1600" b="1" dirty="0">
                <a:solidFill>
                  <a:srgbClr val="FF6B6B"/>
                </a:solidFill>
                <a:latin typeface="微软雅黑" panose="020B0503020204020204" charset="-122"/>
                <a:ea typeface="微软雅黑" panose="020B0503020204020204" charset="-122"/>
                <a:cs typeface="微软雅黑" panose="020B0503020204020204" charset="-122"/>
                <a:sym typeface="+mn-ea"/>
              </a:rPr>
              <a:t>六十</a:t>
            </a:r>
            <a:r>
              <a:rPr lang="en-US" sz="1600" b="1" dirty="0">
                <a:solidFill>
                  <a:srgbClr val="FF6B6B"/>
                </a:solidFill>
                <a:latin typeface="微软雅黑" panose="020B0503020204020204" charset="-122"/>
                <a:ea typeface="微软雅黑" panose="020B0503020204020204" charset="-122"/>
                <a:cs typeface="微软雅黑" panose="020B0503020204020204" charset="-122"/>
                <a:sym typeface="+mn-ea"/>
              </a:rPr>
              <a:t>日</a:t>
            </a:r>
            <a:r>
              <a:rPr lang="en-US" sz="1600" b="1" dirty="0">
                <a:latin typeface="微软雅黑" panose="020B0503020204020204" charset="-122"/>
                <a:ea typeface="微软雅黑" panose="020B0503020204020204" charset="-122"/>
                <a:cs typeface="微软雅黑" panose="020B0503020204020204" charset="-122"/>
                <a:sym typeface="+mn-ea"/>
              </a:rPr>
              <a:t>书面告知</a:t>
            </a:r>
            <a:endParaRPr lang="en-US" sz="1600" b="1" dirty="0">
              <a:latin typeface="微软雅黑" panose="020B0503020204020204" charset="-122"/>
              <a:ea typeface="微软雅黑" panose="020B0503020204020204" charset="-122"/>
              <a:cs typeface="微软雅黑" panose="020B0503020204020204" charset="-122"/>
              <a:sym typeface="+mn-ea"/>
            </a:endParaRPr>
          </a:p>
          <a:p>
            <a:pPr>
              <a:lnSpc>
                <a:spcPct val="130000"/>
              </a:lnSpc>
            </a:pPr>
            <a:r>
              <a:rPr lang="en-US" sz="1600" b="1" dirty="0">
                <a:solidFill>
                  <a:srgbClr val="FF6B6B"/>
                </a:solidFill>
                <a:latin typeface="微软雅黑" panose="020B0503020204020204" charset="-122"/>
                <a:ea typeface="微软雅黑" panose="020B0503020204020204" charset="-122"/>
                <a:cs typeface="微软雅黑" panose="020B0503020204020204" charset="-122"/>
                <a:sym typeface="+mn-ea"/>
              </a:rPr>
              <a:t>扣分标准：</a:t>
            </a:r>
            <a:r>
              <a:rPr lang="zh-CN" altLang="en-US" sz="1600" b="1" dirty="0">
                <a:solidFill>
                  <a:srgbClr val="FF6B6B"/>
                </a:solidFill>
                <a:latin typeface="微软雅黑" panose="020B0503020204020204" charset="-122"/>
                <a:ea typeface="微软雅黑" panose="020B0503020204020204" charset="-122"/>
                <a:cs typeface="微软雅黑" panose="020B0503020204020204" charset="-122"/>
                <a:sym typeface="+mn-ea"/>
              </a:rPr>
              <a:t>每次扣</a:t>
            </a:r>
            <a:r>
              <a:rPr lang="en-US" altLang="zh-CN" sz="1600" b="1" dirty="0">
                <a:solidFill>
                  <a:srgbClr val="FF6B6B"/>
                </a:solidFill>
                <a:latin typeface="微软雅黑" panose="020B0503020204020204" charset="-122"/>
                <a:ea typeface="微软雅黑" panose="020B0503020204020204" charset="-122"/>
                <a:cs typeface="微软雅黑" panose="020B0503020204020204" charset="-122"/>
                <a:sym typeface="+mn-ea"/>
              </a:rPr>
              <a:t>5</a:t>
            </a:r>
            <a:r>
              <a:rPr lang="zh-CN" altLang="en-US" sz="1600" b="1" dirty="0">
                <a:solidFill>
                  <a:srgbClr val="FF6B6B"/>
                </a:solidFill>
                <a:latin typeface="微软雅黑" panose="020B0503020204020204" charset="-122"/>
                <a:ea typeface="微软雅黑" panose="020B0503020204020204" charset="-122"/>
                <a:cs typeface="微软雅黑" panose="020B0503020204020204" charset="-122"/>
                <a:sym typeface="+mn-ea"/>
              </a:rPr>
              <a:t>分</a:t>
            </a:r>
            <a:endParaRPr lang="zh-CN" altLang="en-US" sz="1600">
              <a:latin typeface="微软雅黑" panose="020B0503020204020204" charset="-122"/>
              <a:ea typeface="微软雅黑" panose="020B0503020204020204" charset="-122"/>
              <a:cs typeface="微软雅黑" panose="020B0503020204020204" charset="-122"/>
            </a:endParaRPr>
          </a:p>
        </p:txBody>
      </p:sp>
      <p:sp>
        <p:nvSpPr>
          <p:cNvPr id="75" name="文本框 74"/>
          <p:cNvSpPr txBox="1"/>
          <p:nvPr/>
        </p:nvSpPr>
        <p:spPr>
          <a:xfrm>
            <a:off x="213360" y="5163820"/>
            <a:ext cx="4276725" cy="730885"/>
          </a:xfrm>
          <a:prstGeom prst="rect">
            <a:avLst/>
          </a:prstGeom>
          <a:noFill/>
        </p:spPr>
        <p:txBody>
          <a:bodyPr wrap="square" rtlCol="0" anchor="t">
            <a:spAutoFit/>
          </a:bodyPr>
          <a:p>
            <a:pPr>
              <a:lnSpc>
                <a:spcPct val="130000"/>
              </a:lnSpc>
            </a:pPr>
            <a:r>
              <a:rPr lang="zh-CN" altLang="en-US" sz="1600" b="1" dirty="0">
                <a:latin typeface="微软雅黑" panose="020B0503020204020204" charset="-122"/>
                <a:ea typeface="微软雅黑" panose="020B0503020204020204" charset="-122"/>
                <a:cs typeface="微软雅黑" panose="020B0503020204020204" charset="-122"/>
                <a:sym typeface="+mn-ea"/>
              </a:rPr>
              <a:t>未对公共收益进行单独列账的</a:t>
            </a:r>
            <a:endParaRPr lang="zh-CN" altLang="en-US" sz="1600" b="1" dirty="0">
              <a:latin typeface="微软雅黑" panose="020B0503020204020204" charset="-122"/>
              <a:ea typeface="微软雅黑" panose="020B0503020204020204" charset="-122"/>
              <a:cs typeface="微软雅黑" panose="020B0503020204020204" charset="-122"/>
              <a:sym typeface="+mn-ea"/>
            </a:endParaRPr>
          </a:p>
          <a:p>
            <a:pPr>
              <a:lnSpc>
                <a:spcPct val="130000"/>
              </a:lnSpc>
            </a:pPr>
            <a:r>
              <a:rPr lang="en-US" sz="1600" b="1" dirty="0">
                <a:solidFill>
                  <a:srgbClr val="FF6B6B"/>
                </a:solidFill>
                <a:latin typeface="微软雅黑" panose="020B0503020204020204" charset="-122"/>
                <a:ea typeface="微软雅黑" panose="020B0503020204020204" charset="-122"/>
                <a:cs typeface="微软雅黑" panose="020B0503020204020204" charset="-122"/>
                <a:sym typeface="+mn-ea"/>
              </a:rPr>
              <a:t>扣分标准：</a:t>
            </a:r>
            <a:r>
              <a:rPr lang="zh-CN" altLang="en-US" sz="1600" b="1" dirty="0">
                <a:solidFill>
                  <a:srgbClr val="FF6B6B"/>
                </a:solidFill>
                <a:latin typeface="微软雅黑" panose="020B0503020204020204" charset="-122"/>
                <a:ea typeface="微软雅黑" panose="020B0503020204020204" charset="-122"/>
                <a:cs typeface="微软雅黑" panose="020B0503020204020204" charset="-122"/>
                <a:sym typeface="+mn-ea"/>
              </a:rPr>
              <a:t>每个项目扣</a:t>
            </a:r>
            <a:r>
              <a:rPr lang="en-US" altLang="zh-CN" sz="1600" b="1" dirty="0">
                <a:solidFill>
                  <a:srgbClr val="FF6B6B"/>
                </a:solidFill>
                <a:latin typeface="微软雅黑" panose="020B0503020204020204" charset="-122"/>
                <a:ea typeface="微软雅黑" panose="020B0503020204020204" charset="-122"/>
                <a:cs typeface="微软雅黑" panose="020B0503020204020204" charset="-122"/>
                <a:sym typeface="+mn-ea"/>
              </a:rPr>
              <a:t>5</a:t>
            </a:r>
            <a:r>
              <a:rPr lang="zh-CN" altLang="en-US" sz="1600" b="1" dirty="0">
                <a:solidFill>
                  <a:srgbClr val="FF6B6B"/>
                </a:solidFill>
                <a:latin typeface="微软雅黑" panose="020B0503020204020204" charset="-122"/>
                <a:ea typeface="微软雅黑" panose="020B0503020204020204" charset="-122"/>
                <a:cs typeface="微软雅黑" panose="020B0503020204020204" charset="-122"/>
                <a:sym typeface="+mn-ea"/>
              </a:rPr>
              <a:t>分</a:t>
            </a:r>
            <a:endParaRPr lang="zh-CN" altLang="en-US" sz="1600">
              <a:latin typeface="微软雅黑" panose="020B0503020204020204" charset="-122"/>
              <a:ea typeface="微软雅黑" panose="020B0503020204020204" charset="-122"/>
              <a:cs typeface="微软雅黑" panose="020B0503020204020204" charset="-122"/>
            </a:endParaRPr>
          </a:p>
        </p:txBody>
      </p:sp>
      <p:pic>
        <p:nvPicPr>
          <p:cNvPr id="4" name="图片 3" descr="扣分信息维护-区级扣分核实-录入"/>
          <p:cNvPicPr>
            <a:picLocks noChangeAspect="1"/>
          </p:cNvPicPr>
          <p:nvPr/>
        </p:nvPicPr>
        <p:blipFill>
          <a:blip r:embed="rId10"/>
          <a:srcRect l="11946" t="7431" r="29858" b="30492"/>
          <a:stretch>
            <a:fillRect/>
          </a:stretch>
        </p:blipFill>
        <p:spPr>
          <a:xfrm>
            <a:off x="4916170" y="2005330"/>
            <a:ext cx="6640195" cy="3889375"/>
          </a:xfrm>
          <a:prstGeom prst="rect">
            <a:avLst/>
          </a:prstGeom>
        </p:spPr>
      </p:pic>
      <p:sp>
        <p:nvSpPr>
          <p:cNvPr id="6" name="文本框 5"/>
          <p:cNvSpPr txBox="1"/>
          <p:nvPr/>
        </p:nvSpPr>
        <p:spPr>
          <a:xfrm>
            <a:off x="4916170" y="1247775"/>
            <a:ext cx="5831205" cy="645160"/>
          </a:xfrm>
          <a:prstGeom prst="rect">
            <a:avLst/>
          </a:prstGeom>
          <a:noFill/>
        </p:spPr>
        <p:txBody>
          <a:bodyPr wrap="square" rtlCol="0">
            <a:spAutoFit/>
          </a:bodyPr>
          <a:p>
            <a:r>
              <a:rPr lang="en-US" b="1" dirty="0">
                <a:solidFill>
                  <a:srgbClr val="212121"/>
                </a:solidFill>
                <a:latin typeface="微软雅黑" panose="020B0503020204020204" charset="-122"/>
                <a:ea typeface="微软雅黑" panose="020B0503020204020204" charset="-122"/>
                <a:cs typeface="Alimama ShuHeiTi" pitchFamily="34" charset="-120"/>
                <a:sym typeface="+mn-ea"/>
              </a:rPr>
              <a:t>各区住建房管部门核实记分</a:t>
            </a:r>
            <a:endParaRPr lang="en-US" b="1" dirty="0">
              <a:solidFill>
                <a:srgbClr val="212121"/>
              </a:solidFill>
              <a:latin typeface="微软雅黑" panose="020B0503020204020204" charset="-122"/>
              <a:ea typeface="微软雅黑" panose="020B0503020204020204" charset="-122"/>
              <a:cs typeface="Alimama ShuHeiTi" pitchFamily="34" charset="-120"/>
              <a:sym typeface="+mn-ea"/>
            </a:endParaRPr>
          </a:p>
          <a:p>
            <a:r>
              <a:rPr lang="zh-CN" altLang="en-US" dirty="0">
                <a:latin typeface="微软雅黑" panose="020B0503020204020204" charset="-122"/>
                <a:ea typeface="微软雅黑" panose="020B0503020204020204" charset="-122"/>
                <a:cs typeface="仿宋_GB2312" panose="02010609030101010101" charset="-122"/>
              </a:rPr>
              <a:t>注：将上线导出模板、批量导入计分操作功能</a:t>
            </a:r>
            <a:endParaRPr lang="zh-CN" altLang="en-US" dirty="0">
              <a:latin typeface="微软雅黑" panose="020B0503020204020204" charset="-122"/>
              <a:ea typeface="微软雅黑" panose="020B0503020204020204" charset="-122"/>
              <a:cs typeface="仿宋_GB2312" panose="02010609030101010101" charset="-122"/>
            </a:endParaRPr>
          </a:p>
        </p:txBody>
      </p:sp>
      <p:sp>
        <p:nvSpPr>
          <p:cNvPr id="3" name="文本框 2"/>
          <p:cNvSpPr txBox="1"/>
          <p:nvPr/>
        </p:nvSpPr>
        <p:spPr>
          <a:xfrm>
            <a:off x="360045" y="360045"/>
            <a:ext cx="10931525" cy="583565"/>
          </a:xfrm>
          <a:prstGeom prst="rect">
            <a:avLst/>
          </a:prstGeom>
          <a:noFill/>
        </p:spPr>
        <p:txBody>
          <a:bodyPr wrap="square" rtlCol="0">
            <a:spAutoFit/>
          </a:bodyPr>
          <a:p>
            <a:r>
              <a:rPr lang="zh-CN" altLang="en-US" sz="3200" b="1" dirty="0">
                <a:solidFill>
                  <a:srgbClr val="212121"/>
                </a:solidFill>
                <a:latin typeface="微软雅黑" panose="020B0503020204020204" charset="-122"/>
                <a:ea typeface="微软雅黑" panose="020B0503020204020204" charset="-122"/>
                <a:cs typeface="微软雅黑" panose="020B0503020204020204" charset="-122"/>
                <a:sym typeface="+mn-ea"/>
              </a:rPr>
              <a:t>区级填报：扣分项</a:t>
            </a:r>
            <a:r>
              <a:rPr lang="en-US" altLang="zh-CN" sz="3200" b="1" dirty="0">
                <a:solidFill>
                  <a:srgbClr val="212121"/>
                </a:solidFill>
                <a:latin typeface="微软雅黑" panose="020B0503020204020204" charset="-122"/>
                <a:ea typeface="微软雅黑" panose="020B0503020204020204" charset="-122"/>
                <a:cs typeface="微软雅黑" panose="020B0503020204020204" charset="-122"/>
                <a:sym typeface="+mn-ea"/>
              </a:rPr>
              <a:t>-</a:t>
            </a:r>
            <a:r>
              <a:rPr lang="en-US" sz="3200" b="1" dirty="0">
                <a:solidFill>
                  <a:srgbClr val="212121"/>
                </a:solidFill>
                <a:latin typeface="微软雅黑" panose="020B0503020204020204" charset="-122"/>
                <a:ea typeface="微软雅黑" panose="020B0503020204020204" charset="-122"/>
                <a:cs typeface="微软雅黑" panose="020B0503020204020204" charset="-122"/>
                <a:sym typeface="+mn-ea"/>
              </a:rPr>
              <a:t>各区住建房管部门核实记分</a:t>
            </a:r>
            <a:endParaRPr lang="zh-CN" altLang="en-US" sz="3200" b="1" dirty="0">
              <a:solidFill>
                <a:srgbClr val="21212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5F7FA"/>
        </a:solidFill>
        <a:effectLst/>
      </p:bgPr>
    </p:bg>
    <p:spTree>
      <p:nvGrpSpPr>
        <p:cNvPr id="1" name=""/>
        <p:cNvGrpSpPr/>
        <p:nvPr/>
      </p:nvGrpSpPr>
      <p:grpSpPr>
        <a:xfrm>
          <a:off x="0" y="0"/>
          <a:ext cx="0" cy="0"/>
          <a:chOff x="0" y="0"/>
          <a:chExt cx="0" cy="0"/>
        </a:xfrm>
      </p:grpSpPr>
      <p:pic>
        <p:nvPicPr>
          <p:cNvPr id="2" name="Image 0" descr="https://kimi-img.moonshot.cn/pub/slides/slides_tmpl/image/25-09-30-16:31:52-d3dpau0s8jdo4os5dgdg.jpg"/>
          <p:cNvPicPr>
            <a:picLocks noChangeAspect="1"/>
          </p:cNvPicPr>
          <p:nvPr/>
        </p:nvPicPr>
        <p:blipFill>
          <a:blip r:embed="rId1"/>
          <a:stretch>
            <a:fillRect/>
          </a:stretch>
        </p:blipFill>
        <p:spPr>
          <a:xfrm>
            <a:off x="0" y="635"/>
            <a:ext cx="12186285" cy="6858000"/>
          </a:xfrm>
          <a:prstGeom prst="rect">
            <a:avLst/>
          </a:prstGeom>
        </p:spPr>
      </p:pic>
      <p:sp>
        <p:nvSpPr>
          <p:cNvPr id="53" name="Text 1"/>
          <p:cNvSpPr/>
          <p:nvPr/>
        </p:nvSpPr>
        <p:spPr>
          <a:xfrm>
            <a:off x="3862705" y="525780"/>
            <a:ext cx="7221855" cy="417830"/>
          </a:xfrm>
          <a:prstGeom prst="rect">
            <a:avLst/>
          </a:prstGeom>
          <a:noFill/>
        </p:spPr>
        <p:txBody>
          <a:bodyPr wrap="square" lIns="0" tIns="0" rIns="0" bIns="0" rtlCol="0" anchor="ctr"/>
          <a:p>
            <a:pPr>
              <a:lnSpc>
                <a:spcPct val="80000"/>
              </a:lnSpc>
            </a:pPr>
            <a:endParaRPr lang="zh-CN" altLang="en-US" sz="3200" b="1" dirty="0">
              <a:solidFill>
                <a:srgbClr val="212121"/>
              </a:solidFill>
              <a:latin typeface="微软雅黑" panose="020B0503020204020204" charset="-122"/>
              <a:ea typeface="微软雅黑" panose="020B0503020204020204" charset="-122"/>
              <a:cs typeface="Alimama ShuHeiTi" pitchFamily="34" charset="-120"/>
            </a:endParaRPr>
          </a:p>
        </p:txBody>
      </p:sp>
      <p:sp>
        <p:nvSpPr>
          <p:cNvPr id="10" name="Text 7"/>
          <p:cNvSpPr/>
          <p:nvPr/>
        </p:nvSpPr>
        <p:spPr>
          <a:xfrm>
            <a:off x="392430" y="1164590"/>
            <a:ext cx="1562735" cy="1217930"/>
          </a:xfrm>
          <a:prstGeom prst="rect">
            <a:avLst/>
          </a:prstGeom>
          <a:noFill/>
        </p:spPr>
        <p:txBody>
          <a:bodyPr wrap="square" lIns="0" tIns="0" rIns="0" bIns="0" rtlCol="0" anchor="ctr"/>
          <a:lstStyle/>
          <a:p>
            <a:pPr>
              <a:lnSpc>
                <a:spcPct val="110000"/>
              </a:lnSpc>
            </a:pPr>
            <a:endParaRPr lang="zh-CN" altLang="en-US" dirty="0">
              <a:solidFill>
                <a:srgbClr val="212121">
                  <a:alpha val="80000"/>
                </a:srgbClr>
              </a:solidFill>
              <a:latin typeface="微软雅黑" panose="020B0503020204020204" charset="-122"/>
              <a:ea typeface="微软雅黑" panose="020B0503020204020204" charset="-122"/>
              <a:cs typeface="仿宋_GB2312" panose="02010609030101010101" charset="-122"/>
            </a:endParaRPr>
          </a:p>
        </p:txBody>
      </p:sp>
      <p:sp>
        <p:nvSpPr>
          <p:cNvPr id="73" name="Text 13"/>
          <p:cNvSpPr/>
          <p:nvPr/>
        </p:nvSpPr>
        <p:spPr>
          <a:xfrm>
            <a:off x="213360" y="1027430"/>
            <a:ext cx="1242060" cy="581025"/>
          </a:xfrm>
          <a:prstGeom prst="rect">
            <a:avLst/>
          </a:prstGeom>
          <a:noFill/>
        </p:spPr>
        <p:txBody>
          <a:bodyPr wrap="square" lIns="0" tIns="0" rIns="0" bIns="0" rtlCol="0" anchor="ctr"/>
          <a:lstStyle/>
          <a:p>
            <a:pPr>
              <a:lnSpc>
                <a:spcPct val="130000"/>
              </a:lnSpc>
            </a:pPr>
            <a:endParaRPr lang="en-US" b="1" dirty="0">
              <a:solidFill>
                <a:srgbClr val="212121"/>
              </a:solidFill>
              <a:latin typeface="微软雅黑" panose="020B0503020204020204" charset="-122"/>
              <a:ea typeface="微软雅黑" panose="020B0503020204020204" charset="-122"/>
              <a:cs typeface="Alimama ShuHeiTi" pitchFamily="34" charset="-120"/>
              <a:sym typeface="+mn-ea"/>
            </a:endParaRPr>
          </a:p>
        </p:txBody>
      </p:sp>
      <p:sp>
        <p:nvSpPr>
          <p:cNvPr id="6" name="文本框 5"/>
          <p:cNvSpPr txBox="1"/>
          <p:nvPr/>
        </p:nvSpPr>
        <p:spPr>
          <a:xfrm>
            <a:off x="1039495" y="4551680"/>
            <a:ext cx="10106660" cy="2306955"/>
          </a:xfrm>
          <a:prstGeom prst="rect">
            <a:avLst/>
          </a:prstGeom>
          <a:noFill/>
        </p:spPr>
        <p:txBody>
          <a:bodyPr wrap="square" rtlCol="0">
            <a:spAutoFit/>
          </a:bodyPr>
          <a:p>
            <a:pPr marL="285750" indent="-285750" fontAlgn="auto">
              <a:lnSpc>
                <a:spcPct val="150000"/>
              </a:lnSpc>
              <a:buFont typeface="Wingdings" panose="05000000000000000000" charset="0"/>
              <a:buChar char="Ø"/>
            </a:pPr>
            <a:r>
              <a:rPr lang="zh-CN" altLang="en-US" sz="2400" dirty="0">
                <a:solidFill>
                  <a:srgbClr val="212121"/>
                </a:solidFill>
                <a:latin typeface="微软雅黑" panose="020B0503020204020204" charset="-122"/>
                <a:ea typeface="微软雅黑" panose="020B0503020204020204" charset="-122"/>
                <a:cs typeface="Alimama ShuHeiTi" pitchFamily="34" charset="-120"/>
                <a:sym typeface="+mn-ea"/>
              </a:rPr>
              <a:t>当系统推送初评结果后，企业可以根据实际情况对由区里负责录入的指标项进行申诉，区级用户可以通过评价异议处理功能进行处置。</a:t>
            </a:r>
            <a:endParaRPr lang="zh-CN" altLang="en-US" sz="2400" dirty="0">
              <a:solidFill>
                <a:srgbClr val="212121"/>
              </a:solidFill>
              <a:latin typeface="微软雅黑" panose="020B0503020204020204" charset="-122"/>
              <a:ea typeface="微软雅黑" panose="020B0503020204020204" charset="-122"/>
              <a:cs typeface="Alimama ShuHeiTi" pitchFamily="34" charset="-120"/>
              <a:sym typeface="+mn-ea"/>
            </a:endParaRPr>
          </a:p>
          <a:p>
            <a:pPr marL="285750" indent="-285750" fontAlgn="auto">
              <a:lnSpc>
                <a:spcPct val="150000"/>
              </a:lnSpc>
              <a:buFont typeface="Wingdings" panose="05000000000000000000" charset="0"/>
              <a:buChar char="Ø"/>
            </a:pPr>
            <a:r>
              <a:rPr lang="zh-CN" altLang="en-US" sz="2400" dirty="0">
                <a:latin typeface="微软雅黑" panose="020B0503020204020204" charset="-122"/>
                <a:ea typeface="微软雅黑" panose="020B0503020204020204" charset="-122"/>
                <a:cs typeface="仿宋_GB2312" panose="02010609030101010101" charset="-122"/>
              </a:rPr>
              <a:t>对于属实情况的，</a:t>
            </a:r>
            <a:r>
              <a:rPr lang="zh-CN" altLang="en-US" sz="2400" dirty="0">
                <a:solidFill>
                  <a:srgbClr val="FF0000"/>
                </a:solidFill>
                <a:latin typeface="微软雅黑" panose="020B0503020204020204" charset="-122"/>
                <a:ea typeface="微软雅黑" panose="020B0503020204020204" charset="-122"/>
                <a:cs typeface="仿宋_GB2312" panose="02010609030101010101" charset="-122"/>
                <a:sym typeface="+mn-ea"/>
              </a:rPr>
              <a:t>仅在异议处理点击</a:t>
            </a:r>
            <a:r>
              <a:rPr lang="en-US" altLang="zh-CN" sz="2400" dirty="0">
                <a:solidFill>
                  <a:srgbClr val="FF0000"/>
                </a:solidFill>
                <a:latin typeface="微软雅黑" panose="020B0503020204020204" charset="-122"/>
                <a:ea typeface="微软雅黑" panose="020B0503020204020204" charset="-122"/>
                <a:cs typeface="仿宋_GB2312" panose="02010609030101010101" charset="-122"/>
                <a:sym typeface="+mn-ea"/>
              </a:rPr>
              <a:t>“</a:t>
            </a:r>
            <a:r>
              <a:rPr lang="zh-CN" altLang="en-US" sz="2400" dirty="0">
                <a:solidFill>
                  <a:srgbClr val="FF0000"/>
                </a:solidFill>
                <a:latin typeface="微软雅黑" panose="020B0503020204020204" charset="-122"/>
                <a:ea typeface="微软雅黑" panose="020B0503020204020204" charset="-122"/>
                <a:cs typeface="仿宋_GB2312" panose="02010609030101010101" charset="-122"/>
                <a:sym typeface="+mn-ea"/>
              </a:rPr>
              <a:t>属实</a:t>
            </a:r>
            <a:r>
              <a:rPr lang="en-US" altLang="zh-CN" sz="2400" dirty="0">
                <a:solidFill>
                  <a:srgbClr val="FF0000"/>
                </a:solidFill>
                <a:latin typeface="微软雅黑" panose="020B0503020204020204" charset="-122"/>
                <a:ea typeface="微软雅黑" panose="020B0503020204020204" charset="-122"/>
                <a:cs typeface="仿宋_GB2312" panose="02010609030101010101" charset="-122"/>
                <a:sym typeface="+mn-ea"/>
              </a:rPr>
              <a:t>”</a:t>
            </a:r>
            <a:r>
              <a:rPr lang="zh-CN" altLang="en-US" sz="2400" dirty="0">
                <a:solidFill>
                  <a:srgbClr val="FF0000"/>
                </a:solidFill>
                <a:latin typeface="微软雅黑" panose="020B0503020204020204" charset="-122"/>
                <a:ea typeface="微软雅黑" panose="020B0503020204020204" charset="-122"/>
                <a:cs typeface="仿宋_GB2312" panose="02010609030101010101" charset="-122"/>
                <a:sym typeface="+mn-ea"/>
              </a:rPr>
              <a:t>不能实现系统内容修改，</a:t>
            </a:r>
            <a:r>
              <a:rPr lang="zh-CN" altLang="en-US" sz="2400" dirty="0">
                <a:solidFill>
                  <a:schemeClr val="tx1"/>
                </a:solidFill>
                <a:latin typeface="微软雅黑" panose="020B0503020204020204" charset="-122"/>
                <a:ea typeface="微软雅黑" panose="020B0503020204020204" charset="-122"/>
                <a:cs typeface="仿宋_GB2312" panose="02010609030101010101" charset="-122"/>
                <a:sym typeface="+mn-ea"/>
              </a:rPr>
              <a:t>需</a:t>
            </a:r>
            <a:r>
              <a:rPr lang="zh-CN" altLang="en-US" sz="2400" dirty="0">
                <a:latin typeface="微软雅黑" panose="020B0503020204020204" charset="-122"/>
                <a:ea typeface="微软雅黑" panose="020B0503020204020204" charset="-122"/>
                <a:cs typeface="仿宋_GB2312" panose="02010609030101010101" charset="-122"/>
              </a:rPr>
              <a:t>由区级用户通过企业综合评价》加分项维护功能再次进行录入维护。</a:t>
            </a:r>
            <a:endParaRPr lang="zh-CN" altLang="en-US" sz="2400" dirty="0">
              <a:solidFill>
                <a:srgbClr val="FF0000"/>
              </a:solidFill>
              <a:latin typeface="微软雅黑" panose="020B0503020204020204" charset="-122"/>
              <a:ea typeface="微软雅黑" panose="020B0503020204020204" charset="-122"/>
              <a:cs typeface="仿宋_GB2312" panose="02010609030101010101" charset="-122"/>
            </a:endParaRPr>
          </a:p>
        </p:txBody>
      </p:sp>
      <p:pic>
        <p:nvPicPr>
          <p:cNvPr id="1330779979" name="图片 1"/>
          <p:cNvPicPr>
            <a:picLocks noChangeAspect="1"/>
          </p:cNvPicPr>
          <p:nvPr/>
        </p:nvPicPr>
        <p:blipFill>
          <a:blip r:embed="rId2"/>
          <a:stretch>
            <a:fillRect/>
          </a:stretch>
        </p:blipFill>
        <p:spPr>
          <a:xfrm>
            <a:off x="1455420" y="1164590"/>
            <a:ext cx="9354820" cy="3347720"/>
          </a:xfrm>
          <a:prstGeom prst="rect">
            <a:avLst/>
          </a:prstGeom>
          <a:ln>
            <a:solidFill>
              <a:schemeClr val="bg1">
                <a:lumMod val="75000"/>
              </a:schemeClr>
            </a:solidFill>
          </a:ln>
        </p:spPr>
      </p:pic>
      <p:sp>
        <p:nvSpPr>
          <p:cNvPr id="5" name="文本框 4"/>
          <p:cNvSpPr txBox="1"/>
          <p:nvPr/>
        </p:nvSpPr>
        <p:spPr>
          <a:xfrm>
            <a:off x="360045" y="360045"/>
            <a:ext cx="10931525" cy="583565"/>
          </a:xfrm>
          <a:prstGeom prst="rect">
            <a:avLst/>
          </a:prstGeom>
          <a:noFill/>
        </p:spPr>
        <p:txBody>
          <a:bodyPr wrap="square" rtlCol="0">
            <a:spAutoFit/>
          </a:bodyPr>
          <a:p>
            <a:r>
              <a:rPr lang="zh-CN" altLang="en-US" sz="3200" b="1" dirty="0">
                <a:solidFill>
                  <a:srgbClr val="212121"/>
                </a:solidFill>
                <a:latin typeface="微软雅黑" panose="020B0503020204020204" charset="-122"/>
                <a:ea typeface="微软雅黑" panose="020B0503020204020204" charset="-122"/>
                <a:cs typeface="微软雅黑" panose="020B0503020204020204" charset="-122"/>
                <a:sym typeface="+mn-ea"/>
              </a:rPr>
              <a:t>区级处理：</a:t>
            </a:r>
            <a:r>
              <a:rPr lang="zh-CN" sz="3200" b="1" dirty="0">
                <a:solidFill>
                  <a:srgbClr val="212121"/>
                </a:solidFill>
                <a:latin typeface="微软雅黑" panose="020B0503020204020204" charset="-122"/>
                <a:ea typeface="微软雅黑" panose="020B0503020204020204" charset="-122"/>
                <a:cs typeface="微软雅黑" panose="020B0503020204020204" charset="-122"/>
                <a:sym typeface="+mn-ea"/>
              </a:rPr>
              <a:t>异议申诉处理</a:t>
            </a:r>
            <a:endParaRPr lang="zh-CN" sz="3200" b="1" dirty="0">
              <a:solidFill>
                <a:srgbClr val="21212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5F7FA"/>
        </a:solidFill>
        <a:effectLst/>
      </p:bgPr>
    </p:bg>
    <p:spTree>
      <p:nvGrpSpPr>
        <p:cNvPr id="1" name=""/>
        <p:cNvGrpSpPr/>
        <p:nvPr/>
      </p:nvGrpSpPr>
      <p:grpSpPr>
        <a:xfrm>
          <a:off x="0" y="0"/>
          <a:ext cx="0" cy="0"/>
          <a:chOff x="0" y="0"/>
          <a:chExt cx="0" cy="0"/>
        </a:xfrm>
      </p:grpSpPr>
      <p:pic>
        <p:nvPicPr>
          <p:cNvPr id="2" name="Image 0" descr="https://kimi-img.moonshot.cn/pub/slides/slides_tmpl/image/25-09-30-16:31:52-d3dpau0s8jdo4os5dgdg.jpg"/>
          <p:cNvPicPr>
            <a:picLocks noChangeAspect="1"/>
          </p:cNvPicPr>
          <p:nvPr/>
        </p:nvPicPr>
        <p:blipFill>
          <a:blip r:embed="rId1"/>
          <a:stretch>
            <a:fillRect/>
          </a:stretch>
        </p:blipFill>
        <p:spPr>
          <a:xfrm>
            <a:off x="2540" y="1270"/>
            <a:ext cx="12186285" cy="6858000"/>
          </a:xfrm>
          <a:prstGeom prst="rect">
            <a:avLst/>
          </a:prstGeom>
        </p:spPr>
      </p:pic>
      <p:sp>
        <p:nvSpPr>
          <p:cNvPr id="3" name="标题 1"/>
          <p:cNvSpPr txBox="1"/>
          <p:nvPr>
            <p:custDataLst>
              <p:tags r:id="rId2"/>
            </p:custDataLst>
          </p:nvPr>
        </p:nvSpPr>
        <p:spPr>
          <a:xfrm>
            <a:off x="2771775" y="3707130"/>
            <a:ext cx="6259830" cy="885825"/>
          </a:xfrm>
          <a:prstGeom prst="rect">
            <a:avLst/>
          </a:prstGeom>
          <a:noFill/>
          <a:ln>
            <a:noFill/>
          </a:ln>
        </p:spPr>
        <p:txBody>
          <a:bodyPr vert="horz" wrap="square" lIns="0" tIns="0" rIns="0" bIns="0" rtlCol="0" anchor="t">
            <a:spAutoFit/>
            <a:scene3d>
              <a:camera prst="orthographicFront"/>
              <a:lightRig rig="soft" dir="t">
                <a:rot lat="0" lon="0" rev="15600000"/>
              </a:lightRig>
            </a:scene3d>
            <a:sp3d extrusionH="57150" prstMaterial="softEdge">
              <a:bevelT w="25400" h="38100"/>
            </a:sp3d>
          </a:bodyPr>
          <a:p>
            <a:pPr algn="l" fontAlgn="auto">
              <a:lnSpc>
                <a:spcPct val="120000"/>
              </a:lnSpc>
            </a:pPr>
            <a:r>
              <a:rPr kumimoji="1" lang="zh-CN" altLang="en-US" sz="4800" b="1" noProof="1">
                <a:latin typeface="微软雅黑" panose="020B0503020204020204" charset="-122"/>
                <a:ea typeface="微软雅黑" panose="020B0503020204020204" charset="-122"/>
                <a:cs typeface="OPPOSans H"/>
              </a:rPr>
              <a:t>综合评价办法主要内容</a:t>
            </a:r>
            <a:endParaRPr kumimoji="1" lang="zh-CN" altLang="en-US" sz="4800" b="1" noProof="1">
              <a:latin typeface="微软雅黑" panose="020B0503020204020204" charset="-122"/>
              <a:ea typeface="微软雅黑" panose="020B0503020204020204" charset="-122"/>
              <a:cs typeface="OPPOSans H"/>
            </a:endParaRPr>
          </a:p>
        </p:txBody>
      </p:sp>
      <p:sp>
        <p:nvSpPr>
          <p:cNvPr id="8196" name="Shape 1"/>
          <p:cNvSpPr/>
          <p:nvPr/>
        </p:nvSpPr>
        <p:spPr>
          <a:xfrm>
            <a:off x="5088255" y="1294130"/>
            <a:ext cx="1625600" cy="1625600"/>
          </a:xfrm>
          <a:custGeom>
            <a:avLst/>
            <a:gdLst/>
            <a:ahLst/>
            <a:cxnLst/>
            <a:pathLst>
              <a:path w="1625600" h="1625600">
                <a:moveTo>
                  <a:pt x="812800" y="0"/>
                </a:moveTo>
                <a:lnTo>
                  <a:pt x="812800" y="0"/>
                </a:lnTo>
                <a:cubicBezTo>
                  <a:pt x="1261397" y="0"/>
                  <a:pt x="1625600" y="364203"/>
                  <a:pt x="1625600" y="812800"/>
                </a:cubicBezTo>
                <a:lnTo>
                  <a:pt x="1625600" y="812800"/>
                </a:lnTo>
                <a:cubicBezTo>
                  <a:pt x="1625600" y="1261397"/>
                  <a:pt x="1261397" y="1625600"/>
                  <a:pt x="812800" y="1625600"/>
                </a:cubicBezTo>
                <a:lnTo>
                  <a:pt x="812800" y="1625600"/>
                </a:lnTo>
                <a:cubicBezTo>
                  <a:pt x="364203" y="1625600"/>
                  <a:pt x="0" y="1261397"/>
                  <a:pt x="0" y="812800"/>
                </a:cubicBezTo>
                <a:lnTo>
                  <a:pt x="0" y="812800"/>
                </a:lnTo>
                <a:cubicBezTo>
                  <a:pt x="0" y="364203"/>
                  <a:pt x="364203" y="0"/>
                  <a:pt x="812800" y="0"/>
                </a:cubicBezTo>
                <a:close/>
              </a:path>
            </a:pathLst>
          </a:custGeom>
          <a:gradFill>
            <a:gsLst>
              <a:gs pos="0">
                <a:schemeClr val="bg1"/>
              </a:gs>
              <a:gs pos="42000">
                <a:srgbClr val="6ACCF2"/>
              </a:gs>
              <a:gs pos="100000">
                <a:srgbClr val="2497EA"/>
              </a:gs>
            </a:gsLst>
            <a:lin ang="8100000" scaled="1"/>
          </a:gradFill>
          <a:ln w="9525">
            <a:noFill/>
          </a:ln>
        </p:spPr>
        <p:txBody>
          <a:bodyPr/>
          <a:p>
            <a:endParaRPr lang="zh-CN" altLang="en-US"/>
          </a:p>
        </p:txBody>
      </p:sp>
      <p:sp>
        <p:nvSpPr>
          <p:cNvPr id="8197" name="Text 2"/>
          <p:cNvSpPr/>
          <p:nvPr/>
        </p:nvSpPr>
        <p:spPr>
          <a:xfrm>
            <a:off x="5261293" y="1805305"/>
            <a:ext cx="1279525" cy="762000"/>
          </a:xfrm>
          <a:prstGeom prst="rect">
            <a:avLst/>
          </a:prstGeom>
          <a:noFill/>
          <a:ln w="9525">
            <a:noFill/>
          </a:ln>
        </p:spPr>
        <p:txBody>
          <a:bodyPr wrap="square" lIns="0" tIns="0" rIns="0" bIns="0" anchor="ctr" anchorCtr="0"/>
          <a:p>
            <a:pPr algn="ctr">
              <a:lnSpc>
                <a:spcPct val="80000"/>
              </a:lnSpc>
            </a:pPr>
            <a:r>
              <a:rPr lang="en-US" altLang="zh-CN" sz="6000" b="1" dirty="0">
                <a:solidFill>
                  <a:schemeClr val="tx1"/>
                </a:solidFill>
                <a:latin typeface="阿里妈妈数黑体" pitchFamily="34" charset="0"/>
                <a:ea typeface="阿里妈妈数黑体" pitchFamily="34" charset="-122"/>
              </a:rPr>
              <a:t>01</a:t>
            </a:r>
            <a:endParaRPr lang="en-US" altLang="zh-CN" sz="6000" b="1" dirty="0">
              <a:solidFill>
                <a:schemeClr val="tx1"/>
              </a:solidFill>
              <a:latin typeface="阿里妈妈数黑体" pitchFamily="34" charset="0"/>
              <a:ea typeface="阿里妈妈数黑体" pitchFamily="34" charset="-122"/>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t="92" b="92"/>
          <a:stretch>
            <a:fillRect/>
          </a:stretch>
        </p:blipFill>
        <p:spPr>
          <a:xfrm>
            <a:off x="0" y="0"/>
            <a:ext cx="12192000" cy="6858000"/>
          </a:xfrm>
          <a:prstGeom prst="rect">
            <a:avLst/>
          </a:prstGeom>
          <a:noFill/>
          <a:ln w="25400" cap="flat" cmpd="sng">
            <a:noFill/>
            <a:prstDash val="solid"/>
            <a:round/>
          </a:ln>
        </p:spPr>
      </p:pic>
      <p:sp>
        <p:nvSpPr>
          <p:cNvPr id="3" name="AutoShape 3"/>
          <p:cNvSpPr/>
          <p:nvPr/>
        </p:nvSpPr>
        <p:spPr>
          <a:xfrm>
            <a:off x="355600" y="355600"/>
            <a:ext cx="7886700" cy="584200"/>
          </a:xfrm>
          <a:prstGeom prst="rect">
            <a:avLst/>
          </a:prstGeom>
          <a:noFill/>
          <a:ln w="12700" cap="flat" cmpd="sng">
            <a:noFill/>
            <a:prstDash val="solid"/>
            <a:round/>
          </a:ln>
        </p:spPr>
        <p:txBody>
          <a:bodyPr vert="horz" wrap="square" lIns="88900" tIns="50800" rIns="88900" bIns="50800" rtlCol="0" anchor="ctr" anchorCtr="0"/>
          <a:lstStyle/>
          <a:p>
            <a:pPr indent="0" algn="l">
              <a:lnSpc>
                <a:spcPct val="100000"/>
              </a:lnSpc>
              <a:defRPr/>
            </a:pPr>
            <a:r>
              <a:rPr lang="en-US" sz="3200" b="1" i="0" u="none" strike="noStrike">
                <a:solidFill>
                  <a:srgbClr val="212121"/>
                </a:solidFill>
                <a:latin typeface="微软雅黑" panose="020B0503020204020204" charset="-122"/>
                <a:ea typeface="微软雅黑" panose="020B0503020204020204" charset="-122"/>
                <a:cs typeface="仿宋_GB2312" panose="02010609030101010101" charset="-122"/>
                <a:sym typeface="仿宋_GB2312" panose="02010609030101010101" charset="-122"/>
              </a:rPr>
              <a:t>区级填报</a:t>
            </a:r>
            <a:r>
              <a:rPr lang="zh-CN" altLang="en-US" sz="3200" b="1" i="0" u="none" strike="noStrike">
                <a:solidFill>
                  <a:srgbClr val="212121"/>
                </a:solidFill>
                <a:latin typeface="微软雅黑" panose="020B0503020204020204" charset="-122"/>
                <a:ea typeface="微软雅黑" panose="020B0503020204020204" charset="-122"/>
                <a:cs typeface="仿宋_GB2312" panose="02010609030101010101" charset="-122"/>
                <a:sym typeface="仿宋_GB2312" panose="02010609030101010101" charset="-122"/>
              </a:rPr>
              <a:t>总结</a:t>
            </a:r>
            <a:endParaRPr lang="zh-CN" altLang="en-US" sz="3200" b="1" i="0" u="none" strike="noStrike">
              <a:solidFill>
                <a:srgbClr val="212121"/>
              </a:solidFill>
              <a:latin typeface="微软雅黑" panose="020B0503020204020204" charset="-122"/>
              <a:ea typeface="微软雅黑" panose="020B0503020204020204" charset="-122"/>
              <a:cs typeface="仿宋_GB2312" panose="02010609030101010101" charset="-122"/>
              <a:sym typeface="仿宋_GB2312" panose="02010609030101010101" charset="-122"/>
            </a:endParaRPr>
          </a:p>
        </p:txBody>
      </p:sp>
      <p:sp>
        <p:nvSpPr>
          <p:cNvPr id="4" name="AutoShape 4"/>
          <p:cNvSpPr/>
          <p:nvPr/>
        </p:nvSpPr>
        <p:spPr>
          <a:xfrm>
            <a:off x="140335" y="1270000"/>
            <a:ext cx="4344035" cy="4953000"/>
          </a:xfrm>
          <a:prstGeom prst="roundRect">
            <a:avLst>
              <a:gd name="adj" fmla="val 3076"/>
            </a:avLst>
          </a:prstGeom>
          <a:solidFill>
            <a:srgbClr val="FFFFFF">
              <a:alpha val="90000"/>
            </a:srgbClr>
          </a:solidFill>
          <a:ln w="12700" cap="flat" cmpd="sng">
            <a:solidFill>
              <a:srgbClr val="059669">
                <a:alpha val="30000"/>
              </a:srgbClr>
            </a:solidFill>
            <a:prstDash val="solid"/>
            <a:round/>
          </a:ln>
          <a:effectLst>
            <a:outerShdw blurRad="190500" dist="50800" dir="5400000" algn="tl" rotWithShape="0">
              <a:srgbClr val="000000">
                <a:alpha val="8000"/>
              </a:srgbClr>
            </a:outerShdw>
          </a:effectLst>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endParaRPr>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94335" y="1524000"/>
            <a:ext cx="406400" cy="406400"/>
          </a:xfrm>
          <a:prstGeom prst="rect">
            <a:avLst/>
          </a:prstGeom>
        </p:spPr>
      </p:pic>
      <p:sp>
        <p:nvSpPr>
          <p:cNvPr id="6" name="AutoShape 6"/>
          <p:cNvSpPr/>
          <p:nvPr/>
        </p:nvSpPr>
        <p:spPr>
          <a:xfrm>
            <a:off x="1143000" y="1524000"/>
            <a:ext cx="4445000" cy="4445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000" b="1" i="0" u="none" strike="noStrike">
                <a:solidFill>
                  <a:srgbClr val="059669"/>
                </a:solidFill>
                <a:latin typeface="微软雅黑" panose="020B0503020204020204" charset="-122"/>
                <a:ea typeface="微软雅黑" panose="020B0503020204020204" charset="-122"/>
                <a:cs typeface="微软雅黑" panose="020B0503020204020204" charset="-122"/>
                <a:sym typeface="Noto Sans SC" panose="020B0200000000000000" charset="-122"/>
              </a:rPr>
              <a:t>加分项 </a:t>
            </a:r>
            <a:endParaRPr lang="en-US" sz="2000" b="1" i="0" u="none" strike="noStrike">
              <a:solidFill>
                <a:srgbClr val="059669"/>
              </a:solidFill>
              <a:latin typeface="微软雅黑" panose="020B0503020204020204" charset="-122"/>
              <a:ea typeface="微软雅黑" panose="020B0503020204020204" charset="-122"/>
              <a:cs typeface="微软雅黑" panose="020B0503020204020204" charset="-122"/>
              <a:sym typeface="Noto Sans SC" panose="020B0200000000000000" charset="-122"/>
            </a:endParaRPr>
          </a:p>
        </p:txBody>
      </p:sp>
      <p:cxnSp>
        <p:nvCxnSpPr>
          <p:cNvPr id="7" name="Connector 7"/>
          <p:cNvCxnSpPr/>
          <p:nvPr/>
        </p:nvCxnSpPr>
        <p:spPr>
          <a:xfrm>
            <a:off x="394335" y="2095499"/>
            <a:ext cx="3849416" cy="12991"/>
          </a:xfrm>
          <a:prstGeom prst="straightConnector1">
            <a:avLst/>
          </a:prstGeom>
          <a:solidFill>
            <a:srgbClr val="DEE0E3">
              <a:alpha val="100000"/>
            </a:srgbClr>
          </a:solidFill>
          <a:ln w="12700" cap="flat" cmpd="sng">
            <a:solidFill>
              <a:srgbClr val="059669">
                <a:alpha val="20000"/>
              </a:srgbClr>
            </a:solidFill>
            <a:prstDash val="solid"/>
            <a:round/>
            <a:headEnd type="none" w="med" len="med"/>
            <a:tailEnd type="none" w="med" len="med"/>
          </a:ln>
        </p:spPr>
      </p:cxnSp>
      <p:sp>
        <p:nvSpPr>
          <p:cNvPr id="8" name="AutoShape 8"/>
          <p:cNvSpPr/>
          <p:nvPr/>
        </p:nvSpPr>
        <p:spPr>
          <a:xfrm>
            <a:off x="394335" y="2286000"/>
            <a:ext cx="3896360" cy="889000"/>
          </a:xfrm>
          <a:prstGeom prst="roundRect">
            <a:avLst>
              <a:gd name="adj" fmla="val 11428"/>
            </a:avLst>
          </a:prstGeom>
          <a:solidFill>
            <a:srgbClr val="ECFDF5">
              <a:alpha val="100000"/>
            </a:srgbClr>
          </a:solidFill>
          <a:ln w="25400" cap="flat" cmpd="sng">
            <a:noFill/>
            <a:prstDash val="solid"/>
            <a:round/>
          </a:ln>
        </p:spPr>
        <p:txBody>
          <a:bodyPr vert="horz" wrap="square" lIns="63500" tIns="63500" rIns="63500" bIns="63500" rtlCol="0" anchor="ctr"/>
          <a:lstStyle/>
          <a:p>
            <a:pPr algn="ctr">
              <a:defRPr/>
            </a:pPr>
            <a:endParaRPr sz="2800">
              <a:latin typeface="微软雅黑" panose="020B0503020204020204" charset="-122"/>
              <a:ea typeface="微软雅黑" panose="020B0503020204020204" charset="-122"/>
            </a:endParaRPr>
          </a:p>
        </p:txBody>
      </p:sp>
      <p:sp>
        <p:nvSpPr>
          <p:cNvPr id="9" name="AutoShape 9"/>
          <p:cNvSpPr/>
          <p:nvPr/>
        </p:nvSpPr>
        <p:spPr>
          <a:xfrm>
            <a:off x="584835" y="2413000"/>
            <a:ext cx="3658870" cy="635000"/>
          </a:xfrm>
          <a:prstGeom prst="rect">
            <a:avLst/>
          </a:prstGeom>
          <a:noFill/>
          <a:ln w="12700" cap="flat" cmpd="sng">
            <a:noFill/>
            <a:prstDash val="solid"/>
            <a:round/>
          </a:ln>
        </p:spPr>
        <p:txBody>
          <a:bodyPr vert="horz" wrap="square" lIns="0" tIns="0" rIns="0" bIns="0" rtlCol="0" anchor="ctr" anchorCtr="0"/>
          <a:lstStyle/>
          <a:p>
            <a:pPr indent="0" algn="l">
              <a:lnSpc>
                <a:spcPct val="108000"/>
              </a:lnSpc>
              <a:defRPr/>
            </a:pPr>
            <a:r>
              <a:rPr lang="en-US" b="1" i="0" u="none" strike="noStrike">
                <a:solidFill>
                  <a:srgbClr val="1F2937"/>
                </a:solidFill>
                <a:latin typeface="微软雅黑" panose="020B0503020204020204" charset="-122"/>
                <a:ea typeface="微软雅黑" panose="020B0503020204020204" charset="-122"/>
                <a:cs typeface="微软雅黑" panose="020B0503020204020204" charset="-122"/>
                <a:sym typeface="Noto Sans SC" panose="020B0200000000000000" charset="-122"/>
              </a:rPr>
              <a:t>企业党组织荣誉</a:t>
            </a:r>
            <a:endParaRPr lang="en-US" sz="1600">
              <a:latin typeface="微软雅黑" panose="020B0503020204020204" charset="-122"/>
              <a:ea typeface="微软雅黑" panose="020B0503020204020204" charset="-122"/>
              <a:cs typeface="微软雅黑" panose="020B0503020204020204" charset="-122"/>
            </a:endParaRPr>
          </a:p>
          <a:p>
            <a:pPr indent="0" algn="l">
              <a:lnSpc>
                <a:spcPct val="108000"/>
              </a:lnSpc>
            </a:pPr>
            <a:r>
              <a:rPr lang="en-US" sz="1600" b="0" i="0" u="none" strike="noStrike">
                <a:solidFill>
                  <a:srgbClr val="4B5563"/>
                </a:solidFill>
                <a:latin typeface="微软雅黑" panose="020B0503020204020204" charset="-122"/>
                <a:ea typeface="微软雅黑" panose="020B0503020204020204" charset="-122"/>
                <a:cs typeface="微软雅黑" panose="020B0503020204020204" charset="-122"/>
                <a:sym typeface="Noto Sans SC" panose="020B0200000000000000" charset="-122"/>
              </a:rPr>
              <a:t>获得区级“优秀基层党组织”党建荣誉表彰。</a:t>
            </a:r>
            <a:endParaRPr lang="en-US" sz="1600" b="0" i="0" u="none" strike="noStrike">
              <a:solidFill>
                <a:srgbClr val="4B5563"/>
              </a:solidFill>
              <a:latin typeface="微软雅黑" panose="020B0503020204020204" charset="-122"/>
              <a:ea typeface="微软雅黑" panose="020B0503020204020204" charset="-122"/>
              <a:cs typeface="微软雅黑" panose="020B0503020204020204" charset="-122"/>
              <a:sym typeface="Noto Sans SC" panose="020B0200000000000000" charset="-122"/>
            </a:endParaRPr>
          </a:p>
        </p:txBody>
      </p:sp>
      <p:sp>
        <p:nvSpPr>
          <p:cNvPr id="10" name="AutoShape 10"/>
          <p:cNvSpPr/>
          <p:nvPr/>
        </p:nvSpPr>
        <p:spPr>
          <a:xfrm>
            <a:off x="394335" y="3302000"/>
            <a:ext cx="3885565" cy="889000"/>
          </a:xfrm>
          <a:prstGeom prst="roundRect">
            <a:avLst>
              <a:gd name="adj" fmla="val 11428"/>
            </a:avLst>
          </a:prstGeom>
          <a:solidFill>
            <a:srgbClr val="ECFDF5">
              <a:alpha val="100000"/>
            </a:srgbClr>
          </a:solidFill>
          <a:ln w="25400" cap="flat" cmpd="sng">
            <a:noFill/>
            <a:prstDash val="solid"/>
            <a:round/>
          </a:ln>
        </p:spPr>
        <p:txBody>
          <a:bodyPr vert="horz" wrap="square" lIns="63500" tIns="63500" rIns="63500" bIns="63500" rtlCol="0" anchor="ctr"/>
          <a:lstStyle/>
          <a:p>
            <a:pPr algn="ctr">
              <a:defRPr/>
            </a:pPr>
            <a:endParaRPr sz="2800">
              <a:latin typeface="微软雅黑" panose="020B0503020204020204" charset="-122"/>
              <a:ea typeface="微软雅黑" panose="020B0503020204020204" charset="-122"/>
            </a:endParaRPr>
          </a:p>
        </p:txBody>
      </p:sp>
      <p:sp>
        <p:nvSpPr>
          <p:cNvPr id="11" name="AutoShape 11"/>
          <p:cNvSpPr/>
          <p:nvPr/>
        </p:nvSpPr>
        <p:spPr>
          <a:xfrm>
            <a:off x="584835" y="3429000"/>
            <a:ext cx="3705860" cy="635000"/>
          </a:xfrm>
          <a:prstGeom prst="rect">
            <a:avLst/>
          </a:prstGeom>
          <a:noFill/>
          <a:ln w="12700" cap="flat" cmpd="sng">
            <a:noFill/>
            <a:prstDash val="solid"/>
            <a:round/>
          </a:ln>
        </p:spPr>
        <p:txBody>
          <a:bodyPr vert="horz" wrap="square" lIns="0" tIns="0" rIns="0" bIns="0" rtlCol="0" anchor="ctr" anchorCtr="0"/>
          <a:lstStyle/>
          <a:p>
            <a:pPr indent="0" algn="l">
              <a:lnSpc>
                <a:spcPct val="108000"/>
              </a:lnSpc>
              <a:defRPr/>
            </a:pPr>
            <a:r>
              <a:rPr lang="en-US" b="1" i="0" u="none" strike="noStrike">
                <a:solidFill>
                  <a:srgbClr val="1F2937"/>
                </a:solidFill>
                <a:latin typeface="微软雅黑" panose="020B0503020204020204" charset="-122"/>
                <a:ea typeface="微软雅黑" panose="020B0503020204020204" charset="-122"/>
                <a:cs typeface="Noto Sans SC" panose="020B0200000000000000" charset="-122"/>
                <a:sym typeface="Noto Sans SC" panose="020B0200000000000000" charset="-122"/>
              </a:rPr>
              <a:t>行业自律</a:t>
            </a:r>
            <a:endParaRPr lang="en-US" sz="1600">
              <a:latin typeface="微软雅黑" panose="020B0503020204020204" charset="-122"/>
              <a:ea typeface="微软雅黑" panose="020B0503020204020204" charset="-122"/>
            </a:endParaRPr>
          </a:p>
          <a:p>
            <a:pPr indent="0" algn="l">
              <a:lnSpc>
                <a:spcPct val="108000"/>
              </a:lnSpc>
            </a:pPr>
            <a:r>
              <a:rPr lang="en-US" sz="1600" b="0" i="0" u="none" strike="noStrike">
                <a:solidFill>
                  <a:srgbClr val="4B5563"/>
                </a:solidFill>
                <a:latin typeface="微软雅黑" panose="020B0503020204020204" charset="-122"/>
                <a:ea typeface="微软雅黑" panose="020B0503020204020204" charset="-122"/>
                <a:cs typeface="Noto Sans SC" panose="020B0200000000000000" charset="-122"/>
                <a:sym typeface="Noto Sans SC" panose="020B0200000000000000" charset="-122"/>
              </a:rPr>
              <a:t>成功加入区级物业管理协会，成为协会正式会员单位。</a:t>
            </a:r>
            <a:endParaRPr lang="en-US" sz="1600" b="0" i="0" u="none" strike="noStrike">
              <a:solidFill>
                <a:srgbClr val="4B5563"/>
              </a:solidFill>
              <a:latin typeface="微软雅黑" panose="020B0503020204020204" charset="-122"/>
              <a:ea typeface="微软雅黑" panose="020B0503020204020204" charset="-122"/>
              <a:cs typeface="Noto Sans SC" panose="020B0200000000000000" charset="-122"/>
              <a:sym typeface="Noto Sans SC" panose="020B0200000000000000" charset="-122"/>
            </a:endParaRPr>
          </a:p>
        </p:txBody>
      </p:sp>
      <p:sp>
        <p:nvSpPr>
          <p:cNvPr id="12" name="AutoShape 12"/>
          <p:cNvSpPr/>
          <p:nvPr/>
        </p:nvSpPr>
        <p:spPr>
          <a:xfrm>
            <a:off x="394335" y="4318000"/>
            <a:ext cx="3850005" cy="889000"/>
          </a:xfrm>
          <a:prstGeom prst="roundRect">
            <a:avLst>
              <a:gd name="adj" fmla="val 11428"/>
            </a:avLst>
          </a:prstGeom>
          <a:solidFill>
            <a:srgbClr val="ECFDF5">
              <a:alpha val="100000"/>
            </a:srgbClr>
          </a:solidFill>
          <a:ln w="25400" cap="flat" cmpd="sng">
            <a:noFill/>
            <a:prstDash val="solid"/>
            <a:round/>
          </a:ln>
        </p:spPr>
        <p:txBody>
          <a:bodyPr vert="horz" wrap="square" lIns="63500" tIns="63500" rIns="63500" bIns="63500" rtlCol="0" anchor="ctr"/>
          <a:lstStyle/>
          <a:p>
            <a:pPr algn="ctr">
              <a:defRPr/>
            </a:pPr>
            <a:endParaRPr sz="2800">
              <a:latin typeface="微软雅黑" panose="020B0503020204020204" charset="-122"/>
              <a:ea typeface="微软雅黑" panose="020B0503020204020204" charset="-122"/>
            </a:endParaRPr>
          </a:p>
        </p:txBody>
      </p:sp>
      <p:sp>
        <p:nvSpPr>
          <p:cNvPr id="13" name="AutoShape 13"/>
          <p:cNvSpPr/>
          <p:nvPr/>
        </p:nvSpPr>
        <p:spPr>
          <a:xfrm>
            <a:off x="584835" y="4484370"/>
            <a:ext cx="4572000" cy="635000"/>
          </a:xfrm>
          <a:prstGeom prst="rect">
            <a:avLst/>
          </a:prstGeom>
          <a:noFill/>
          <a:ln w="12700" cap="flat" cmpd="sng">
            <a:noFill/>
            <a:prstDash val="solid"/>
            <a:round/>
          </a:ln>
        </p:spPr>
        <p:txBody>
          <a:bodyPr vert="horz" wrap="square" lIns="0" tIns="0" rIns="0" bIns="0" rtlCol="0" anchor="ctr" anchorCtr="0"/>
          <a:lstStyle/>
          <a:p>
            <a:pPr indent="0" algn="l">
              <a:lnSpc>
                <a:spcPct val="108000"/>
              </a:lnSpc>
              <a:defRPr/>
            </a:pPr>
            <a:r>
              <a:rPr lang="en-US" b="1" i="0" u="none" strike="noStrike">
                <a:solidFill>
                  <a:srgbClr val="1F2937"/>
                </a:solidFill>
                <a:latin typeface="微软雅黑" panose="020B0503020204020204" charset="-122"/>
                <a:ea typeface="微软雅黑" panose="020B0503020204020204" charset="-122"/>
                <a:cs typeface="微软雅黑" panose="020B0503020204020204" charset="-122"/>
                <a:sym typeface="Noto Sans SC" panose="020B0200000000000000" charset="-122"/>
              </a:rPr>
              <a:t>市区荣誉</a:t>
            </a:r>
            <a:endParaRPr lang="en-US" sz="1600">
              <a:latin typeface="微软雅黑" panose="020B0503020204020204" charset="-122"/>
              <a:ea typeface="微软雅黑" panose="020B0503020204020204" charset="-122"/>
              <a:cs typeface="微软雅黑" panose="020B0503020204020204" charset="-122"/>
            </a:endParaRPr>
          </a:p>
          <a:p>
            <a:pPr indent="0" algn="l">
              <a:lnSpc>
                <a:spcPct val="108000"/>
              </a:lnSpc>
            </a:pPr>
            <a:r>
              <a:rPr lang="zh-CN" altLang="en-US" sz="1600" b="0" i="0" u="none" strike="noStrike">
                <a:solidFill>
                  <a:srgbClr val="4B5563"/>
                </a:solidFill>
                <a:latin typeface="微软雅黑" panose="020B0503020204020204" charset="-122"/>
                <a:ea typeface="微软雅黑" panose="020B0503020204020204" charset="-122"/>
                <a:cs typeface="微软雅黑" panose="020B0503020204020204" charset="-122"/>
                <a:sym typeface="Noto Sans SC" panose="020B0200000000000000" charset="-122"/>
              </a:rPr>
              <a:t>区级示范项目或相应奖励表彰</a:t>
            </a:r>
            <a:r>
              <a:rPr lang="en-US" sz="1600" b="0" i="0" u="none" strike="noStrike">
                <a:solidFill>
                  <a:srgbClr val="4B5563"/>
                </a:solidFill>
                <a:latin typeface="微软雅黑" panose="020B0503020204020204" charset="-122"/>
                <a:ea typeface="微软雅黑" panose="020B0503020204020204" charset="-122"/>
                <a:cs typeface="微软雅黑" panose="020B0503020204020204" charset="-122"/>
                <a:sym typeface="Noto Sans SC" panose="020B0200000000000000" charset="-122"/>
              </a:rPr>
              <a:t>。</a:t>
            </a:r>
            <a:endParaRPr lang="en-US" sz="1600" b="0" i="0" u="none" strike="noStrike">
              <a:solidFill>
                <a:srgbClr val="4B5563"/>
              </a:solidFill>
              <a:latin typeface="微软雅黑" panose="020B0503020204020204" charset="-122"/>
              <a:ea typeface="微软雅黑" panose="020B0503020204020204" charset="-122"/>
              <a:cs typeface="微软雅黑" panose="020B0503020204020204" charset="-122"/>
              <a:sym typeface="Noto Sans SC" panose="020B0200000000000000" charset="-122"/>
            </a:endParaRPr>
          </a:p>
        </p:txBody>
      </p:sp>
      <p:sp>
        <p:nvSpPr>
          <p:cNvPr id="14" name="AutoShape 14"/>
          <p:cNvSpPr/>
          <p:nvPr/>
        </p:nvSpPr>
        <p:spPr>
          <a:xfrm>
            <a:off x="394335" y="5334000"/>
            <a:ext cx="3883025" cy="762000"/>
          </a:xfrm>
          <a:prstGeom prst="roundRect">
            <a:avLst>
              <a:gd name="adj" fmla="val 13333"/>
            </a:avLst>
          </a:prstGeom>
          <a:solidFill>
            <a:srgbClr val="ECFDF5">
              <a:alpha val="100000"/>
            </a:srgbClr>
          </a:solidFill>
          <a:ln w="25400" cap="flat" cmpd="sng">
            <a:noFill/>
            <a:prstDash val="solid"/>
            <a:round/>
          </a:ln>
        </p:spPr>
        <p:txBody>
          <a:bodyPr vert="horz" wrap="square" lIns="63500" tIns="63500" rIns="63500" bIns="63500" rtlCol="0" anchor="ctr"/>
          <a:lstStyle/>
          <a:p>
            <a:pPr algn="ctr">
              <a:defRPr/>
            </a:pPr>
            <a:endParaRPr sz="2800">
              <a:latin typeface="微软雅黑" panose="020B0503020204020204" charset="-122"/>
              <a:ea typeface="微软雅黑" panose="020B0503020204020204" charset="-122"/>
            </a:endParaRPr>
          </a:p>
        </p:txBody>
      </p:sp>
      <p:sp>
        <p:nvSpPr>
          <p:cNvPr id="15" name="AutoShape 15"/>
          <p:cNvSpPr/>
          <p:nvPr/>
        </p:nvSpPr>
        <p:spPr>
          <a:xfrm>
            <a:off x="584835" y="5461000"/>
            <a:ext cx="3606165" cy="508000"/>
          </a:xfrm>
          <a:prstGeom prst="rect">
            <a:avLst/>
          </a:prstGeom>
          <a:noFill/>
          <a:ln w="12700" cap="flat" cmpd="sng">
            <a:noFill/>
            <a:prstDash val="solid"/>
            <a:round/>
          </a:ln>
        </p:spPr>
        <p:txBody>
          <a:bodyPr vert="horz" wrap="square" lIns="0" tIns="0" rIns="0" bIns="0" rtlCol="0" anchor="ctr" anchorCtr="0"/>
          <a:lstStyle/>
          <a:p>
            <a:pPr indent="0" algn="l">
              <a:lnSpc>
                <a:spcPct val="100000"/>
              </a:lnSpc>
              <a:defRPr/>
            </a:pPr>
            <a:r>
              <a:rPr lang="en-US" b="1" i="0" u="none" strike="noStrike">
                <a:solidFill>
                  <a:srgbClr val="1F2937"/>
                </a:solidFill>
                <a:latin typeface="微软雅黑" panose="020B0503020204020204" charset="-122"/>
                <a:ea typeface="微软雅黑" panose="020B0503020204020204" charset="-122"/>
                <a:cs typeface="Noto Sans SC" panose="020B0200000000000000" charset="-122"/>
                <a:sym typeface="Noto Sans SC" panose="020B0200000000000000" charset="-122"/>
              </a:rPr>
              <a:t>信息公示</a:t>
            </a:r>
            <a:r>
              <a:rPr lang="en-US" sz="1600" b="0" i="0" u="none" strike="noStrike">
                <a:solidFill>
                  <a:srgbClr val="4B5563"/>
                </a:solidFill>
                <a:latin typeface="微软雅黑" panose="020B0503020204020204" charset="-122"/>
                <a:ea typeface="微软雅黑" panose="020B0503020204020204" charset="-122"/>
                <a:cs typeface="Noto Sans SC" panose="020B0200000000000000" charset="-122"/>
                <a:sym typeface="Noto Sans SC" panose="020B0200000000000000" charset="-122"/>
              </a:rPr>
              <a:t>：企业填报后，由各区住建房管部门核实记分。</a:t>
            </a:r>
            <a:endParaRPr lang="en-US" sz="1600" b="0" i="0" u="none" strike="noStrike">
              <a:solidFill>
                <a:srgbClr val="4B5563"/>
              </a:solidFill>
              <a:latin typeface="微软雅黑" panose="020B0503020204020204" charset="-122"/>
              <a:ea typeface="微软雅黑" panose="020B0503020204020204" charset="-122"/>
              <a:cs typeface="Noto Sans SC" panose="020B0200000000000000" charset="-122"/>
              <a:sym typeface="Noto Sans SC" panose="020B0200000000000000" charset="-122"/>
            </a:endParaRPr>
          </a:p>
        </p:txBody>
      </p:sp>
      <p:sp>
        <p:nvSpPr>
          <p:cNvPr id="16" name="AutoShape 16"/>
          <p:cNvSpPr/>
          <p:nvPr/>
        </p:nvSpPr>
        <p:spPr>
          <a:xfrm>
            <a:off x="4605020" y="1247775"/>
            <a:ext cx="3637280" cy="4953000"/>
          </a:xfrm>
          <a:prstGeom prst="roundRect">
            <a:avLst>
              <a:gd name="adj" fmla="val 3076"/>
            </a:avLst>
          </a:prstGeom>
          <a:solidFill>
            <a:srgbClr val="FFFFFF">
              <a:alpha val="90000"/>
            </a:srgbClr>
          </a:solidFill>
          <a:ln w="12700" cap="flat" cmpd="sng">
            <a:solidFill>
              <a:srgbClr val="DC2626">
                <a:alpha val="30000"/>
              </a:srgbClr>
            </a:solidFill>
            <a:prstDash val="solid"/>
            <a:round/>
          </a:ln>
          <a:effectLst>
            <a:outerShdw blurRad="190500" dist="50800" dir="5400000" algn="tl" rotWithShape="0">
              <a:srgbClr val="000000">
                <a:alpha val="8000"/>
              </a:srgbClr>
            </a:outerShdw>
          </a:effectLst>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endParaRPr>
          </a:p>
        </p:txBody>
      </p:sp>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59020" y="1501775"/>
            <a:ext cx="406400" cy="406400"/>
          </a:xfrm>
          <a:prstGeom prst="rect">
            <a:avLst/>
          </a:prstGeom>
        </p:spPr>
      </p:pic>
      <p:sp>
        <p:nvSpPr>
          <p:cNvPr id="18" name="AutoShape 18"/>
          <p:cNvSpPr/>
          <p:nvPr/>
        </p:nvSpPr>
        <p:spPr>
          <a:xfrm>
            <a:off x="5514975" y="1536700"/>
            <a:ext cx="1097915" cy="4445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000" b="1" i="0" u="none" strike="noStrike">
                <a:solidFill>
                  <a:srgbClr val="DC2626"/>
                </a:solidFill>
                <a:latin typeface="微软雅黑" panose="020B0503020204020204" charset="-122"/>
                <a:ea typeface="微软雅黑" panose="020B0503020204020204" charset="-122"/>
                <a:cs typeface="微软雅黑" panose="020B0503020204020204" charset="-122"/>
                <a:sym typeface="Noto Sans SC" panose="020B0200000000000000" charset="-122"/>
              </a:rPr>
              <a:t>扣分项 </a:t>
            </a:r>
            <a:endParaRPr lang="en-US" sz="2000" b="1" i="0" u="none" strike="noStrike">
              <a:solidFill>
                <a:srgbClr val="DC2626"/>
              </a:solidFill>
              <a:latin typeface="微软雅黑" panose="020B0503020204020204" charset="-122"/>
              <a:ea typeface="微软雅黑" panose="020B0503020204020204" charset="-122"/>
              <a:cs typeface="微软雅黑" panose="020B0503020204020204" charset="-122"/>
              <a:sym typeface="Noto Sans SC" panose="020B0200000000000000" charset="-122"/>
            </a:endParaRPr>
          </a:p>
        </p:txBody>
      </p:sp>
      <p:cxnSp>
        <p:nvCxnSpPr>
          <p:cNvPr id="19" name="Connector 19"/>
          <p:cNvCxnSpPr/>
          <p:nvPr/>
        </p:nvCxnSpPr>
        <p:spPr>
          <a:xfrm flipV="1">
            <a:off x="4859020" y="2060393"/>
            <a:ext cx="3290548" cy="12882"/>
          </a:xfrm>
          <a:prstGeom prst="straightConnector1">
            <a:avLst/>
          </a:prstGeom>
          <a:solidFill>
            <a:srgbClr val="DEE0E3">
              <a:alpha val="100000"/>
            </a:srgbClr>
          </a:solidFill>
          <a:ln w="12700" cap="flat" cmpd="sng">
            <a:solidFill>
              <a:srgbClr val="DC2626">
                <a:alpha val="20000"/>
              </a:srgbClr>
            </a:solidFill>
            <a:prstDash val="solid"/>
            <a:round/>
            <a:headEnd type="none" w="med" len="med"/>
            <a:tailEnd type="none" w="med" len="med"/>
          </a:ln>
        </p:spPr>
      </p:cxnSp>
      <p:sp>
        <p:nvSpPr>
          <p:cNvPr id="20" name="AutoShape 20"/>
          <p:cNvSpPr/>
          <p:nvPr/>
        </p:nvSpPr>
        <p:spPr>
          <a:xfrm>
            <a:off x="4782185" y="2119630"/>
            <a:ext cx="3366770" cy="2868930"/>
          </a:xfrm>
          <a:prstGeom prst="roundRect">
            <a:avLst>
              <a:gd name="adj" fmla="val 8000"/>
            </a:avLst>
          </a:prstGeom>
          <a:solidFill>
            <a:srgbClr val="FEF2F2">
              <a:alpha val="100000"/>
            </a:srgbClr>
          </a:solidFill>
          <a:ln w="25400" cap="flat" cmpd="sng">
            <a:noFill/>
            <a:prstDash val="solid"/>
            <a:round/>
          </a:ln>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endParaRPr>
          </a:p>
        </p:txBody>
      </p:sp>
      <p:sp>
        <p:nvSpPr>
          <p:cNvPr id="21" name="AutoShape 21"/>
          <p:cNvSpPr/>
          <p:nvPr/>
        </p:nvSpPr>
        <p:spPr>
          <a:xfrm>
            <a:off x="4932680" y="2873375"/>
            <a:ext cx="3216910" cy="1270000"/>
          </a:xfrm>
          <a:prstGeom prst="rect">
            <a:avLst/>
          </a:prstGeom>
          <a:noFill/>
          <a:ln w="12700" cap="flat" cmpd="sng">
            <a:noFill/>
            <a:prstDash val="solid"/>
            <a:round/>
          </a:ln>
        </p:spPr>
        <p:txBody>
          <a:bodyPr vert="horz" wrap="square" lIns="0" tIns="0" rIns="0" bIns="0" rtlCol="0" anchor="ctr" anchorCtr="0"/>
          <a:lstStyle/>
          <a:p>
            <a:pPr indent="0" algn="l">
              <a:lnSpc>
                <a:spcPct val="117000"/>
              </a:lnSpc>
              <a:defRPr/>
            </a:pPr>
            <a:r>
              <a:rPr lang="en-US" b="1">
                <a:solidFill>
                  <a:srgbClr val="B91C1C"/>
                </a:solidFill>
                <a:latin typeface="微软雅黑" panose="020B0503020204020204" charset="-122"/>
                <a:ea typeface="微软雅黑" panose="020B0503020204020204" charset="-122"/>
                <a:cs typeface="Noto Sans SC" panose="020B0200000000000000" charset="-122"/>
              </a:rPr>
              <a:t>违规撤管</a:t>
            </a:r>
            <a:endParaRPr lang="en-US" sz="1100">
              <a:latin typeface="微软雅黑" panose="020B0503020204020204" charset="-122"/>
              <a:ea typeface="微软雅黑" panose="020B0503020204020204" charset="-122"/>
            </a:endParaRPr>
          </a:p>
          <a:p>
            <a:pPr indent="0" algn="l">
              <a:lnSpc>
                <a:spcPct val="117000"/>
              </a:lnSpc>
            </a:pPr>
            <a:r>
              <a:rPr lang="en-US" sz="1600" b="0" i="0" u="none" strike="noStrike">
                <a:solidFill>
                  <a:srgbClr val="374151"/>
                </a:solidFill>
                <a:latin typeface="微软雅黑" panose="020B0503020204020204" charset="-122"/>
                <a:ea typeface="微软雅黑" panose="020B0503020204020204" charset="-122"/>
                <a:cs typeface="Noto Sans SC" panose="020B0200000000000000" charset="-122"/>
                <a:sym typeface="Noto Sans SC" panose="020B0200000000000000" charset="-122"/>
              </a:rPr>
              <a:t>未物业服务期限届满前，物业企业不再为该项目提供物业服务未按规定提前九十日书面告知全体业主或业主委员会（物业管理委员会）</a:t>
            </a:r>
            <a:r>
              <a:rPr lang="zh-CN" altLang="en-US" sz="1600" b="0" i="0" u="none" strike="noStrike">
                <a:solidFill>
                  <a:srgbClr val="374151"/>
                </a:solidFill>
                <a:latin typeface="微软雅黑" panose="020B0503020204020204" charset="-122"/>
                <a:ea typeface="微软雅黑" panose="020B0503020204020204" charset="-122"/>
                <a:cs typeface="Noto Sans SC" panose="020B0200000000000000" charset="-122"/>
                <a:sym typeface="Noto Sans SC" panose="020B0200000000000000" charset="-122"/>
              </a:rPr>
              <a:t>；</a:t>
            </a:r>
            <a:endParaRPr lang="zh-CN" altLang="en-US" sz="1600" b="0" i="0" u="none" strike="noStrike">
              <a:solidFill>
                <a:srgbClr val="374151"/>
              </a:solidFill>
              <a:latin typeface="微软雅黑" panose="020B0503020204020204" charset="-122"/>
              <a:ea typeface="微软雅黑" panose="020B0503020204020204" charset="-122"/>
              <a:cs typeface="Noto Sans SC" panose="020B0200000000000000" charset="-122"/>
              <a:sym typeface="Noto Sans SC" panose="020B0200000000000000" charset="-122"/>
            </a:endParaRPr>
          </a:p>
          <a:p>
            <a:pPr indent="0" algn="l">
              <a:lnSpc>
                <a:spcPct val="117000"/>
              </a:lnSpc>
            </a:pPr>
            <a:endParaRPr lang="zh-CN" altLang="en-US" sz="1600" b="0" i="0" u="none" strike="noStrike">
              <a:solidFill>
                <a:srgbClr val="374151"/>
              </a:solidFill>
              <a:latin typeface="微软雅黑" panose="020B0503020204020204" charset="-122"/>
              <a:ea typeface="微软雅黑" panose="020B0503020204020204" charset="-122"/>
              <a:cs typeface="Noto Sans SC" panose="020B0200000000000000" charset="-122"/>
              <a:sym typeface="Noto Sans SC" panose="020B0200000000000000" charset="-122"/>
            </a:endParaRPr>
          </a:p>
          <a:p>
            <a:pPr indent="0" algn="l">
              <a:lnSpc>
                <a:spcPct val="117000"/>
              </a:lnSpc>
            </a:pPr>
            <a:r>
              <a:rPr lang="zh-CN" altLang="en-US" sz="1600" b="0" i="0" u="none" strike="noStrike">
                <a:solidFill>
                  <a:srgbClr val="374151"/>
                </a:solidFill>
                <a:latin typeface="微软雅黑" panose="020B0503020204020204" charset="-122"/>
                <a:ea typeface="微软雅黑" panose="020B0503020204020204" charset="-122"/>
                <a:cs typeface="Noto Sans SC" panose="020B0200000000000000" charset="-122"/>
                <a:sym typeface="Noto Sans SC" panose="020B0200000000000000" charset="-122"/>
              </a:rPr>
              <a:t>物业企业在合同到期后为小区提供事实服务期间，单方面决定不再为该物业项目提供服务，未按规定提前六十日书面告知。</a:t>
            </a:r>
            <a:endParaRPr lang="zh-CN" altLang="en-US" sz="1600" b="0" i="0" u="none" strike="noStrike">
              <a:solidFill>
                <a:srgbClr val="374151"/>
              </a:solidFill>
              <a:latin typeface="微软雅黑" panose="020B0503020204020204" charset="-122"/>
              <a:ea typeface="微软雅黑" panose="020B0503020204020204" charset="-122"/>
              <a:cs typeface="Noto Sans SC" panose="020B0200000000000000" charset="-122"/>
              <a:sym typeface="Noto Sans SC" panose="020B0200000000000000" charset="-122"/>
            </a:endParaRPr>
          </a:p>
        </p:txBody>
      </p:sp>
      <p:sp>
        <p:nvSpPr>
          <p:cNvPr id="22" name="AutoShape 22"/>
          <p:cNvSpPr/>
          <p:nvPr/>
        </p:nvSpPr>
        <p:spPr>
          <a:xfrm>
            <a:off x="4782185" y="5035550"/>
            <a:ext cx="3402330" cy="1031875"/>
          </a:xfrm>
          <a:prstGeom prst="roundRect">
            <a:avLst>
              <a:gd name="adj" fmla="val 8888"/>
            </a:avLst>
          </a:prstGeom>
          <a:solidFill>
            <a:srgbClr val="FEF2F2">
              <a:alpha val="100000"/>
            </a:srgbClr>
          </a:solidFill>
          <a:ln w="25400" cap="flat" cmpd="sng">
            <a:noFill/>
            <a:prstDash val="solid"/>
            <a:round/>
          </a:ln>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endParaRPr>
          </a:p>
        </p:txBody>
      </p:sp>
      <p:sp>
        <p:nvSpPr>
          <p:cNvPr id="23" name="AutoShape 23"/>
          <p:cNvSpPr/>
          <p:nvPr/>
        </p:nvSpPr>
        <p:spPr>
          <a:xfrm>
            <a:off x="4963160" y="5162550"/>
            <a:ext cx="3186430" cy="889000"/>
          </a:xfrm>
          <a:prstGeom prst="rect">
            <a:avLst/>
          </a:prstGeom>
          <a:noFill/>
          <a:ln w="12700" cap="flat" cmpd="sng">
            <a:noFill/>
            <a:prstDash val="solid"/>
            <a:round/>
          </a:ln>
        </p:spPr>
        <p:txBody>
          <a:bodyPr vert="horz" wrap="square" lIns="0" tIns="0" rIns="0" bIns="0" rtlCol="0" anchor="ctr" anchorCtr="0"/>
          <a:lstStyle/>
          <a:p>
            <a:pPr indent="0" algn="l">
              <a:lnSpc>
                <a:spcPct val="117000"/>
              </a:lnSpc>
              <a:defRPr/>
            </a:pPr>
            <a:r>
              <a:rPr lang="en-US" b="1" i="0" u="none" strike="noStrike">
                <a:solidFill>
                  <a:srgbClr val="B91C1C"/>
                </a:solidFill>
                <a:latin typeface="微软雅黑" panose="020B0503020204020204" charset="-122"/>
                <a:ea typeface="微软雅黑" panose="020B0503020204020204" charset="-122"/>
                <a:cs typeface="Noto Sans SC" panose="020B0200000000000000" charset="-122"/>
                <a:sym typeface="Noto Sans SC" panose="020B0200000000000000" charset="-122"/>
              </a:rPr>
              <a:t>公共收益</a:t>
            </a:r>
            <a:endParaRPr lang="en-US" sz="1100">
              <a:latin typeface="微软雅黑" panose="020B0503020204020204" charset="-122"/>
              <a:ea typeface="微软雅黑" panose="020B0503020204020204" charset="-122"/>
            </a:endParaRPr>
          </a:p>
          <a:p>
            <a:pPr indent="0" algn="l">
              <a:lnSpc>
                <a:spcPct val="117000"/>
              </a:lnSpc>
            </a:pPr>
            <a:r>
              <a:rPr lang="en-US" sz="1600" b="0" i="0" u="none" strike="noStrike">
                <a:solidFill>
                  <a:srgbClr val="374151"/>
                </a:solidFill>
                <a:latin typeface="微软雅黑" panose="020B0503020204020204" charset="-122"/>
                <a:ea typeface="微软雅黑" panose="020B0503020204020204" charset="-122"/>
                <a:cs typeface="Noto Sans SC" panose="020B0200000000000000" charset="-122"/>
                <a:sym typeface="Noto Sans SC" panose="020B0200000000000000" charset="-122"/>
              </a:rPr>
              <a:t>未对小区公共收益进行单独列账</a:t>
            </a:r>
            <a:endParaRPr lang="en-US" sz="1600" b="0" i="0" u="none" strike="noStrike">
              <a:solidFill>
                <a:srgbClr val="374151"/>
              </a:solidFill>
              <a:latin typeface="微软雅黑" panose="020B0503020204020204" charset="-122"/>
              <a:ea typeface="微软雅黑" panose="020B0503020204020204" charset="-122"/>
              <a:cs typeface="Noto Sans SC" panose="020B0200000000000000" charset="-122"/>
              <a:sym typeface="Noto Sans SC" panose="020B0200000000000000" charset="-122"/>
            </a:endParaRPr>
          </a:p>
        </p:txBody>
      </p:sp>
      <p:sp>
        <p:nvSpPr>
          <p:cNvPr id="24" name="AutoShape 16"/>
          <p:cNvSpPr/>
          <p:nvPr/>
        </p:nvSpPr>
        <p:spPr>
          <a:xfrm>
            <a:off x="8482330" y="1270000"/>
            <a:ext cx="3637280" cy="4953000"/>
          </a:xfrm>
          <a:prstGeom prst="roundRect">
            <a:avLst>
              <a:gd name="adj" fmla="val 3076"/>
            </a:avLst>
          </a:prstGeom>
          <a:solidFill>
            <a:srgbClr val="FFFFFF">
              <a:alpha val="90000"/>
            </a:srgbClr>
          </a:solidFill>
          <a:ln w="12700" cap="flat" cmpd="sng">
            <a:solidFill>
              <a:srgbClr val="DC2626">
                <a:alpha val="30000"/>
              </a:srgbClr>
            </a:solidFill>
            <a:prstDash val="solid"/>
            <a:round/>
          </a:ln>
          <a:effectLst>
            <a:outerShdw blurRad="190500" dist="50800" dir="5400000" algn="tl" rotWithShape="0">
              <a:srgbClr val="000000">
                <a:alpha val="8000"/>
              </a:srgbClr>
            </a:outerShdw>
          </a:effectLst>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endParaRPr>
          </a:p>
        </p:txBody>
      </p:sp>
      <p:pic>
        <p:nvPicPr>
          <p:cNvPr id="25"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36330" y="1524000"/>
            <a:ext cx="406400" cy="406400"/>
          </a:xfrm>
          <a:prstGeom prst="rect">
            <a:avLst/>
          </a:prstGeom>
        </p:spPr>
      </p:pic>
      <p:cxnSp>
        <p:nvCxnSpPr>
          <p:cNvPr id="26" name="Connector 19"/>
          <p:cNvCxnSpPr/>
          <p:nvPr/>
        </p:nvCxnSpPr>
        <p:spPr>
          <a:xfrm flipV="1">
            <a:off x="8736330" y="2082618"/>
            <a:ext cx="3290548" cy="12882"/>
          </a:xfrm>
          <a:prstGeom prst="straightConnector1">
            <a:avLst/>
          </a:prstGeom>
          <a:solidFill>
            <a:srgbClr val="DEE0E3">
              <a:alpha val="100000"/>
            </a:srgbClr>
          </a:solidFill>
          <a:ln w="12700" cap="flat" cmpd="sng">
            <a:solidFill>
              <a:srgbClr val="DC2626">
                <a:alpha val="20000"/>
              </a:srgbClr>
            </a:solidFill>
            <a:prstDash val="solid"/>
            <a:round/>
            <a:headEnd type="none" w="med" len="med"/>
            <a:tailEnd type="none" w="med" len="med"/>
          </a:ln>
        </p:spPr>
      </p:cxnSp>
      <p:sp>
        <p:nvSpPr>
          <p:cNvPr id="27" name="AutoShape 20"/>
          <p:cNvSpPr/>
          <p:nvPr/>
        </p:nvSpPr>
        <p:spPr>
          <a:xfrm>
            <a:off x="8659495" y="2141855"/>
            <a:ext cx="3366770" cy="3909060"/>
          </a:xfrm>
          <a:prstGeom prst="roundRect">
            <a:avLst>
              <a:gd name="adj" fmla="val 8000"/>
            </a:avLst>
          </a:prstGeom>
          <a:solidFill>
            <a:srgbClr val="FEF2F2">
              <a:alpha val="100000"/>
            </a:srgbClr>
          </a:solidFill>
          <a:ln w="25400" cap="flat" cmpd="sng">
            <a:noFill/>
            <a:prstDash val="solid"/>
            <a:round/>
          </a:ln>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endParaRPr>
          </a:p>
        </p:txBody>
      </p:sp>
      <p:sp>
        <p:nvSpPr>
          <p:cNvPr id="28" name="AutoShape 21"/>
          <p:cNvSpPr/>
          <p:nvPr/>
        </p:nvSpPr>
        <p:spPr>
          <a:xfrm>
            <a:off x="8750300" y="2327275"/>
            <a:ext cx="3216910" cy="3646805"/>
          </a:xfrm>
          <a:prstGeom prst="rect">
            <a:avLst/>
          </a:prstGeom>
          <a:noFill/>
          <a:ln w="12700" cap="flat" cmpd="sng">
            <a:noFill/>
            <a:prstDash val="solid"/>
            <a:round/>
          </a:ln>
        </p:spPr>
        <p:txBody>
          <a:bodyPr vert="horz" wrap="square" lIns="0" tIns="0" rIns="0" bIns="0" rtlCol="0" anchor="ctr" anchorCtr="0"/>
          <a:lstStyle/>
          <a:p>
            <a:pPr indent="0" algn="l">
              <a:lnSpc>
                <a:spcPct val="117000"/>
              </a:lnSpc>
              <a:defRPr/>
            </a:pPr>
            <a:r>
              <a:rPr lang="en-US" altLang="zh-CN" b="1">
                <a:solidFill>
                  <a:srgbClr val="B91C1C"/>
                </a:solidFill>
                <a:latin typeface="微软雅黑" panose="020B0503020204020204" charset="-122"/>
                <a:ea typeface="微软雅黑" panose="020B0503020204020204" charset="-122"/>
                <a:cs typeface="Noto Sans SC" panose="020B0200000000000000" charset="-122"/>
              </a:rPr>
              <a:t>1.</a:t>
            </a:r>
            <a:r>
              <a:rPr lang="zh-CN" altLang="en-US" b="1">
                <a:solidFill>
                  <a:srgbClr val="B91C1C"/>
                </a:solidFill>
                <a:latin typeface="微软雅黑" panose="020B0503020204020204" charset="-122"/>
                <a:ea typeface="微软雅黑" panose="020B0503020204020204" charset="-122"/>
                <a:cs typeface="Noto Sans SC" panose="020B0200000000000000" charset="-122"/>
              </a:rPr>
              <a:t>区级荣誉备案。</a:t>
            </a:r>
            <a:endParaRPr lang="zh-CN" altLang="en-US" b="1">
              <a:solidFill>
                <a:srgbClr val="B91C1C"/>
              </a:solidFill>
              <a:latin typeface="微软雅黑" panose="020B0503020204020204" charset="-122"/>
              <a:ea typeface="微软雅黑" panose="020B0503020204020204" charset="-122"/>
              <a:cs typeface="Noto Sans SC" panose="020B0200000000000000" charset="-122"/>
            </a:endParaRPr>
          </a:p>
          <a:p>
            <a:pPr indent="0" algn="l">
              <a:lnSpc>
                <a:spcPct val="117000"/>
              </a:lnSpc>
              <a:defRPr/>
            </a:pPr>
            <a:endParaRPr lang="zh-CN" altLang="en-US" b="1">
              <a:solidFill>
                <a:srgbClr val="B91C1C"/>
              </a:solidFill>
              <a:latin typeface="微软雅黑" panose="020B0503020204020204" charset="-122"/>
              <a:ea typeface="微软雅黑" panose="020B0503020204020204" charset="-122"/>
              <a:cs typeface="Noto Sans SC" panose="020B0200000000000000" charset="-122"/>
            </a:endParaRPr>
          </a:p>
          <a:p>
            <a:pPr indent="0" algn="l">
              <a:lnSpc>
                <a:spcPct val="117000"/>
              </a:lnSpc>
              <a:defRPr/>
            </a:pPr>
            <a:r>
              <a:rPr lang="en-US" altLang="zh-CN" b="1">
                <a:solidFill>
                  <a:srgbClr val="B91C1C"/>
                </a:solidFill>
                <a:latin typeface="微软雅黑" panose="020B0503020204020204" charset="-122"/>
                <a:ea typeface="微软雅黑" panose="020B0503020204020204" charset="-122"/>
                <a:cs typeface="Noto Sans SC" panose="020B0200000000000000" charset="-122"/>
              </a:rPr>
              <a:t>2.“</a:t>
            </a:r>
            <a:r>
              <a:rPr lang="zh-CN" altLang="en-US" b="1">
                <a:solidFill>
                  <a:srgbClr val="B91C1C"/>
                </a:solidFill>
                <a:latin typeface="微软雅黑" panose="020B0503020204020204" charset="-122"/>
                <a:ea typeface="微软雅黑" panose="020B0503020204020204" charset="-122"/>
                <a:cs typeface="Noto Sans SC" panose="020B0200000000000000" charset="-122"/>
              </a:rPr>
              <a:t>完成录入</a:t>
            </a:r>
            <a:r>
              <a:rPr lang="en-US" altLang="zh-CN" b="1">
                <a:solidFill>
                  <a:srgbClr val="B91C1C"/>
                </a:solidFill>
                <a:latin typeface="微软雅黑" panose="020B0503020204020204" charset="-122"/>
                <a:ea typeface="微软雅黑" panose="020B0503020204020204" charset="-122"/>
                <a:cs typeface="Noto Sans SC" panose="020B0200000000000000" charset="-122"/>
              </a:rPr>
              <a:t>”</a:t>
            </a:r>
            <a:r>
              <a:rPr lang="zh-CN" altLang="en-US" b="1">
                <a:solidFill>
                  <a:srgbClr val="B91C1C"/>
                </a:solidFill>
                <a:latin typeface="微软雅黑" panose="020B0503020204020204" charset="-122"/>
                <a:ea typeface="微软雅黑" panose="020B0503020204020204" charset="-122"/>
                <a:cs typeface="Noto Sans SC" panose="020B0200000000000000" charset="-122"/>
              </a:rPr>
              <a:t>按钮的确认。</a:t>
            </a:r>
            <a:endParaRPr lang="zh-CN" altLang="en-US" b="1">
              <a:solidFill>
                <a:srgbClr val="B91C1C"/>
              </a:solidFill>
              <a:latin typeface="微软雅黑" panose="020B0503020204020204" charset="-122"/>
              <a:ea typeface="微软雅黑" panose="020B0503020204020204" charset="-122"/>
              <a:cs typeface="Noto Sans SC" panose="020B0200000000000000" charset="-122"/>
            </a:endParaRPr>
          </a:p>
          <a:p>
            <a:pPr indent="0" algn="l">
              <a:lnSpc>
                <a:spcPct val="117000"/>
              </a:lnSpc>
              <a:defRPr/>
            </a:pPr>
            <a:endParaRPr lang="zh-CN" altLang="en-US" sz="1600" b="0" i="0" u="none" strike="noStrike">
              <a:solidFill>
                <a:srgbClr val="374151"/>
              </a:solidFill>
              <a:latin typeface="微软雅黑" panose="020B0503020204020204" charset="-122"/>
              <a:ea typeface="微软雅黑" panose="020B0503020204020204" charset="-122"/>
              <a:cs typeface="Noto Sans SC" panose="020B0200000000000000" charset="-122"/>
              <a:sym typeface="Noto Sans SC" panose="020B0200000000000000" charset="-122"/>
            </a:endParaRPr>
          </a:p>
          <a:p>
            <a:pPr indent="0" algn="l">
              <a:lnSpc>
                <a:spcPct val="117000"/>
              </a:lnSpc>
              <a:defRPr/>
            </a:pPr>
            <a:r>
              <a:rPr lang="en-US" altLang="zh-CN" sz="1800" b="1" i="0" u="none" strike="noStrike">
                <a:solidFill>
                  <a:srgbClr val="B91C1C"/>
                </a:solidFill>
                <a:latin typeface="微软雅黑" panose="020B0503020204020204" charset="-122"/>
                <a:ea typeface="微软雅黑" panose="020B0503020204020204" charset="-122"/>
                <a:cs typeface="Noto Sans SC" panose="020B0200000000000000" charset="-122"/>
                <a:sym typeface="Noto Sans SC" panose="020B0200000000000000" charset="-122"/>
              </a:rPr>
              <a:t>3.</a:t>
            </a:r>
            <a:r>
              <a:rPr lang="zh-CN" altLang="en-US" sz="1800" b="1" i="0" u="none" strike="noStrike">
                <a:solidFill>
                  <a:srgbClr val="B91C1C"/>
                </a:solidFill>
                <a:latin typeface="微软雅黑" panose="020B0503020204020204" charset="-122"/>
                <a:ea typeface="微软雅黑" panose="020B0503020204020204" charset="-122"/>
                <a:cs typeface="Noto Sans SC" panose="020B0200000000000000" charset="-122"/>
                <a:sym typeface="Noto Sans SC" panose="020B0200000000000000" charset="-122"/>
              </a:rPr>
              <a:t>督促企业合同备案：持续督促辖区住宅物业管理项目及时进行备案。</a:t>
            </a:r>
            <a:br>
              <a:rPr lang="zh-CN" altLang="en-US" sz="1800" b="1" i="0" u="none" strike="noStrike">
                <a:solidFill>
                  <a:srgbClr val="B91C1C"/>
                </a:solidFill>
                <a:latin typeface="微软雅黑" panose="020B0503020204020204" charset="-122"/>
                <a:ea typeface="微软雅黑" panose="020B0503020204020204" charset="-122"/>
                <a:cs typeface="Noto Sans SC" panose="020B0200000000000000" charset="-122"/>
                <a:sym typeface="Noto Sans SC" panose="020B0200000000000000" charset="-122"/>
              </a:rPr>
            </a:br>
            <a:br>
              <a:rPr lang="zh-CN" altLang="en-US" sz="1800" b="1" i="0" u="none" strike="noStrike">
                <a:solidFill>
                  <a:srgbClr val="B91C1C"/>
                </a:solidFill>
                <a:latin typeface="微软雅黑" panose="020B0503020204020204" charset="-122"/>
                <a:ea typeface="微软雅黑" panose="020B0503020204020204" charset="-122"/>
                <a:cs typeface="Noto Sans SC" panose="020B0200000000000000" charset="-122"/>
                <a:sym typeface="Noto Sans SC" panose="020B0200000000000000" charset="-122"/>
              </a:rPr>
            </a:br>
            <a:r>
              <a:rPr lang="en-US" altLang="zh-CN" sz="1800" b="1" i="0" u="none" strike="noStrike">
                <a:solidFill>
                  <a:srgbClr val="B91C1C"/>
                </a:solidFill>
                <a:latin typeface="微软雅黑" panose="020B0503020204020204" charset="-122"/>
                <a:ea typeface="微软雅黑" panose="020B0503020204020204" charset="-122"/>
                <a:cs typeface="Noto Sans SC" panose="020B0200000000000000" charset="-122"/>
                <a:sym typeface="Noto Sans SC" panose="020B0200000000000000" charset="-122"/>
              </a:rPr>
              <a:t>4</a:t>
            </a:r>
            <a:r>
              <a:rPr lang="zh-CN" altLang="en-US" sz="1800" b="1" i="0" u="none" strike="noStrike">
                <a:solidFill>
                  <a:srgbClr val="B91C1C"/>
                </a:solidFill>
                <a:latin typeface="微软雅黑" panose="020B0503020204020204" charset="-122"/>
                <a:ea typeface="微软雅黑" panose="020B0503020204020204" charset="-122"/>
                <a:cs typeface="Noto Sans SC" panose="020B0200000000000000" charset="-122"/>
                <a:sym typeface="Noto Sans SC" panose="020B0200000000000000" charset="-122"/>
              </a:rPr>
              <a:t>.通知属地物业企业（非项目）完成综合评价工作。</a:t>
            </a:r>
            <a:endParaRPr lang="zh-CN" altLang="en-US" sz="1800" b="1" i="0" u="none" strike="noStrike">
              <a:solidFill>
                <a:srgbClr val="B91C1C"/>
              </a:solidFill>
              <a:latin typeface="微软雅黑" panose="020B0503020204020204" charset="-122"/>
              <a:ea typeface="微软雅黑" panose="020B0503020204020204" charset="-122"/>
              <a:cs typeface="Noto Sans SC" panose="020B0200000000000000" charset="-122"/>
              <a:sym typeface="Noto Sans SC" panose="020B0200000000000000" charset="-122"/>
            </a:endParaRPr>
          </a:p>
          <a:p>
            <a:pPr indent="0" algn="l">
              <a:lnSpc>
                <a:spcPct val="117000"/>
              </a:lnSpc>
              <a:defRPr/>
            </a:pPr>
            <a:endParaRPr lang="zh-CN" altLang="en-US" sz="1800" b="1" i="0" u="none" strike="noStrike">
              <a:solidFill>
                <a:srgbClr val="B91C1C"/>
              </a:solidFill>
              <a:latin typeface="微软雅黑" panose="020B0503020204020204" charset="-122"/>
              <a:ea typeface="微软雅黑" panose="020B0503020204020204" charset="-122"/>
              <a:cs typeface="Noto Sans SC" panose="020B0200000000000000" charset="-122"/>
              <a:sym typeface="Noto Sans SC" panose="020B0200000000000000" charset="-122"/>
            </a:endParaRPr>
          </a:p>
        </p:txBody>
      </p:sp>
      <p:sp>
        <p:nvSpPr>
          <p:cNvPr id="31" name="AutoShape 18"/>
          <p:cNvSpPr/>
          <p:nvPr/>
        </p:nvSpPr>
        <p:spPr>
          <a:xfrm>
            <a:off x="9371330" y="1542415"/>
            <a:ext cx="1097915" cy="4445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zh-CN" altLang="en-US" sz="2000" b="1" i="0" u="none" strike="noStrike">
                <a:solidFill>
                  <a:srgbClr val="DC2626"/>
                </a:solidFill>
                <a:latin typeface="微软雅黑" panose="020B0503020204020204" charset="-122"/>
                <a:ea typeface="微软雅黑" panose="020B0503020204020204" charset="-122"/>
                <a:cs typeface="微软雅黑" panose="020B0503020204020204" charset="-122"/>
                <a:sym typeface="Noto Sans SC" panose="020B0200000000000000" charset="-122"/>
              </a:rPr>
              <a:t>注意事项</a:t>
            </a:r>
            <a:r>
              <a:rPr lang="en-US" sz="2000" b="1" i="0" u="none" strike="noStrike">
                <a:solidFill>
                  <a:srgbClr val="DC2626"/>
                </a:solidFill>
                <a:latin typeface="微软雅黑" panose="020B0503020204020204" charset="-122"/>
                <a:ea typeface="微软雅黑" panose="020B0503020204020204" charset="-122"/>
                <a:cs typeface="微软雅黑" panose="020B0503020204020204" charset="-122"/>
                <a:sym typeface="Noto Sans SC" panose="020B0200000000000000" charset="-122"/>
              </a:rPr>
              <a:t> </a:t>
            </a:r>
            <a:endParaRPr lang="en-US" sz="2000" b="1" i="0" u="none" strike="noStrike">
              <a:solidFill>
                <a:srgbClr val="DC2626"/>
              </a:solidFill>
              <a:latin typeface="微软雅黑" panose="020B0503020204020204" charset="-122"/>
              <a:ea typeface="微软雅黑" panose="020B0503020204020204" charset="-122"/>
              <a:cs typeface="微软雅黑" panose="020B0503020204020204" charset="-122"/>
              <a:sym typeface="Noto Sans SC" panose="020B0200000000000000" charset="-122"/>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5F7FA"/>
        </a:solidFill>
        <a:effectLst/>
      </p:bgPr>
    </p:bg>
    <p:spTree>
      <p:nvGrpSpPr>
        <p:cNvPr id="1" name=""/>
        <p:cNvGrpSpPr/>
        <p:nvPr/>
      </p:nvGrpSpPr>
      <p:grpSpPr>
        <a:xfrm>
          <a:off x="0" y="0"/>
          <a:ext cx="0" cy="0"/>
          <a:chOff x="0" y="0"/>
          <a:chExt cx="0" cy="0"/>
        </a:xfrm>
      </p:grpSpPr>
      <p:pic>
        <p:nvPicPr>
          <p:cNvPr id="2" name="Image 0" descr="https://kimi-img.moonshot.cn/pub/slides/slides_tmpl/image/25-09-30-16:31:52-d3dpau0s8jdo4os5dgdg.jpg"/>
          <p:cNvPicPr>
            <a:picLocks noChangeAspect="1"/>
          </p:cNvPicPr>
          <p:nvPr/>
        </p:nvPicPr>
        <p:blipFill>
          <a:blip r:embed="rId1"/>
          <a:stretch>
            <a:fillRect/>
          </a:stretch>
        </p:blipFill>
        <p:spPr>
          <a:xfrm>
            <a:off x="2540" y="1270"/>
            <a:ext cx="12186285" cy="6858000"/>
          </a:xfrm>
          <a:prstGeom prst="rect">
            <a:avLst/>
          </a:prstGeom>
        </p:spPr>
      </p:pic>
      <p:sp>
        <p:nvSpPr>
          <p:cNvPr id="3" name="标题 1"/>
          <p:cNvSpPr txBox="1"/>
          <p:nvPr>
            <p:custDataLst>
              <p:tags r:id="rId2"/>
            </p:custDataLst>
          </p:nvPr>
        </p:nvSpPr>
        <p:spPr>
          <a:xfrm>
            <a:off x="3437890" y="3707130"/>
            <a:ext cx="4927600" cy="1772285"/>
          </a:xfrm>
          <a:prstGeom prst="rect">
            <a:avLst/>
          </a:prstGeom>
          <a:noFill/>
          <a:ln>
            <a:noFill/>
          </a:ln>
        </p:spPr>
        <p:txBody>
          <a:bodyPr vert="horz" wrap="square" lIns="0" tIns="0" rIns="0" bIns="0" rtlCol="0" anchor="t">
            <a:spAutoFit/>
            <a:scene3d>
              <a:camera prst="orthographicFront"/>
              <a:lightRig rig="soft" dir="t">
                <a:rot lat="0" lon="0" rev="15600000"/>
              </a:lightRig>
            </a:scene3d>
            <a:sp3d extrusionH="57150" prstMaterial="softEdge">
              <a:bevelT w="25400" h="38100"/>
            </a:sp3d>
          </a:bodyPr>
          <a:p>
            <a:pPr algn="l" fontAlgn="auto">
              <a:lnSpc>
                <a:spcPct val="120000"/>
              </a:lnSpc>
            </a:pPr>
            <a:r>
              <a:rPr kumimoji="1" lang="zh-CN" altLang="en-US" sz="4800" noProof="1">
                <a:latin typeface="微软雅黑" panose="020B0503020204020204" charset="-122"/>
                <a:ea typeface="微软雅黑" panose="020B0503020204020204" charset="-122"/>
                <a:cs typeface="OPPOSans H"/>
              </a:rPr>
              <a:t>综合评价系统操作</a:t>
            </a:r>
            <a:endParaRPr kumimoji="1" lang="zh-CN" altLang="en-US" sz="4800" b="1" noProof="1">
              <a:latin typeface="微软雅黑" panose="020B0503020204020204" charset="-122"/>
              <a:ea typeface="微软雅黑" panose="020B0503020204020204" charset="-122"/>
              <a:cs typeface="OPPOSans H"/>
            </a:endParaRPr>
          </a:p>
          <a:p>
            <a:pPr algn="ctr" fontAlgn="auto">
              <a:lnSpc>
                <a:spcPct val="120000"/>
              </a:lnSpc>
            </a:pPr>
            <a:r>
              <a:rPr kumimoji="1" lang="zh-CN" altLang="en-US" sz="4800" b="1" noProof="1">
                <a:latin typeface="微软雅黑" panose="020B0503020204020204" charset="-122"/>
                <a:ea typeface="微软雅黑" panose="020B0503020204020204" charset="-122"/>
                <a:cs typeface="OPPOSans H"/>
              </a:rPr>
              <a:t>市级端</a:t>
            </a:r>
            <a:endParaRPr kumimoji="1" lang="zh-CN" altLang="en-US" sz="4800" b="1" noProof="1">
              <a:latin typeface="微软雅黑" panose="020B0503020204020204" charset="-122"/>
              <a:ea typeface="微软雅黑" panose="020B0503020204020204" charset="-122"/>
              <a:cs typeface="OPPOSans H"/>
            </a:endParaRPr>
          </a:p>
        </p:txBody>
      </p:sp>
      <p:sp>
        <p:nvSpPr>
          <p:cNvPr id="8196" name="Shape 1"/>
          <p:cNvSpPr/>
          <p:nvPr/>
        </p:nvSpPr>
        <p:spPr>
          <a:xfrm>
            <a:off x="5088255" y="1294130"/>
            <a:ext cx="1625600" cy="1625600"/>
          </a:xfrm>
          <a:custGeom>
            <a:avLst/>
            <a:gdLst/>
            <a:ahLst/>
            <a:cxnLst/>
            <a:pathLst>
              <a:path w="1625600" h="1625600">
                <a:moveTo>
                  <a:pt x="812800" y="0"/>
                </a:moveTo>
                <a:lnTo>
                  <a:pt x="812800" y="0"/>
                </a:lnTo>
                <a:cubicBezTo>
                  <a:pt x="1261397" y="0"/>
                  <a:pt x="1625600" y="364203"/>
                  <a:pt x="1625600" y="812800"/>
                </a:cubicBezTo>
                <a:lnTo>
                  <a:pt x="1625600" y="812800"/>
                </a:lnTo>
                <a:cubicBezTo>
                  <a:pt x="1625600" y="1261397"/>
                  <a:pt x="1261397" y="1625600"/>
                  <a:pt x="812800" y="1625600"/>
                </a:cubicBezTo>
                <a:lnTo>
                  <a:pt x="812800" y="1625600"/>
                </a:lnTo>
                <a:cubicBezTo>
                  <a:pt x="364203" y="1625600"/>
                  <a:pt x="0" y="1261397"/>
                  <a:pt x="0" y="812800"/>
                </a:cubicBezTo>
                <a:lnTo>
                  <a:pt x="0" y="812800"/>
                </a:lnTo>
                <a:cubicBezTo>
                  <a:pt x="0" y="364203"/>
                  <a:pt x="364203" y="0"/>
                  <a:pt x="812800" y="0"/>
                </a:cubicBezTo>
                <a:close/>
              </a:path>
            </a:pathLst>
          </a:custGeom>
          <a:gradFill>
            <a:gsLst>
              <a:gs pos="0">
                <a:schemeClr val="bg1"/>
              </a:gs>
              <a:gs pos="42000">
                <a:srgbClr val="6ACCF2"/>
              </a:gs>
              <a:gs pos="100000">
                <a:srgbClr val="2497EA"/>
              </a:gs>
            </a:gsLst>
            <a:lin ang="8100000" scaled="1"/>
          </a:gradFill>
          <a:ln w="9525">
            <a:noFill/>
          </a:ln>
        </p:spPr>
        <p:txBody>
          <a:bodyPr/>
          <a:p>
            <a:endParaRPr lang="zh-CN" altLang="en-US"/>
          </a:p>
        </p:txBody>
      </p:sp>
      <p:sp>
        <p:nvSpPr>
          <p:cNvPr id="8197" name="Text 2"/>
          <p:cNvSpPr/>
          <p:nvPr/>
        </p:nvSpPr>
        <p:spPr>
          <a:xfrm>
            <a:off x="5261293" y="1805305"/>
            <a:ext cx="1279525" cy="762000"/>
          </a:xfrm>
          <a:prstGeom prst="rect">
            <a:avLst/>
          </a:prstGeom>
          <a:noFill/>
          <a:ln w="9525">
            <a:noFill/>
          </a:ln>
        </p:spPr>
        <p:txBody>
          <a:bodyPr wrap="square" lIns="0" tIns="0" rIns="0" bIns="0" anchor="ctr" anchorCtr="0"/>
          <a:p>
            <a:pPr algn="ctr">
              <a:lnSpc>
                <a:spcPct val="80000"/>
              </a:lnSpc>
            </a:pPr>
            <a:r>
              <a:rPr lang="en-US" altLang="zh-CN" sz="6000" b="1" dirty="0">
                <a:solidFill>
                  <a:schemeClr val="tx1"/>
                </a:solidFill>
                <a:latin typeface="阿里妈妈数黑体" pitchFamily="34" charset="0"/>
                <a:ea typeface="阿里妈妈数黑体" pitchFamily="34" charset="-122"/>
              </a:rPr>
              <a:t>02</a:t>
            </a:r>
            <a:endParaRPr lang="en-US" altLang="zh-CN" sz="6000" b="1" dirty="0">
              <a:solidFill>
                <a:schemeClr val="tx1"/>
              </a:solidFill>
              <a:latin typeface="阿里妈妈数黑体" pitchFamily="34" charset="0"/>
              <a:ea typeface="阿里妈妈数黑体" pitchFamily="34" charset="-122"/>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kimi-img.moonshot.cn/pub/slides/slides_tmpl/image/25-09-30-16:31:52-d3dpau0s8jdo4os5dgdg.jpg"/>
          <p:cNvPicPr>
            <a:picLocks noChangeAspect="1"/>
          </p:cNvPicPr>
          <p:nvPr/>
        </p:nvPicPr>
        <p:blipFill>
          <a:blip r:embed="rId1"/>
          <a:stretch>
            <a:fillRect/>
          </a:stretch>
        </p:blipFill>
        <p:spPr>
          <a:xfrm>
            <a:off x="3175" y="0"/>
            <a:ext cx="12186285" cy="6858000"/>
          </a:xfrm>
          <a:prstGeom prst="rect">
            <a:avLst/>
          </a:prstGeom>
        </p:spPr>
      </p:pic>
      <p:sp>
        <p:nvSpPr>
          <p:cNvPr id="7" name="Shape 4"/>
          <p:cNvSpPr/>
          <p:nvPr>
            <p:custDataLst>
              <p:tags r:id="rId2"/>
            </p:custDataLst>
          </p:nvPr>
        </p:nvSpPr>
        <p:spPr>
          <a:xfrm>
            <a:off x="317500" y="1180465"/>
            <a:ext cx="10869930" cy="2569210"/>
          </a:xfrm>
          <a:custGeom>
            <a:avLst/>
            <a:gdLst/>
            <a:ahLst/>
            <a:cxnLst/>
            <a:rect l="l" t="t" r="r" b="b"/>
            <a:pathLst>
              <a:path w="3746500" h="3802062">
                <a:moveTo>
                  <a:pt x="31750" y="0"/>
                </a:moveTo>
                <a:lnTo>
                  <a:pt x="3714750" y="0"/>
                </a:lnTo>
                <a:cubicBezTo>
                  <a:pt x="3732273" y="0"/>
                  <a:pt x="3746500" y="14227"/>
                  <a:pt x="3746500" y="31750"/>
                </a:cubicBezTo>
                <a:lnTo>
                  <a:pt x="3746500" y="3706826"/>
                </a:lnTo>
                <a:cubicBezTo>
                  <a:pt x="3746500" y="3759424"/>
                  <a:pt x="3703861" y="3802062"/>
                  <a:pt x="3651264" y="3802062"/>
                </a:cubicBezTo>
                <a:lnTo>
                  <a:pt x="95236" y="3802062"/>
                </a:lnTo>
                <a:cubicBezTo>
                  <a:pt x="42639" y="3802062"/>
                  <a:pt x="0" y="3759424"/>
                  <a:pt x="0" y="3706826"/>
                </a:cubicBezTo>
                <a:lnTo>
                  <a:pt x="0" y="31750"/>
                </a:lnTo>
                <a:cubicBezTo>
                  <a:pt x="0" y="14227"/>
                  <a:pt x="14227" y="0"/>
                  <a:pt x="31750" y="0"/>
                </a:cubicBezTo>
                <a:close/>
              </a:path>
            </a:pathLst>
          </a:custGeom>
          <a:solidFill>
            <a:srgbClr val="FFFFFF"/>
          </a:solidFill>
          <a:effectLst>
            <a:outerShdw blurRad="119063" dist="79375" dir="5400000" algn="bl" rotWithShape="0">
              <a:srgbClr val="000000">
                <a:alpha val="10196"/>
              </a:srgbClr>
            </a:outerShdw>
          </a:effectLst>
        </p:spPr>
      </p:sp>
      <p:sp>
        <p:nvSpPr>
          <p:cNvPr id="8" name="Shape 5"/>
          <p:cNvSpPr/>
          <p:nvPr>
            <p:custDataLst>
              <p:tags r:id="rId3"/>
            </p:custDataLst>
          </p:nvPr>
        </p:nvSpPr>
        <p:spPr>
          <a:xfrm>
            <a:off x="307975" y="1180465"/>
            <a:ext cx="10869930" cy="76200"/>
          </a:xfrm>
          <a:custGeom>
            <a:avLst/>
            <a:gdLst/>
            <a:ahLst/>
            <a:cxnLst/>
            <a:rect l="l" t="t" r="r" b="b"/>
            <a:pathLst>
              <a:path w="3746500" h="31750">
                <a:moveTo>
                  <a:pt x="31750" y="0"/>
                </a:moveTo>
                <a:lnTo>
                  <a:pt x="3714750" y="0"/>
                </a:lnTo>
                <a:cubicBezTo>
                  <a:pt x="3732273" y="0"/>
                  <a:pt x="3746500" y="14227"/>
                  <a:pt x="3746500" y="31750"/>
                </a:cubicBezTo>
                <a:lnTo>
                  <a:pt x="3746500" y="31750"/>
                </a:lnTo>
                <a:lnTo>
                  <a:pt x="0" y="31750"/>
                </a:lnTo>
                <a:lnTo>
                  <a:pt x="0" y="31750"/>
                </a:lnTo>
                <a:cubicBezTo>
                  <a:pt x="0" y="14227"/>
                  <a:pt x="14227" y="0"/>
                  <a:pt x="31750" y="0"/>
                </a:cubicBezTo>
                <a:close/>
              </a:path>
            </a:pathLst>
          </a:custGeom>
          <a:solidFill>
            <a:srgbClr val="0F62FE"/>
          </a:solidFill>
        </p:spPr>
      </p:sp>
      <p:sp>
        <p:nvSpPr>
          <p:cNvPr id="9" name="Text 6"/>
          <p:cNvSpPr/>
          <p:nvPr>
            <p:custDataLst>
              <p:tags r:id="rId4"/>
            </p:custDataLst>
          </p:nvPr>
        </p:nvSpPr>
        <p:spPr>
          <a:xfrm>
            <a:off x="476250" y="1545590"/>
            <a:ext cx="2497455" cy="285750"/>
          </a:xfrm>
          <a:prstGeom prst="rect">
            <a:avLst/>
          </a:prstGeom>
          <a:noFill/>
        </p:spPr>
        <p:txBody>
          <a:bodyPr wrap="square" lIns="0" tIns="0" rIns="0" bIns="0" rtlCol="0" anchor="ctr"/>
          <a:lstStyle/>
          <a:p>
            <a:pPr>
              <a:lnSpc>
                <a:spcPct val="110000"/>
              </a:lnSpc>
            </a:pPr>
            <a:r>
              <a:rPr lang="en-US" sz="2800" b="1" dirty="0">
                <a:solidFill>
                  <a:srgbClr val="212121"/>
                </a:solidFill>
                <a:latin typeface="微软雅黑" panose="020B0503020204020204" charset="-122"/>
                <a:ea typeface="微软雅黑" panose="020B0503020204020204" charset="-122"/>
                <a:cs typeface="Alimama ShuHeiTi" pitchFamily="34" charset="-120"/>
              </a:rPr>
              <a:t>公共信用评价</a:t>
            </a:r>
            <a:endParaRPr lang="en-US" sz="2800" b="1" dirty="0">
              <a:solidFill>
                <a:srgbClr val="212121"/>
              </a:solidFill>
              <a:latin typeface="微软雅黑" panose="020B0503020204020204" charset="-122"/>
              <a:ea typeface="微软雅黑" panose="020B0503020204020204" charset="-122"/>
              <a:cs typeface="Alimama ShuHeiTi" pitchFamily="34" charset="-120"/>
            </a:endParaRPr>
          </a:p>
        </p:txBody>
      </p:sp>
      <p:sp>
        <p:nvSpPr>
          <p:cNvPr id="10" name="Shape 7"/>
          <p:cNvSpPr/>
          <p:nvPr>
            <p:custDataLst>
              <p:tags r:id="rId5"/>
            </p:custDataLst>
          </p:nvPr>
        </p:nvSpPr>
        <p:spPr>
          <a:xfrm>
            <a:off x="3108960" y="1482090"/>
            <a:ext cx="859790" cy="317500"/>
          </a:xfrm>
          <a:custGeom>
            <a:avLst/>
            <a:gdLst/>
            <a:ahLst/>
            <a:cxnLst/>
            <a:rect l="l" t="t" r="r" b="b"/>
            <a:pathLst>
              <a:path w="571500" h="317500">
                <a:moveTo>
                  <a:pt x="158750" y="0"/>
                </a:moveTo>
                <a:lnTo>
                  <a:pt x="412750" y="0"/>
                </a:lnTo>
                <a:cubicBezTo>
                  <a:pt x="500367" y="0"/>
                  <a:pt x="571500" y="71133"/>
                  <a:pt x="571500" y="158750"/>
                </a:cubicBezTo>
                <a:lnTo>
                  <a:pt x="571500" y="158750"/>
                </a:lnTo>
                <a:cubicBezTo>
                  <a:pt x="571500" y="246367"/>
                  <a:pt x="500367" y="317500"/>
                  <a:pt x="412750" y="317500"/>
                </a:cubicBezTo>
                <a:lnTo>
                  <a:pt x="158750" y="317500"/>
                </a:lnTo>
                <a:cubicBezTo>
                  <a:pt x="71133" y="317500"/>
                  <a:pt x="0" y="246367"/>
                  <a:pt x="0" y="158750"/>
                </a:cubicBezTo>
                <a:lnTo>
                  <a:pt x="0" y="158750"/>
                </a:lnTo>
                <a:cubicBezTo>
                  <a:pt x="0" y="71133"/>
                  <a:pt x="71133" y="0"/>
                  <a:pt x="158750" y="0"/>
                </a:cubicBezTo>
                <a:close/>
              </a:path>
            </a:pathLst>
          </a:custGeom>
          <a:solidFill>
            <a:srgbClr val="0F62FE"/>
          </a:solidFill>
        </p:spPr>
      </p:sp>
      <p:sp>
        <p:nvSpPr>
          <p:cNvPr id="11" name="Text 8"/>
          <p:cNvSpPr/>
          <p:nvPr>
            <p:custDataLst>
              <p:tags r:id="rId6"/>
            </p:custDataLst>
          </p:nvPr>
        </p:nvSpPr>
        <p:spPr>
          <a:xfrm>
            <a:off x="3122930" y="1482090"/>
            <a:ext cx="967740" cy="317500"/>
          </a:xfrm>
          <a:prstGeom prst="rect">
            <a:avLst/>
          </a:prstGeom>
          <a:noFill/>
        </p:spPr>
        <p:txBody>
          <a:bodyPr wrap="square" lIns="127000" tIns="47625" rIns="127000" bIns="47625" rtlCol="0" anchor="ctr"/>
          <a:lstStyle/>
          <a:p>
            <a:pPr>
              <a:lnSpc>
                <a:spcPct val="130000"/>
              </a:lnSpc>
            </a:pPr>
            <a:r>
              <a:rPr lang="en-US" sz="2000" b="1" dirty="0">
                <a:solidFill>
                  <a:srgbClr val="FFFFFF"/>
                </a:solidFill>
                <a:latin typeface="微软雅黑" panose="020B0503020204020204" charset="-122"/>
                <a:ea typeface="微软雅黑" panose="020B0503020204020204" charset="-122"/>
                <a:cs typeface="微软雅黑" panose="020B0503020204020204" charset="-122"/>
              </a:rPr>
              <a:t>50分</a:t>
            </a:r>
            <a:endParaRPr lang="en-US" sz="2000" b="1" dirty="0">
              <a:solidFill>
                <a:srgbClr val="FFFFFF"/>
              </a:solidFill>
              <a:latin typeface="微软雅黑" panose="020B0503020204020204" charset="-122"/>
              <a:ea typeface="微软雅黑" panose="020B0503020204020204" charset="-122"/>
              <a:cs typeface="微软雅黑" panose="020B0503020204020204" charset="-122"/>
            </a:endParaRPr>
          </a:p>
        </p:txBody>
      </p:sp>
      <p:sp>
        <p:nvSpPr>
          <p:cNvPr id="12" name="Text 9"/>
          <p:cNvSpPr/>
          <p:nvPr>
            <p:custDataLst>
              <p:tags r:id="rId7"/>
            </p:custDataLst>
          </p:nvPr>
        </p:nvSpPr>
        <p:spPr>
          <a:xfrm>
            <a:off x="476250" y="1952625"/>
            <a:ext cx="10688955" cy="1697990"/>
          </a:xfrm>
          <a:prstGeom prst="rect">
            <a:avLst/>
          </a:prstGeom>
          <a:noFill/>
        </p:spPr>
        <p:txBody>
          <a:bodyPr wrap="square" lIns="0" tIns="0" rIns="0" bIns="0" rtlCol="0" anchor="ctr"/>
          <a:lstStyle/>
          <a:p>
            <a:pPr>
              <a:lnSpc>
                <a:spcPct val="140000"/>
              </a:lnSpc>
            </a:pPr>
            <a:r>
              <a:rPr lang="en-US" sz="2000" b="1" dirty="0">
                <a:solidFill>
                  <a:srgbClr val="0F62FE"/>
                </a:solidFill>
                <a:latin typeface="微软雅黑" panose="020B0503020204020204" charset="-122"/>
                <a:ea typeface="微软雅黑" panose="020B0503020204020204" charset="-122"/>
                <a:cs typeface="微软雅黑" panose="020B0503020204020204" charset="-122"/>
              </a:rPr>
              <a:t>评分标准：</a:t>
            </a:r>
            <a:r>
              <a:rPr lang="en-US" sz="2000" dirty="0">
                <a:solidFill>
                  <a:srgbClr val="212121">
                    <a:alpha val="80000"/>
                  </a:srgbClr>
                </a:solidFill>
                <a:latin typeface="微软雅黑" panose="020B0503020204020204" charset="-122"/>
                <a:ea typeface="微软雅黑" panose="020B0503020204020204" charset="-122"/>
                <a:cs typeface="微软雅黑" panose="020B0503020204020204" charset="-122"/>
              </a:rPr>
              <a:t>根据参评企业的公共信用综合评价结果换算得到本指标分值</a:t>
            </a:r>
            <a:endParaRPr lang="en-US" sz="2000" dirty="0">
              <a:solidFill>
                <a:srgbClr val="212121">
                  <a:alpha val="80000"/>
                </a:srgbClr>
              </a:solidFill>
              <a:latin typeface="微软雅黑" panose="020B0503020204020204" charset="-122"/>
              <a:ea typeface="微软雅黑" panose="020B0503020204020204" charset="-122"/>
              <a:cs typeface="微软雅黑" panose="020B0503020204020204" charset="-122"/>
            </a:endParaRPr>
          </a:p>
          <a:p>
            <a:pPr>
              <a:lnSpc>
                <a:spcPct val="140000"/>
              </a:lnSpc>
            </a:pPr>
            <a:r>
              <a:rPr lang="en-US" sz="2000" b="1" dirty="0">
                <a:solidFill>
                  <a:srgbClr val="0F62FE"/>
                </a:solidFill>
                <a:latin typeface="微软雅黑" panose="020B0503020204020204" charset="-122"/>
                <a:ea typeface="微软雅黑" panose="020B0503020204020204" charset="-122"/>
                <a:cs typeface="微软雅黑" panose="020B0503020204020204" charset="-122"/>
                <a:sym typeface="+mn-ea"/>
              </a:rPr>
              <a:t>计算公式</a:t>
            </a:r>
            <a:r>
              <a:rPr lang="zh-CN" altLang="en-US" sz="2000" b="1" dirty="0">
                <a:solidFill>
                  <a:srgbClr val="0F62FE"/>
                </a:solidFill>
                <a:latin typeface="微软雅黑" panose="020B0503020204020204" charset="-122"/>
                <a:ea typeface="微软雅黑" panose="020B0503020204020204" charset="-122"/>
                <a:cs typeface="微软雅黑" panose="020B0503020204020204" charset="-122"/>
                <a:sym typeface="+mn-ea"/>
              </a:rPr>
              <a:t>：</a:t>
            </a:r>
            <a:r>
              <a:rPr lang="en-US" sz="2000" dirty="0">
                <a:solidFill>
                  <a:srgbClr val="212121">
                    <a:alpha val="80000"/>
                  </a:srgbClr>
                </a:solidFill>
                <a:latin typeface="微软雅黑" panose="020B0503020204020204" charset="-122"/>
                <a:ea typeface="微软雅黑" panose="020B0503020204020204" charset="-122"/>
                <a:cs typeface="微软雅黑" panose="020B0503020204020204" charset="-122"/>
                <a:sym typeface="+mn-ea"/>
              </a:rPr>
              <a:t>企业公共信用综合评价结果×50%</a:t>
            </a:r>
            <a:endParaRPr lang="en-US" sz="2000" dirty="0">
              <a:solidFill>
                <a:srgbClr val="212121">
                  <a:alpha val="80000"/>
                </a:srgbClr>
              </a:solidFill>
              <a:latin typeface="微软雅黑" panose="020B0503020204020204" charset="-122"/>
              <a:ea typeface="微软雅黑" panose="020B0503020204020204" charset="-122"/>
              <a:cs typeface="微软雅黑" panose="020B0503020204020204" charset="-122"/>
            </a:endParaRPr>
          </a:p>
          <a:p>
            <a:pPr>
              <a:lnSpc>
                <a:spcPct val="140000"/>
              </a:lnSpc>
            </a:pPr>
            <a:r>
              <a:rPr lang="en-US" sz="2000" b="1" dirty="0">
                <a:solidFill>
                  <a:srgbClr val="0F62FE"/>
                </a:solidFill>
                <a:latin typeface="微软雅黑" panose="020B0503020204020204" charset="-122"/>
                <a:ea typeface="微软雅黑" panose="020B0503020204020204" charset="-122"/>
                <a:cs typeface="微软雅黑" panose="020B0503020204020204" charset="-122"/>
                <a:sym typeface="+mn-ea"/>
              </a:rPr>
              <a:t>数据来源：</a:t>
            </a:r>
            <a:r>
              <a:rPr lang="zh-CN" altLang="en-US" sz="2000" b="1" dirty="0">
                <a:solidFill>
                  <a:srgbClr val="0F62FE"/>
                </a:solidFill>
                <a:latin typeface="微软雅黑" panose="020B0503020204020204" charset="-122"/>
                <a:ea typeface="微软雅黑" panose="020B0503020204020204" charset="-122"/>
                <a:cs typeface="微软雅黑" panose="020B0503020204020204" charset="-122"/>
                <a:sym typeface="+mn-ea"/>
              </a:rPr>
              <a:t>由市经济和信息化局提供，数据来源为国家信用中心按照信用管理相关文件计算得出，无需填报</a:t>
            </a:r>
            <a:endParaRPr lang="zh-CN" altLang="en-US" sz="2000" b="1" dirty="0">
              <a:solidFill>
                <a:srgbClr val="0F62FE"/>
              </a:solidFill>
              <a:latin typeface="微软雅黑" panose="020B0503020204020204" charset="-122"/>
              <a:ea typeface="微软雅黑" panose="020B0503020204020204" charset="-122"/>
              <a:cs typeface="微软雅黑" panose="020B0503020204020204" charset="-122"/>
              <a:sym typeface="+mn-ea"/>
            </a:endParaRPr>
          </a:p>
        </p:txBody>
      </p:sp>
      <p:sp>
        <p:nvSpPr>
          <p:cNvPr id="4" name="文本框 3"/>
          <p:cNvSpPr txBox="1"/>
          <p:nvPr/>
        </p:nvSpPr>
        <p:spPr>
          <a:xfrm>
            <a:off x="360045" y="360045"/>
            <a:ext cx="9323705" cy="583565"/>
          </a:xfrm>
          <a:prstGeom prst="rect">
            <a:avLst/>
          </a:prstGeom>
          <a:noFill/>
        </p:spPr>
        <p:txBody>
          <a:bodyPr wrap="square" rtlCol="0">
            <a:spAutoFit/>
          </a:bodyPr>
          <a:p>
            <a:r>
              <a:rPr lang="zh-CN" altLang="en-US" sz="3200" b="1" dirty="0">
                <a:solidFill>
                  <a:srgbClr val="212121"/>
                </a:solidFill>
                <a:latin typeface="微软雅黑" panose="020B0503020204020204" charset="-122"/>
                <a:ea typeface="微软雅黑" panose="020B0503020204020204" charset="-122"/>
                <a:cs typeface="微软雅黑" panose="020B0503020204020204" charset="-122"/>
                <a:sym typeface="+mn-ea"/>
              </a:rPr>
              <a:t>市级操作：基础得分</a:t>
            </a:r>
            <a:r>
              <a:rPr lang="en-US" altLang="zh-CN" sz="3200" b="1" dirty="0">
                <a:solidFill>
                  <a:srgbClr val="212121"/>
                </a:solidFill>
                <a:latin typeface="微软雅黑" panose="020B0503020204020204" charset="-122"/>
                <a:ea typeface="微软雅黑" panose="020B0503020204020204" charset="-122"/>
                <a:cs typeface="微软雅黑" panose="020B0503020204020204" charset="-122"/>
                <a:sym typeface="+mn-ea"/>
              </a:rPr>
              <a:t>-</a:t>
            </a:r>
            <a:r>
              <a:rPr lang="zh-CN" altLang="en-US" sz="3200" b="1" dirty="0">
                <a:solidFill>
                  <a:srgbClr val="212121"/>
                </a:solidFill>
                <a:latin typeface="微软雅黑" panose="020B0503020204020204" charset="-122"/>
                <a:ea typeface="微软雅黑" panose="020B0503020204020204" charset="-122"/>
                <a:cs typeface="微软雅黑" panose="020B0503020204020204" charset="-122"/>
                <a:sym typeface="+mn-ea"/>
              </a:rPr>
              <a:t>公共信用评价</a:t>
            </a:r>
            <a:endParaRPr lang="zh-CN" altLang="en-US" sz="3200" b="1" dirty="0">
              <a:solidFill>
                <a:srgbClr val="212121"/>
              </a:solidFill>
              <a:latin typeface="微软雅黑" panose="020B0503020204020204" charset="-122"/>
              <a:ea typeface="微软雅黑" panose="020B0503020204020204" charset="-122"/>
              <a:cs typeface="微软雅黑" panose="020B0503020204020204" charset="-122"/>
              <a:sym typeface="+mn-ea"/>
            </a:endParaRPr>
          </a:p>
        </p:txBody>
      </p:sp>
      <p:pic>
        <p:nvPicPr>
          <p:cNvPr id="3" name="图片 2" descr="基础信息维护-公共信用信息"/>
          <p:cNvPicPr>
            <a:picLocks noChangeAspect="1"/>
          </p:cNvPicPr>
          <p:nvPr/>
        </p:nvPicPr>
        <p:blipFill>
          <a:blip r:embed="rId8"/>
          <a:srcRect b="68971"/>
          <a:stretch>
            <a:fillRect/>
          </a:stretch>
        </p:blipFill>
        <p:spPr>
          <a:xfrm>
            <a:off x="407035" y="4405630"/>
            <a:ext cx="10827385" cy="1450975"/>
          </a:xfrm>
          <a:prstGeom prst="rect">
            <a:avLst/>
          </a:prstGeom>
        </p:spPr>
      </p:pic>
      <p:sp>
        <p:nvSpPr>
          <p:cNvPr id="5" name="文本框 4"/>
          <p:cNvSpPr txBox="1"/>
          <p:nvPr/>
        </p:nvSpPr>
        <p:spPr>
          <a:xfrm>
            <a:off x="360045" y="3931920"/>
            <a:ext cx="3876675"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cs typeface="微软雅黑" panose="020B0503020204020204" charset="-122"/>
              </a:rPr>
              <a:t>公共信用评价</a:t>
            </a:r>
            <a:r>
              <a:rPr lang="en-US" altLang="zh-CN" b="1">
                <a:latin typeface="微软雅黑" panose="020B0503020204020204" charset="-122"/>
                <a:ea typeface="微软雅黑" panose="020B0503020204020204" charset="-122"/>
                <a:cs typeface="微软雅黑" panose="020B0503020204020204" charset="-122"/>
              </a:rPr>
              <a:t>-</a:t>
            </a:r>
            <a:r>
              <a:rPr lang="zh-CN" altLang="en-US" b="1">
                <a:latin typeface="微软雅黑" panose="020B0503020204020204" charset="-122"/>
                <a:ea typeface="微软雅黑" panose="020B0503020204020204" charset="-122"/>
                <a:cs typeface="微软雅黑" panose="020B0503020204020204" charset="-122"/>
              </a:rPr>
              <a:t>展示页面</a:t>
            </a:r>
            <a:r>
              <a:rPr lang="en-US" altLang="zh-CN" b="1">
                <a:latin typeface="微软雅黑" panose="020B0503020204020204" charset="-122"/>
                <a:ea typeface="微软雅黑" panose="020B0503020204020204" charset="-122"/>
                <a:cs typeface="微软雅黑" panose="020B0503020204020204" charset="-122"/>
              </a:rPr>
              <a:t>-</a:t>
            </a:r>
            <a:r>
              <a:rPr lang="zh-CN" altLang="en-US" b="1">
                <a:latin typeface="微软雅黑" panose="020B0503020204020204" charset="-122"/>
                <a:ea typeface="微软雅黑" panose="020B0503020204020204" charset="-122"/>
                <a:cs typeface="微软雅黑" panose="020B0503020204020204" charset="-122"/>
              </a:rPr>
              <a:t>系统导入</a:t>
            </a:r>
            <a:endParaRPr lang="zh-CN" altLang="en-US" b="1">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5F7FA"/>
        </a:solidFill>
        <a:effectLst/>
      </p:bgPr>
    </p:bg>
    <p:spTree>
      <p:nvGrpSpPr>
        <p:cNvPr id="1" name=""/>
        <p:cNvGrpSpPr/>
        <p:nvPr/>
      </p:nvGrpSpPr>
      <p:grpSpPr>
        <a:xfrm>
          <a:off x="0" y="0"/>
          <a:ext cx="0" cy="0"/>
          <a:chOff x="0" y="0"/>
          <a:chExt cx="0" cy="0"/>
        </a:xfrm>
      </p:grpSpPr>
      <p:pic>
        <p:nvPicPr>
          <p:cNvPr id="2" name="Image 0" descr="https://kimi-img.moonshot.cn/pub/slides/slides_tmpl/image/25-09-30-16:31:52-d3dpau0s8jdo4os5dgdg.jpg"/>
          <p:cNvPicPr>
            <a:picLocks noChangeAspect="1"/>
          </p:cNvPicPr>
          <p:nvPr/>
        </p:nvPicPr>
        <p:blipFill>
          <a:blip r:embed="rId1"/>
          <a:stretch>
            <a:fillRect/>
          </a:stretch>
        </p:blipFill>
        <p:spPr>
          <a:xfrm>
            <a:off x="-15875" y="0"/>
            <a:ext cx="12222480" cy="6858000"/>
          </a:xfrm>
          <a:prstGeom prst="rect">
            <a:avLst/>
          </a:prstGeom>
        </p:spPr>
      </p:pic>
      <p:sp>
        <p:nvSpPr>
          <p:cNvPr id="4" name="Text 1"/>
          <p:cNvSpPr/>
          <p:nvPr/>
        </p:nvSpPr>
        <p:spPr>
          <a:xfrm>
            <a:off x="360000" y="360000"/>
            <a:ext cx="11747500" cy="381000"/>
          </a:xfrm>
          <a:prstGeom prst="rect">
            <a:avLst/>
          </a:prstGeom>
          <a:noFill/>
        </p:spPr>
        <p:txBody>
          <a:bodyPr wrap="square" lIns="0" tIns="0" rIns="0" bIns="0" rtlCol="0" anchor="ctr"/>
          <a:lstStyle/>
          <a:p>
            <a:pPr>
              <a:lnSpc>
                <a:spcPct val="80000"/>
              </a:lnSpc>
            </a:pPr>
            <a:endParaRPr lang="zh-CN" altLang="en-US" sz="3000" b="1" dirty="0">
              <a:solidFill>
                <a:srgbClr val="212121"/>
              </a:solidFill>
              <a:latin typeface="微软雅黑" panose="020B0503020204020204" charset="-122"/>
              <a:ea typeface="微软雅黑" panose="020B0503020204020204" charset="-122"/>
              <a:cs typeface="Alimama ShuHeiTi" pitchFamily="34" charset="-120"/>
            </a:endParaRPr>
          </a:p>
        </p:txBody>
      </p:sp>
      <p:sp>
        <p:nvSpPr>
          <p:cNvPr id="21" name="Shape 18"/>
          <p:cNvSpPr/>
          <p:nvPr>
            <p:custDataLst>
              <p:tags r:id="rId2"/>
            </p:custDataLst>
          </p:nvPr>
        </p:nvSpPr>
        <p:spPr>
          <a:xfrm>
            <a:off x="337820" y="1097280"/>
            <a:ext cx="5683250" cy="1374775"/>
          </a:xfrm>
          <a:custGeom>
            <a:avLst/>
            <a:gdLst/>
            <a:ahLst/>
            <a:cxnLst/>
            <a:rect l="l" t="t" r="r" b="b"/>
            <a:pathLst>
              <a:path w="5683250" h="1555750">
                <a:moveTo>
                  <a:pt x="31750" y="0"/>
                </a:moveTo>
                <a:lnTo>
                  <a:pt x="5588007" y="0"/>
                </a:lnTo>
                <a:cubicBezTo>
                  <a:pt x="5640608" y="0"/>
                  <a:pt x="5683250" y="42642"/>
                  <a:pt x="5683250" y="95243"/>
                </a:cubicBezTo>
                <a:lnTo>
                  <a:pt x="5683250" y="1460507"/>
                </a:lnTo>
                <a:cubicBezTo>
                  <a:pt x="5683250" y="1513108"/>
                  <a:pt x="5640608" y="1555750"/>
                  <a:pt x="5588007" y="1555750"/>
                </a:cubicBezTo>
                <a:lnTo>
                  <a:pt x="31750" y="1555750"/>
                </a:lnTo>
                <a:cubicBezTo>
                  <a:pt x="14215" y="1555750"/>
                  <a:pt x="0" y="1541535"/>
                  <a:pt x="0" y="1524000"/>
                </a:cubicBezTo>
                <a:lnTo>
                  <a:pt x="0" y="31750"/>
                </a:lnTo>
                <a:cubicBezTo>
                  <a:pt x="0" y="14227"/>
                  <a:pt x="14227" y="0"/>
                  <a:pt x="31750" y="0"/>
                </a:cubicBezTo>
                <a:close/>
              </a:path>
            </a:pathLst>
          </a:custGeom>
          <a:solidFill>
            <a:srgbClr val="FFFFFF"/>
          </a:solidFill>
          <a:effectLst>
            <a:outerShdw blurRad="47625" dist="31750" dir="5400000" algn="bl" rotWithShape="0">
              <a:srgbClr val="000000">
                <a:alpha val="10196"/>
              </a:srgbClr>
            </a:outerShdw>
          </a:effectLst>
        </p:spPr>
      </p:sp>
      <p:grpSp>
        <p:nvGrpSpPr>
          <p:cNvPr id="67" name="组合 66"/>
          <p:cNvGrpSpPr/>
          <p:nvPr/>
        </p:nvGrpSpPr>
        <p:grpSpPr>
          <a:xfrm>
            <a:off x="387985" y="1149350"/>
            <a:ext cx="2406015" cy="317500"/>
            <a:chOff x="-24" y="13086"/>
            <a:chExt cx="3789" cy="500"/>
          </a:xfrm>
        </p:grpSpPr>
        <p:sp>
          <p:nvSpPr>
            <p:cNvPr id="24" name="Text 21"/>
            <p:cNvSpPr/>
            <p:nvPr/>
          </p:nvSpPr>
          <p:spPr>
            <a:xfrm>
              <a:off x="-24" y="13086"/>
              <a:ext cx="613" cy="500"/>
            </a:xfrm>
            <a:prstGeom prst="rect">
              <a:avLst/>
            </a:prstGeom>
            <a:noFill/>
          </p:spPr>
          <p:txBody>
            <a:bodyPr wrap="square" lIns="0" tIns="0" rIns="0" bIns="0" rtlCol="0" anchor="ctr"/>
            <a:lstStyle/>
            <a:p>
              <a:pPr algn="ctr">
                <a:lnSpc>
                  <a:spcPct val="130000"/>
                </a:lnSpc>
              </a:pPr>
              <a:endParaRPr lang="en-US" sz="2000" b="1" dirty="0">
                <a:solidFill>
                  <a:srgbClr val="FFFFFF"/>
                </a:solidFill>
                <a:latin typeface="微软雅黑" panose="020B0503020204020204" charset="-122"/>
                <a:ea typeface="微软雅黑" panose="020B0503020204020204" charset="-122"/>
                <a:cs typeface="MiSans" pitchFamily="34" charset="-120"/>
              </a:endParaRPr>
            </a:p>
          </p:txBody>
        </p:sp>
        <p:sp>
          <p:nvSpPr>
            <p:cNvPr id="25" name="Text 22"/>
            <p:cNvSpPr/>
            <p:nvPr/>
          </p:nvSpPr>
          <p:spPr>
            <a:xfrm>
              <a:off x="532" y="13161"/>
              <a:ext cx="3233" cy="350"/>
            </a:xfrm>
            <a:prstGeom prst="rect">
              <a:avLst/>
            </a:prstGeom>
            <a:noFill/>
          </p:spPr>
          <p:txBody>
            <a:bodyPr wrap="square" lIns="0" tIns="0" rIns="0" bIns="0" rtlCol="0" anchor="ctr"/>
            <a:lstStyle/>
            <a:p>
              <a:pPr>
                <a:lnSpc>
                  <a:spcPct val="120000"/>
                </a:lnSpc>
              </a:pPr>
              <a:endParaRPr lang="en-US" sz="2000" b="1" dirty="0">
                <a:solidFill>
                  <a:srgbClr val="212121"/>
                </a:solidFill>
                <a:latin typeface="微软雅黑" panose="020B0503020204020204" charset="-122"/>
                <a:ea typeface="微软雅黑" panose="020B0503020204020204" charset="-122"/>
                <a:cs typeface="仿宋_GB2312" panose="02010609030101010101" charset="-122"/>
              </a:endParaRPr>
            </a:p>
          </p:txBody>
        </p:sp>
      </p:grpSp>
      <p:sp>
        <p:nvSpPr>
          <p:cNvPr id="26" name="Text 23"/>
          <p:cNvSpPr/>
          <p:nvPr>
            <p:custDataLst>
              <p:tags r:id="rId3"/>
            </p:custDataLst>
          </p:nvPr>
        </p:nvSpPr>
        <p:spPr>
          <a:xfrm>
            <a:off x="387985" y="1132840"/>
            <a:ext cx="5413375" cy="1071880"/>
          </a:xfrm>
          <a:prstGeom prst="rect">
            <a:avLst/>
          </a:prstGeom>
          <a:noFill/>
        </p:spPr>
        <p:txBody>
          <a:bodyPr wrap="square" lIns="0" tIns="0" rIns="0" bIns="0" rtlCol="0" anchor="ctr"/>
          <a:lstStyle/>
          <a:p>
            <a:pPr>
              <a:lnSpc>
                <a:spcPct val="110000"/>
              </a:lnSpc>
            </a:pPr>
            <a:r>
              <a:rPr lang="en-US" sz="2000" b="1" dirty="0">
                <a:solidFill>
                  <a:srgbClr val="212121"/>
                </a:solidFill>
                <a:latin typeface="微软雅黑" panose="020B0503020204020204" charset="-122"/>
                <a:ea typeface="微软雅黑" panose="020B0503020204020204" charset="-122"/>
                <a:cs typeface="微软雅黑" panose="020B0503020204020204" charset="-122"/>
                <a:sym typeface="+mn-ea"/>
              </a:rPr>
              <a:t>共建</a:t>
            </a:r>
            <a:r>
              <a:rPr lang="zh-CN" altLang="en-US" sz="2000" b="1" dirty="0">
                <a:solidFill>
                  <a:srgbClr val="212121"/>
                </a:solidFill>
                <a:latin typeface="微软雅黑" panose="020B0503020204020204" charset="-122"/>
                <a:ea typeface="微软雅黑" panose="020B0503020204020204" charset="-122"/>
                <a:cs typeface="微软雅黑" panose="020B0503020204020204" charset="-122"/>
                <a:sym typeface="+mn-ea"/>
              </a:rPr>
              <a:t>“</a:t>
            </a:r>
            <a:r>
              <a:rPr lang="en-US" sz="2000" b="1" dirty="0">
                <a:solidFill>
                  <a:srgbClr val="212121"/>
                </a:solidFill>
                <a:latin typeface="微软雅黑" panose="020B0503020204020204" charset="-122"/>
                <a:ea typeface="微软雅黑" panose="020B0503020204020204" charset="-122"/>
                <a:cs typeface="微软雅黑" panose="020B0503020204020204" charset="-122"/>
                <a:sym typeface="+mn-ea"/>
              </a:rPr>
              <a:t>美好家园</a:t>
            </a:r>
            <a:r>
              <a:rPr lang="zh-CN" altLang="en-US" sz="2000" b="1" dirty="0">
                <a:solidFill>
                  <a:srgbClr val="212121"/>
                </a:solidFill>
                <a:latin typeface="微软雅黑" panose="020B0503020204020204" charset="-122"/>
                <a:ea typeface="微软雅黑" panose="020B0503020204020204" charset="-122"/>
                <a:cs typeface="微软雅黑" panose="020B0503020204020204" charset="-122"/>
                <a:sym typeface="+mn-ea"/>
              </a:rPr>
              <a:t>”</a:t>
            </a:r>
            <a:endParaRPr lang="en-US" sz="2000" b="1" dirty="0">
              <a:solidFill>
                <a:srgbClr val="00BCD4"/>
              </a:solidFill>
              <a:latin typeface="微软雅黑" panose="020B0503020204020204" charset="-122"/>
              <a:ea typeface="微软雅黑" panose="020B0503020204020204" charset="-122"/>
              <a:cs typeface="微软雅黑" panose="020B0503020204020204" charset="-122"/>
            </a:endParaRPr>
          </a:p>
          <a:p>
            <a:pPr>
              <a:lnSpc>
                <a:spcPct val="110000"/>
              </a:lnSpc>
            </a:pPr>
            <a:r>
              <a:rPr lang="en-US" sz="2000" b="1" dirty="0">
                <a:solidFill>
                  <a:srgbClr val="00BCD4"/>
                </a:solidFill>
                <a:latin typeface="微软雅黑" panose="020B0503020204020204" charset="-122"/>
                <a:ea typeface="微软雅黑" panose="020B0503020204020204" charset="-122"/>
                <a:cs typeface="微软雅黑" panose="020B0503020204020204" charset="-122"/>
              </a:rPr>
              <a:t>标准：</a:t>
            </a:r>
            <a:r>
              <a:rPr lang="en-US" sz="2000" dirty="0">
                <a:solidFill>
                  <a:srgbClr val="212121">
                    <a:alpha val="80000"/>
                  </a:srgbClr>
                </a:solidFill>
                <a:latin typeface="微软雅黑" panose="020B0503020204020204" charset="-122"/>
                <a:ea typeface="微软雅黑" panose="020B0503020204020204" charset="-122"/>
                <a:cs typeface="微软雅黑" panose="020B0503020204020204" charset="-122"/>
              </a:rPr>
              <a:t>入选住建部</a:t>
            </a:r>
            <a:r>
              <a:rPr lang="zh-CN" altLang="en-US" sz="2000" dirty="0">
                <a:solidFill>
                  <a:srgbClr val="212121">
                    <a:alpha val="80000"/>
                  </a:srgbClr>
                </a:solidFill>
                <a:latin typeface="微软雅黑" panose="020B0503020204020204" charset="-122"/>
                <a:ea typeface="微软雅黑" panose="020B0503020204020204" charset="-122"/>
                <a:cs typeface="微软雅黑" panose="020B0503020204020204" charset="-122"/>
              </a:rPr>
              <a:t>“</a:t>
            </a:r>
            <a:r>
              <a:rPr lang="en-US" sz="2000" dirty="0">
                <a:solidFill>
                  <a:srgbClr val="212121">
                    <a:alpha val="80000"/>
                  </a:srgbClr>
                </a:solidFill>
                <a:latin typeface="微软雅黑" panose="020B0503020204020204" charset="-122"/>
                <a:ea typeface="微软雅黑" panose="020B0503020204020204" charset="-122"/>
                <a:cs typeface="微软雅黑" panose="020B0503020204020204" charset="-122"/>
                <a:sym typeface="+mn-ea"/>
              </a:rPr>
              <a:t>美好家园</a:t>
            </a:r>
            <a:r>
              <a:rPr lang="zh-CN" altLang="en-US" sz="2000" dirty="0">
                <a:solidFill>
                  <a:srgbClr val="212121">
                    <a:alpha val="80000"/>
                  </a:srgbClr>
                </a:solidFill>
                <a:latin typeface="微软雅黑" panose="020B0503020204020204" charset="-122"/>
                <a:ea typeface="微软雅黑" panose="020B0503020204020204" charset="-122"/>
                <a:cs typeface="微软雅黑" panose="020B0503020204020204" charset="-122"/>
              </a:rPr>
              <a:t>”</a:t>
            </a:r>
            <a:r>
              <a:rPr lang="en-US" sz="2000" dirty="0">
                <a:solidFill>
                  <a:srgbClr val="212121">
                    <a:alpha val="80000"/>
                  </a:srgbClr>
                </a:solidFill>
                <a:latin typeface="微软雅黑" panose="020B0503020204020204" charset="-122"/>
                <a:ea typeface="微软雅黑" panose="020B0503020204020204" charset="-122"/>
                <a:cs typeface="微软雅黑" panose="020B0503020204020204" charset="-122"/>
              </a:rPr>
              <a:t>典型案例加6分</a:t>
            </a:r>
            <a:endParaRPr lang="en-US" sz="2000" dirty="0">
              <a:solidFill>
                <a:srgbClr val="212121">
                  <a:alpha val="80000"/>
                </a:srgbClr>
              </a:solidFill>
              <a:latin typeface="微软雅黑" panose="020B0503020204020204" charset="-122"/>
              <a:ea typeface="微软雅黑" panose="020B0503020204020204" charset="-122"/>
              <a:cs typeface="微软雅黑" panose="020B0503020204020204" charset="-122"/>
            </a:endParaRPr>
          </a:p>
          <a:p>
            <a:pPr>
              <a:lnSpc>
                <a:spcPct val="110000"/>
              </a:lnSpc>
            </a:pPr>
            <a:r>
              <a:rPr lang="en-US" sz="2000" b="1" dirty="0">
                <a:solidFill>
                  <a:srgbClr val="00BCD4"/>
                </a:solidFill>
                <a:latin typeface="微软雅黑" panose="020B0503020204020204" charset="-122"/>
                <a:ea typeface="微软雅黑" panose="020B0503020204020204" charset="-122"/>
                <a:cs typeface="微软雅黑" panose="020B0503020204020204" charset="-122"/>
                <a:sym typeface="+mn-ea"/>
              </a:rPr>
              <a:t>来源：</a:t>
            </a:r>
            <a:r>
              <a:rPr lang="zh-CN" altLang="en-US" sz="2000" b="1" dirty="0">
                <a:solidFill>
                  <a:srgbClr val="00BCD4"/>
                </a:solidFill>
                <a:latin typeface="微软雅黑" panose="020B0503020204020204" charset="-122"/>
                <a:ea typeface="微软雅黑" panose="020B0503020204020204" charset="-122"/>
                <a:cs typeface="微软雅黑" panose="020B0503020204020204" charset="-122"/>
                <a:sym typeface="+mn-ea"/>
              </a:rPr>
              <a:t>市级录入，</a:t>
            </a:r>
            <a:r>
              <a:rPr lang="en-US" sz="2000" dirty="0">
                <a:solidFill>
                  <a:srgbClr val="212121">
                    <a:alpha val="80000"/>
                  </a:srgbClr>
                </a:solidFill>
                <a:latin typeface="微软雅黑" panose="020B0503020204020204" charset="-122"/>
                <a:ea typeface="微软雅黑" panose="020B0503020204020204" charset="-122"/>
                <a:cs typeface="微软雅黑" panose="020B0503020204020204" charset="-122"/>
                <a:sym typeface="+mn-ea"/>
              </a:rPr>
              <a:t>评价周期内入选的加分</a:t>
            </a:r>
            <a:endParaRPr lang="en-US" sz="2000" dirty="0">
              <a:latin typeface="微软雅黑" panose="020B0503020204020204" charset="-122"/>
              <a:ea typeface="微软雅黑" panose="020B0503020204020204" charset="-122"/>
              <a:cs typeface="微软雅黑" panose="020B0503020204020204" charset="-122"/>
            </a:endParaRPr>
          </a:p>
        </p:txBody>
      </p:sp>
      <p:sp>
        <p:nvSpPr>
          <p:cNvPr id="30" name="Shape 27"/>
          <p:cNvSpPr/>
          <p:nvPr>
            <p:custDataLst>
              <p:tags r:id="rId4"/>
            </p:custDataLst>
          </p:nvPr>
        </p:nvSpPr>
        <p:spPr>
          <a:xfrm>
            <a:off x="6365875" y="1137731"/>
            <a:ext cx="317500" cy="317500"/>
          </a:xfrm>
          <a:custGeom>
            <a:avLst/>
            <a:gdLst/>
            <a:ahLst/>
            <a:cxnLst/>
            <a:rect l="l" t="t" r="r" b="b"/>
            <a:pathLst>
              <a:path w="317500" h="317500">
                <a:moveTo>
                  <a:pt x="158750" y="0"/>
                </a:moveTo>
                <a:lnTo>
                  <a:pt x="158750" y="0"/>
                </a:lnTo>
                <a:cubicBezTo>
                  <a:pt x="246367" y="0"/>
                  <a:pt x="317500" y="71133"/>
                  <a:pt x="317500" y="158750"/>
                </a:cubicBezTo>
                <a:lnTo>
                  <a:pt x="317500" y="158750"/>
                </a:lnTo>
                <a:cubicBezTo>
                  <a:pt x="317500" y="246367"/>
                  <a:pt x="246367" y="317500"/>
                  <a:pt x="158750" y="317500"/>
                </a:cubicBezTo>
                <a:lnTo>
                  <a:pt x="158750" y="317500"/>
                </a:lnTo>
                <a:cubicBezTo>
                  <a:pt x="71133" y="317500"/>
                  <a:pt x="0" y="246367"/>
                  <a:pt x="0" y="158750"/>
                </a:cubicBezTo>
                <a:lnTo>
                  <a:pt x="0" y="158750"/>
                </a:lnTo>
                <a:cubicBezTo>
                  <a:pt x="0" y="71133"/>
                  <a:pt x="71133" y="0"/>
                  <a:pt x="158750" y="0"/>
                </a:cubicBezTo>
                <a:close/>
              </a:path>
            </a:pathLst>
          </a:custGeom>
          <a:solidFill>
            <a:srgbClr val="00BCD4"/>
          </a:solidFill>
        </p:spPr>
      </p:sp>
      <p:sp>
        <p:nvSpPr>
          <p:cNvPr id="34" name="Text 31"/>
          <p:cNvSpPr/>
          <p:nvPr/>
        </p:nvSpPr>
        <p:spPr>
          <a:xfrm>
            <a:off x="6365875" y="2692211"/>
            <a:ext cx="5413375" cy="174625"/>
          </a:xfrm>
          <a:prstGeom prst="rect">
            <a:avLst/>
          </a:prstGeom>
          <a:noFill/>
        </p:spPr>
        <p:txBody>
          <a:bodyPr wrap="square" lIns="0" tIns="0" rIns="0" bIns="0" rtlCol="0" anchor="ctr"/>
          <a:lstStyle/>
          <a:p>
            <a:pPr>
              <a:lnSpc>
                <a:spcPct val="110000"/>
              </a:lnSpc>
            </a:pPr>
            <a:endParaRPr lang="en-US" sz="2000" dirty="0">
              <a:latin typeface="微软雅黑" panose="020B0503020204020204" charset="-122"/>
              <a:ea typeface="微软雅黑" panose="020B0503020204020204" charset="-122"/>
              <a:cs typeface="仿宋_GB2312" panose="02010609030101010101" charset="-122"/>
            </a:endParaRPr>
          </a:p>
        </p:txBody>
      </p:sp>
      <p:grpSp>
        <p:nvGrpSpPr>
          <p:cNvPr id="55" name="组合 54"/>
          <p:cNvGrpSpPr/>
          <p:nvPr>
            <p:custDataLst>
              <p:tags r:id="rId5"/>
            </p:custDataLst>
          </p:nvPr>
        </p:nvGrpSpPr>
        <p:grpSpPr>
          <a:xfrm>
            <a:off x="6259195" y="1096645"/>
            <a:ext cx="5726430" cy="1374775"/>
            <a:chOff x="457" y="2620"/>
            <a:chExt cx="9018" cy="3124"/>
          </a:xfrm>
        </p:grpSpPr>
        <p:sp>
          <p:nvSpPr>
            <p:cNvPr id="56" name="Shape 4"/>
            <p:cNvSpPr/>
            <p:nvPr>
              <p:custDataLst>
                <p:tags r:id="rId6"/>
              </p:custDataLst>
            </p:nvPr>
          </p:nvSpPr>
          <p:spPr>
            <a:xfrm>
              <a:off x="525" y="2620"/>
              <a:ext cx="8950" cy="3124"/>
            </a:xfrm>
            <a:custGeom>
              <a:avLst/>
              <a:gdLst/>
              <a:ahLst/>
              <a:cxnLst/>
              <a:rect l="l" t="t" r="r" b="b"/>
              <a:pathLst>
                <a:path w="5683250" h="1555750">
                  <a:moveTo>
                    <a:pt x="31750" y="0"/>
                  </a:moveTo>
                  <a:lnTo>
                    <a:pt x="5588007" y="0"/>
                  </a:lnTo>
                  <a:cubicBezTo>
                    <a:pt x="5640608" y="0"/>
                    <a:pt x="5683250" y="42642"/>
                    <a:pt x="5683250" y="95243"/>
                  </a:cubicBezTo>
                  <a:lnTo>
                    <a:pt x="5683250" y="1460507"/>
                  </a:lnTo>
                  <a:cubicBezTo>
                    <a:pt x="5683250" y="1513108"/>
                    <a:pt x="5640608" y="1555750"/>
                    <a:pt x="5588007" y="1555750"/>
                  </a:cubicBezTo>
                  <a:lnTo>
                    <a:pt x="31750" y="1555750"/>
                  </a:lnTo>
                  <a:cubicBezTo>
                    <a:pt x="14215" y="1555750"/>
                    <a:pt x="0" y="1541535"/>
                    <a:pt x="0" y="1524000"/>
                  </a:cubicBezTo>
                  <a:lnTo>
                    <a:pt x="0" y="31750"/>
                  </a:lnTo>
                  <a:cubicBezTo>
                    <a:pt x="0" y="14227"/>
                    <a:pt x="14227" y="0"/>
                    <a:pt x="31750" y="0"/>
                  </a:cubicBezTo>
                  <a:close/>
                </a:path>
              </a:pathLst>
            </a:custGeom>
            <a:solidFill>
              <a:srgbClr val="FFFFFF"/>
            </a:solidFill>
            <a:effectLst>
              <a:outerShdw blurRad="47625" dist="31750" dir="5400000" algn="bl" rotWithShape="0">
                <a:srgbClr val="000000">
                  <a:alpha val="10196"/>
                </a:srgbClr>
              </a:outerShdw>
            </a:effectLst>
          </p:spPr>
        </p:sp>
        <p:sp>
          <p:nvSpPr>
            <p:cNvPr id="57" name="Shape 5"/>
            <p:cNvSpPr/>
            <p:nvPr>
              <p:custDataLst>
                <p:tags r:id="rId7"/>
              </p:custDataLst>
            </p:nvPr>
          </p:nvSpPr>
          <p:spPr>
            <a:xfrm>
              <a:off x="457" y="2620"/>
              <a:ext cx="120" cy="3124"/>
            </a:xfrm>
            <a:custGeom>
              <a:avLst/>
              <a:gdLst/>
              <a:ahLst/>
              <a:cxnLst/>
              <a:rect l="l" t="t" r="r" b="b"/>
              <a:pathLst>
                <a:path w="31750" h="1555750">
                  <a:moveTo>
                    <a:pt x="31750" y="0"/>
                  </a:moveTo>
                  <a:lnTo>
                    <a:pt x="31750" y="0"/>
                  </a:lnTo>
                  <a:lnTo>
                    <a:pt x="31750" y="1555750"/>
                  </a:lnTo>
                  <a:lnTo>
                    <a:pt x="31750" y="1555750"/>
                  </a:lnTo>
                  <a:cubicBezTo>
                    <a:pt x="14227" y="1555750"/>
                    <a:pt x="0" y="1541523"/>
                    <a:pt x="0" y="1524000"/>
                  </a:cubicBezTo>
                  <a:lnTo>
                    <a:pt x="0" y="31750"/>
                  </a:lnTo>
                  <a:cubicBezTo>
                    <a:pt x="0" y="14227"/>
                    <a:pt x="14227" y="0"/>
                    <a:pt x="31750" y="0"/>
                  </a:cubicBezTo>
                  <a:close/>
                </a:path>
              </a:pathLst>
            </a:custGeom>
            <a:solidFill>
              <a:srgbClr val="00BCD4"/>
            </a:solidFill>
          </p:spPr>
        </p:sp>
      </p:grpSp>
      <p:sp>
        <p:nvSpPr>
          <p:cNvPr id="33" name="Text 30"/>
          <p:cNvSpPr/>
          <p:nvPr>
            <p:custDataLst>
              <p:tags r:id="rId8"/>
            </p:custDataLst>
          </p:nvPr>
        </p:nvSpPr>
        <p:spPr>
          <a:xfrm>
            <a:off x="6412230" y="1223010"/>
            <a:ext cx="5413375" cy="1114425"/>
          </a:xfrm>
          <a:prstGeom prst="rect">
            <a:avLst/>
          </a:prstGeom>
          <a:noFill/>
        </p:spPr>
        <p:txBody>
          <a:bodyPr wrap="square" lIns="0" tIns="0" rIns="0" bIns="0" rtlCol="0" anchor="ctr"/>
          <a:lstStyle/>
          <a:p>
            <a:pPr>
              <a:lnSpc>
                <a:spcPct val="110000"/>
              </a:lnSpc>
            </a:pPr>
            <a:r>
              <a:rPr lang="en-US" sz="2000" b="1" dirty="0">
                <a:solidFill>
                  <a:srgbClr val="212121"/>
                </a:solidFill>
                <a:latin typeface="微软雅黑" panose="020B0503020204020204" charset="-122"/>
                <a:ea typeface="微软雅黑" panose="020B0503020204020204" charset="-122"/>
                <a:cs typeface="微软雅黑" panose="020B0503020204020204" charset="-122"/>
                <a:sym typeface="+mn-ea"/>
              </a:rPr>
              <a:t>获得技能大赛荣誉</a:t>
            </a:r>
            <a:endParaRPr lang="en-US" sz="2000" b="1" dirty="0">
              <a:solidFill>
                <a:srgbClr val="212121"/>
              </a:solidFill>
              <a:latin typeface="微软雅黑" panose="020B0503020204020204" charset="-122"/>
              <a:ea typeface="微软雅黑" panose="020B0503020204020204" charset="-122"/>
              <a:cs typeface="微软雅黑" panose="020B0503020204020204" charset="-122"/>
            </a:endParaRPr>
          </a:p>
          <a:p>
            <a:pPr>
              <a:lnSpc>
                <a:spcPct val="110000"/>
              </a:lnSpc>
            </a:pPr>
            <a:r>
              <a:rPr lang="en-US" sz="2000" b="1" dirty="0">
                <a:solidFill>
                  <a:srgbClr val="00BCD4"/>
                </a:solidFill>
                <a:latin typeface="微软雅黑" panose="020B0503020204020204" charset="-122"/>
                <a:ea typeface="微软雅黑" panose="020B0503020204020204" charset="-122"/>
                <a:cs typeface="微软雅黑" panose="020B0503020204020204" charset="-122"/>
              </a:rPr>
              <a:t>标准：</a:t>
            </a:r>
            <a:r>
              <a:rPr lang="en-US" sz="2000" dirty="0">
                <a:solidFill>
                  <a:srgbClr val="212121">
                    <a:alpha val="80000"/>
                  </a:srgbClr>
                </a:solidFill>
                <a:latin typeface="微软雅黑" panose="020B0503020204020204" charset="-122"/>
                <a:ea typeface="微软雅黑" panose="020B0503020204020204" charset="-122"/>
                <a:cs typeface="微软雅黑" panose="020B0503020204020204" charset="-122"/>
              </a:rPr>
              <a:t>北京市建筑业职业技能大赛物业管理师竞赛决赛排名前十选手所在企业加2分（不累加）</a:t>
            </a:r>
            <a:endParaRPr lang="en-US" sz="2000" dirty="0">
              <a:solidFill>
                <a:srgbClr val="212121">
                  <a:alpha val="80000"/>
                </a:srgbClr>
              </a:solidFill>
              <a:latin typeface="微软雅黑" panose="020B0503020204020204" charset="-122"/>
              <a:ea typeface="微软雅黑" panose="020B0503020204020204" charset="-122"/>
              <a:cs typeface="微软雅黑" panose="020B0503020204020204" charset="-122"/>
            </a:endParaRPr>
          </a:p>
          <a:p>
            <a:pPr>
              <a:lnSpc>
                <a:spcPct val="110000"/>
              </a:lnSpc>
            </a:pPr>
            <a:r>
              <a:rPr lang="en-US" sz="2000" b="1" dirty="0">
                <a:solidFill>
                  <a:srgbClr val="00BCD4"/>
                </a:solidFill>
                <a:latin typeface="微软雅黑" panose="020B0503020204020204" charset="-122"/>
                <a:ea typeface="微软雅黑" panose="020B0503020204020204" charset="-122"/>
                <a:cs typeface="微软雅黑" panose="020B0503020204020204" charset="-122"/>
                <a:sym typeface="+mn-ea"/>
              </a:rPr>
              <a:t>来源：</a:t>
            </a:r>
            <a:r>
              <a:rPr lang="zh-CN" altLang="en-US" sz="2000" b="1" dirty="0">
                <a:solidFill>
                  <a:srgbClr val="00BCD4"/>
                </a:solidFill>
                <a:latin typeface="微软雅黑" panose="020B0503020204020204" charset="-122"/>
                <a:ea typeface="微软雅黑" panose="020B0503020204020204" charset="-122"/>
                <a:cs typeface="微软雅黑" panose="020B0503020204020204" charset="-122"/>
                <a:sym typeface="+mn-ea"/>
              </a:rPr>
              <a:t>市级录入，</a:t>
            </a:r>
            <a:r>
              <a:rPr lang="en-US" sz="2000" dirty="0">
                <a:solidFill>
                  <a:srgbClr val="212121">
                    <a:alpha val="80000"/>
                  </a:srgbClr>
                </a:solidFill>
                <a:latin typeface="微软雅黑" panose="020B0503020204020204" charset="-122"/>
                <a:ea typeface="微软雅黑" panose="020B0503020204020204" charset="-122"/>
                <a:cs typeface="微软雅黑" panose="020B0503020204020204" charset="-122"/>
                <a:sym typeface="+mn-ea"/>
              </a:rPr>
              <a:t>评价周期内入选的进行加分</a:t>
            </a:r>
            <a:endParaRPr lang="en-US" sz="2000" dirty="0">
              <a:latin typeface="微软雅黑" panose="020B0503020204020204" charset="-122"/>
              <a:ea typeface="微软雅黑" panose="020B0503020204020204" charset="-122"/>
              <a:cs typeface="微软雅黑" panose="020B0503020204020204" charset="-122"/>
            </a:endParaRPr>
          </a:p>
        </p:txBody>
      </p:sp>
      <p:sp>
        <p:nvSpPr>
          <p:cNvPr id="61" name="Text 7"/>
          <p:cNvSpPr/>
          <p:nvPr/>
        </p:nvSpPr>
        <p:spPr>
          <a:xfrm>
            <a:off x="6333966" y="1111061"/>
            <a:ext cx="388938" cy="317500"/>
          </a:xfrm>
          <a:prstGeom prst="rect">
            <a:avLst/>
          </a:prstGeom>
          <a:noFill/>
        </p:spPr>
        <p:txBody>
          <a:bodyPr wrap="square" lIns="0" tIns="0" rIns="0" bIns="0" rtlCol="0" anchor="ctr"/>
          <a:p>
            <a:pPr algn="ctr">
              <a:lnSpc>
                <a:spcPct val="130000"/>
              </a:lnSpc>
            </a:pPr>
            <a:endParaRPr lang="en-US" sz="2000" b="1" dirty="0">
              <a:solidFill>
                <a:srgbClr val="FFFFFF"/>
              </a:solidFill>
              <a:latin typeface="微软雅黑" panose="020B0503020204020204" charset="-122"/>
              <a:ea typeface="微软雅黑" panose="020B0503020204020204" charset="-122"/>
              <a:cs typeface="MiSans" pitchFamily="34" charset="-120"/>
            </a:endParaRPr>
          </a:p>
        </p:txBody>
      </p:sp>
      <p:sp>
        <p:nvSpPr>
          <p:cNvPr id="68" name="Shape 5"/>
          <p:cNvSpPr/>
          <p:nvPr>
            <p:custDataLst>
              <p:tags r:id="rId9"/>
            </p:custDataLst>
          </p:nvPr>
        </p:nvSpPr>
        <p:spPr>
          <a:xfrm>
            <a:off x="302260" y="1097280"/>
            <a:ext cx="76835" cy="1411605"/>
          </a:xfrm>
          <a:custGeom>
            <a:avLst/>
            <a:gdLst/>
            <a:ahLst/>
            <a:cxnLst/>
            <a:rect l="l" t="t" r="r" b="b"/>
            <a:pathLst>
              <a:path w="31750" h="1555750">
                <a:moveTo>
                  <a:pt x="31750" y="0"/>
                </a:moveTo>
                <a:lnTo>
                  <a:pt x="31750" y="0"/>
                </a:lnTo>
                <a:lnTo>
                  <a:pt x="31750" y="1555750"/>
                </a:lnTo>
                <a:lnTo>
                  <a:pt x="31750" y="1555750"/>
                </a:lnTo>
                <a:cubicBezTo>
                  <a:pt x="14227" y="1555750"/>
                  <a:pt x="0" y="1541523"/>
                  <a:pt x="0" y="1524000"/>
                </a:cubicBezTo>
                <a:lnTo>
                  <a:pt x="0" y="31750"/>
                </a:lnTo>
                <a:cubicBezTo>
                  <a:pt x="0" y="14227"/>
                  <a:pt x="14227" y="0"/>
                  <a:pt x="31750" y="0"/>
                </a:cubicBezTo>
                <a:close/>
              </a:path>
            </a:pathLst>
          </a:custGeom>
          <a:solidFill>
            <a:srgbClr val="00BCD4"/>
          </a:solidFill>
        </p:spPr>
      </p:sp>
      <p:sp>
        <p:nvSpPr>
          <p:cNvPr id="6" name="文本框 5"/>
          <p:cNvSpPr txBox="1"/>
          <p:nvPr/>
        </p:nvSpPr>
        <p:spPr>
          <a:xfrm>
            <a:off x="360045" y="360045"/>
            <a:ext cx="10931525" cy="583565"/>
          </a:xfrm>
          <a:prstGeom prst="rect">
            <a:avLst/>
          </a:prstGeom>
          <a:noFill/>
        </p:spPr>
        <p:txBody>
          <a:bodyPr wrap="square" rtlCol="0">
            <a:spAutoFit/>
          </a:bodyPr>
          <a:p>
            <a:r>
              <a:rPr lang="zh-CN" altLang="en-US" sz="3200" b="1" dirty="0">
                <a:solidFill>
                  <a:srgbClr val="212121"/>
                </a:solidFill>
                <a:latin typeface="微软雅黑" panose="020B0503020204020204" charset="-122"/>
                <a:ea typeface="微软雅黑" panose="020B0503020204020204" charset="-122"/>
                <a:cs typeface="微软雅黑" panose="020B0503020204020204" charset="-122"/>
                <a:sym typeface="+mn-ea"/>
              </a:rPr>
              <a:t>市级操作：加分项</a:t>
            </a:r>
            <a:r>
              <a:rPr lang="en-US" altLang="zh-CN" sz="3200" b="1" dirty="0">
                <a:solidFill>
                  <a:srgbClr val="212121"/>
                </a:solidFill>
                <a:latin typeface="微软雅黑" panose="020B0503020204020204" charset="-122"/>
                <a:ea typeface="微软雅黑" panose="020B0503020204020204" charset="-122"/>
                <a:cs typeface="微软雅黑" panose="020B0503020204020204" charset="-122"/>
                <a:sym typeface="+mn-ea"/>
              </a:rPr>
              <a:t>-</a:t>
            </a:r>
            <a:r>
              <a:rPr lang="zh-CN" altLang="en-US" sz="3200" b="1" dirty="0">
                <a:solidFill>
                  <a:srgbClr val="212121"/>
                </a:solidFill>
                <a:latin typeface="微软雅黑" panose="020B0503020204020204" charset="-122"/>
                <a:ea typeface="微软雅黑" panose="020B0503020204020204" charset="-122"/>
                <a:cs typeface="微软雅黑" panose="020B0503020204020204" charset="-122"/>
                <a:sym typeface="+mn-ea"/>
              </a:rPr>
              <a:t>美好家园、技能大赛</a:t>
            </a:r>
            <a:endParaRPr lang="zh-CN" altLang="en-US" sz="3200" b="1" dirty="0">
              <a:solidFill>
                <a:srgbClr val="212121"/>
              </a:solidFill>
              <a:latin typeface="微软雅黑" panose="020B0503020204020204" charset="-122"/>
              <a:ea typeface="微软雅黑" panose="020B0503020204020204" charset="-122"/>
              <a:cs typeface="微软雅黑" panose="020B0503020204020204" charset="-122"/>
              <a:sym typeface="+mn-ea"/>
            </a:endParaRPr>
          </a:p>
        </p:txBody>
      </p:sp>
      <p:sp>
        <p:nvSpPr>
          <p:cNvPr id="5" name="文本框 4"/>
          <p:cNvSpPr txBox="1"/>
          <p:nvPr>
            <p:custDataLst>
              <p:tags r:id="rId10"/>
            </p:custDataLst>
          </p:nvPr>
        </p:nvSpPr>
        <p:spPr>
          <a:xfrm>
            <a:off x="337820" y="2498725"/>
            <a:ext cx="5114925"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cs typeface="微软雅黑" panose="020B0503020204020204" charset="-122"/>
              </a:rPr>
              <a:t>共建美好家园</a:t>
            </a:r>
            <a:r>
              <a:rPr lang="en-US" altLang="zh-CN" b="1">
                <a:latin typeface="微软雅黑" panose="020B0503020204020204" charset="-122"/>
                <a:ea typeface="微软雅黑" panose="020B0503020204020204" charset="-122"/>
                <a:cs typeface="微软雅黑" panose="020B0503020204020204" charset="-122"/>
              </a:rPr>
              <a:t>-</a:t>
            </a:r>
            <a:r>
              <a:rPr lang="zh-CN" altLang="en-US" b="1">
                <a:latin typeface="微软雅黑" panose="020B0503020204020204" charset="-122"/>
                <a:ea typeface="微软雅黑" panose="020B0503020204020204" charset="-122"/>
                <a:cs typeface="微软雅黑" panose="020B0503020204020204" charset="-122"/>
              </a:rPr>
              <a:t>展示页面</a:t>
            </a:r>
            <a:r>
              <a:rPr lang="en-US" altLang="zh-CN" b="1">
                <a:latin typeface="微软雅黑" panose="020B0503020204020204" charset="-122"/>
                <a:ea typeface="微软雅黑" panose="020B0503020204020204" charset="-122"/>
                <a:cs typeface="微软雅黑" panose="020B0503020204020204" charset="-122"/>
              </a:rPr>
              <a:t>/</a:t>
            </a:r>
            <a:r>
              <a:rPr lang="zh-CN" altLang="en-US" b="1">
                <a:latin typeface="微软雅黑" panose="020B0503020204020204" charset="-122"/>
                <a:ea typeface="微软雅黑" panose="020B0503020204020204" charset="-122"/>
                <a:cs typeface="微软雅黑" panose="020B0503020204020204" charset="-122"/>
              </a:rPr>
              <a:t>录入页面</a:t>
            </a:r>
            <a:r>
              <a:rPr lang="en-US" altLang="zh-CN" b="1">
                <a:latin typeface="微软雅黑" panose="020B0503020204020204" charset="-122"/>
                <a:ea typeface="微软雅黑" panose="020B0503020204020204" charset="-122"/>
                <a:cs typeface="微软雅黑" panose="020B0503020204020204" charset="-122"/>
              </a:rPr>
              <a:t>-</a:t>
            </a:r>
            <a:r>
              <a:rPr lang="zh-CN" altLang="en-US" b="1">
                <a:latin typeface="微软雅黑" panose="020B0503020204020204" charset="-122"/>
                <a:ea typeface="微软雅黑" panose="020B0503020204020204" charset="-122"/>
                <a:cs typeface="微软雅黑" panose="020B0503020204020204" charset="-122"/>
              </a:rPr>
              <a:t>市级录入</a:t>
            </a:r>
            <a:endParaRPr lang="zh-CN" altLang="en-US" b="1">
              <a:latin typeface="微软雅黑" panose="020B0503020204020204" charset="-122"/>
              <a:ea typeface="微软雅黑" panose="020B0503020204020204" charset="-122"/>
              <a:cs typeface="微软雅黑" panose="020B0503020204020204" charset="-122"/>
            </a:endParaRPr>
          </a:p>
        </p:txBody>
      </p:sp>
      <p:sp>
        <p:nvSpPr>
          <p:cNvPr id="13" name="文本框 12"/>
          <p:cNvSpPr txBox="1"/>
          <p:nvPr>
            <p:custDataLst>
              <p:tags r:id="rId11"/>
            </p:custDataLst>
          </p:nvPr>
        </p:nvSpPr>
        <p:spPr>
          <a:xfrm>
            <a:off x="6302375" y="2519680"/>
            <a:ext cx="5936615"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cs typeface="微软雅黑" panose="020B0503020204020204" charset="-122"/>
              </a:rPr>
              <a:t>获得技能大赛荣誉</a:t>
            </a:r>
            <a:r>
              <a:rPr lang="en-US" altLang="zh-CN" b="1">
                <a:latin typeface="微软雅黑" panose="020B0503020204020204" charset="-122"/>
                <a:ea typeface="微软雅黑" panose="020B0503020204020204" charset="-122"/>
                <a:cs typeface="微软雅黑" panose="020B0503020204020204" charset="-122"/>
              </a:rPr>
              <a:t>-</a:t>
            </a:r>
            <a:r>
              <a:rPr lang="zh-CN" altLang="en-US" b="1">
                <a:latin typeface="微软雅黑" panose="020B0503020204020204" charset="-122"/>
                <a:ea typeface="微软雅黑" panose="020B0503020204020204" charset="-122"/>
                <a:cs typeface="微软雅黑" panose="020B0503020204020204" charset="-122"/>
              </a:rPr>
              <a:t>展示页面</a:t>
            </a:r>
            <a:r>
              <a:rPr lang="en-US" altLang="zh-CN" b="1">
                <a:latin typeface="微软雅黑" panose="020B0503020204020204" charset="-122"/>
                <a:ea typeface="微软雅黑" panose="020B0503020204020204" charset="-122"/>
                <a:cs typeface="微软雅黑" panose="020B0503020204020204" charset="-122"/>
              </a:rPr>
              <a:t>/</a:t>
            </a:r>
            <a:r>
              <a:rPr lang="zh-CN" altLang="en-US" b="1">
                <a:latin typeface="微软雅黑" panose="020B0503020204020204" charset="-122"/>
                <a:ea typeface="微软雅黑" panose="020B0503020204020204" charset="-122"/>
                <a:cs typeface="微软雅黑" panose="020B0503020204020204" charset="-122"/>
              </a:rPr>
              <a:t>录入页面</a:t>
            </a:r>
            <a:r>
              <a:rPr lang="en-US" altLang="zh-CN" b="1">
                <a:latin typeface="微软雅黑" panose="020B0503020204020204" charset="-122"/>
                <a:ea typeface="微软雅黑" panose="020B0503020204020204" charset="-122"/>
                <a:cs typeface="微软雅黑" panose="020B0503020204020204" charset="-122"/>
              </a:rPr>
              <a:t>-</a:t>
            </a:r>
            <a:r>
              <a:rPr lang="zh-CN" altLang="en-US" b="1">
                <a:latin typeface="微软雅黑" panose="020B0503020204020204" charset="-122"/>
                <a:ea typeface="微软雅黑" panose="020B0503020204020204" charset="-122"/>
                <a:cs typeface="微软雅黑" panose="020B0503020204020204" charset="-122"/>
              </a:rPr>
              <a:t>市级录入</a:t>
            </a:r>
            <a:endParaRPr lang="zh-CN" altLang="en-US" b="1">
              <a:latin typeface="微软雅黑" panose="020B0503020204020204" charset="-122"/>
              <a:ea typeface="微软雅黑" panose="020B0503020204020204" charset="-122"/>
              <a:cs typeface="微软雅黑" panose="020B0503020204020204" charset="-122"/>
            </a:endParaRPr>
          </a:p>
        </p:txBody>
      </p:sp>
      <p:pic>
        <p:nvPicPr>
          <p:cNvPr id="15" name="图片 14" descr="加分信息维护-技能大赛管理-录入"/>
          <p:cNvPicPr>
            <a:picLocks noChangeAspect="1"/>
          </p:cNvPicPr>
          <p:nvPr>
            <p:custDataLst>
              <p:tags r:id="rId12"/>
            </p:custDataLst>
          </p:nvPr>
        </p:nvPicPr>
        <p:blipFill>
          <a:blip r:embed="rId13"/>
          <a:srcRect l="11390" t="3855" r="38376" b="6865"/>
          <a:stretch>
            <a:fillRect/>
          </a:stretch>
        </p:blipFill>
        <p:spPr>
          <a:xfrm>
            <a:off x="6366510" y="2872740"/>
            <a:ext cx="4630420" cy="3462020"/>
          </a:xfrm>
          <a:prstGeom prst="rect">
            <a:avLst/>
          </a:prstGeom>
        </p:spPr>
      </p:pic>
      <p:pic>
        <p:nvPicPr>
          <p:cNvPr id="22" name="图片 21" descr="加分信息维护-美好家园管理-新增美好家园小区"/>
          <p:cNvPicPr>
            <a:picLocks noChangeAspect="1"/>
          </p:cNvPicPr>
          <p:nvPr>
            <p:custDataLst>
              <p:tags r:id="rId14"/>
            </p:custDataLst>
          </p:nvPr>
        </p:nvPicPr>
        <p:blipFill>
          <a:blip r:embed="rId15"/>
          <a:srcRect l="10993" t="5630" r="29007" b="5337"/>
          <a:stretch>
            <a:fillRect/>
          </a:stretch>
        </p:blipFill>
        <p:spPr>
          <a:xfrm>
            <a:off x="378460" y="2899410"/>
            <a:ext cx="4820285" cy="3461385"/>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5F7FA"/>
        </a:solidFill>
        <a:effectLst/>
      </p:bgPr>
    </p:bg>
    <p:spTree>
      <p:nvGrpSpPr>
        <p:cNvPr id="1" name=""/>
        <p:cNvGrpSpPr/>
        <p:nvPr/>
      </p:nvGrpSpPr>
      <p:grpSpPr>
        <a:xfrm>
          <a:off x="0" y="0"/>
          <a:ext cx="0" cy="0"/>
          <a:chOff x="0" y="0"/>
          <a:chExt cx="0" cy="0"/>
        </a:xfrm>
      </p:grpSpPr>
      <p:pic>
        <p:nvPicPr>
          <p:cNvPr id="2" name="Image 0" descr="https://kimi-img.moonshot.cn/pub/slides/slides_tmpl/image/25-09-30-16:31:52-d3dpau0s8jdo4os5dgdg.jpg"/>
          <p:cNvPicPr>
            <a:picLocks noChangeAspect="1"/>
          </p:cNvPicPr>
          <p:nvPr/>
        </p:nvPicPr>
        <p:blipFill>
          <a:blip r:embed="rId1"/>
          <a:stretch>
            <a:fillRect/>
          </a:stretch>
        </p:blipFill>
        <p:spPr>
          <a:xfrm>
            <a:off x="-15875" y="0"/>
            <a:ext cx="12222480" cy="6858000"/>
          </a:xfrm>
          <a:prstGeom prst="rect">
            <a:avLst/>
          </a:prstGeom>
        </p:spPr>
      </p:pic>
      <p:sp>
        <p:nvSpPr>
          <p:cNvPr id="4" name="Text 1"/>
          <p:cNvSpPr/>
          <p:nvPr/>
        </p:nvSpPr>
        <p:spPr>
          <a:xfrm>
            <a:off x="360000" y="360000"/>
            <a:ext cx="11747500" cy="381000"/>
          </a:xfrm>
          <a:prstGeom prst="rect">
            <a:avLst/>
          </a:prstGeom>
          <a:noFill/>
        </p:spPr>
        <p:txBody>
          <a:bodyPr wrap="square" lIns="0" tIns="0" rIns="0" bIns="0" rtlCol="0" anchor="ctr"/>
          <a:lstStyle/>
          <a:p>
            <a:pPr>
              <a:lnSpc>
                <a:spcPct val="80000"/>
              </a:lnSpc>
            </a:pPr>
            <a:endParaRPr lang="zh-CN" altLang="en-US" sz="3000" b="1" dirty="0">
              <a:solidFill>
                <a:srgbClr val="212121"/>
              </a:solidFill>
              <a:latin typeface="微软雅黑" panose="020B0503020204020204" charset="-122"/>
              <a:ea typeface="微软雅黑" panose="020B0503020204020204" charset="-122"/>
              <a:cs typeface="Alimama ShuHeiTi" pitchFamily="34" charset="-120"/>
            </a:endParaRPr>
          </a:p>
        </p:txBody>
      </p:sp>
      <p:sp>
        <p:nvSpPr>
          <p:cNvPr id="35" name="Shape 32"/>
          <p:cNvSpPr/>
          <p:nvPr/>
        </p:nvSpPr>
        <p:spPr>
          <a:xfrm>
            <a:off x="206375" y="1026160"/>
            <a:ext cx="5805170" cy="1384935"/>
          </a:xfrm>
          <a:custGeom>
            <a:avLst/>
            <a:gdLst/>
            <a:ahLst/>
            <a:cxnLst/>
            <a:rect l="l" t="t" r="r" b="b"/>
            <a:pathLst>
              <a:path w="5683250" h="1555750">
                <a:moveTo>
                  <a:pt x="31750" y="0"/>
                </a:moveTo>
                <a:lnTo>
                  <a:pt x="5588007" y="0"/>
                </a:lnTo>
                <a:cubicBezTo>
                  <a:pt x="5640608" y="0"/>
                  <a:pt x="5683250" y="42642"/>
                  <a:pt x="5683250" y="95243"/>
                </a:cubicBezTo>
                <a:lnTo>
                  <a:pt x="5683250" y="1460507"/>
                </a:lnTo>
                <a:cubicBezTo>
                  <a:pt x="5683250" y="1513108"/>
                  <a:pt x="5640608" y="1555750"/>
                  <a:pt x="5588007" y="1555750"/>
                </a:cubicBezTo>
                <a:lnTo>
                  <a:pt x="31750" y="1555750"/>
                </a:lnTo>
                <a:cubicBezTo>
                  <a:pt x="14215" y="1555750"/>
                  <a:pt x="0" y="1541535"/>
                  <a:pt x="0" y="1524000"/>
                </a:cubicBezTo>
                <a:lnTo>
                  <a:pt x="0" y="31750"/>
                </a:lnTo>
                <a:cubicBezTo>
                  <a:pt x="0" y="14227"/>
                  <a:pt x="14227" y="0"/>
                  <a:pt x="31750" y="0"/>
                </a:cubicBezTo>
                <a:close/>
              </a:path>
            </a:pathLst>
          </a:custGeom>
          <a:solidFill>
            <a:srgbClr val="FFFFFF"/>
          </a:solidFill>
          <a:effectLst>
            <a:outerShdw blurRad="47625" dist="31750" dir="5400000" algn="bl" rotWithShape="0">
              <a:srgbClr val="000000">
                <a:alpha val="10196"/>
              </a:srgbClr>
            </a:outerShdw>
          </a:effectLst>
        </p:spPr>
      </p:sp>
      <p:sp>
        <p:nvSpPr>
          <p:cNvPr id="40" name="Text 37"/>
          <p:cNvSpPr/>
          <p:nvPr/>
        </p:nvSpPr>
        <p:spPr>
          <a:xfrm>
            <a:off x="253365" y="1042670"/>
            <a:ext cx="5670550" cy="1368425"/>
          </a:xfrm>
          <a:prstGeom prst="rect">
            <a:avLst/>
          </a:prstGeom>
          <a:noFill/>
        </p:spPr>
        <p:txBody>
          <a:bodyPr wrap="square" lIns="0" tIns="0" rIns="0" bIns="0" rtlCol="0" anchor="ctr"/>
          <a:lstStyle/>
          <a:p>
            <a:pPr indent="0" fontAlgn="auto">
              <a:lnSpc>
                <a:spcPct val="100000"/>
              </a:lnSpc>
            </a:pPr>
            <a:r>
              <a:rPr lang="en-US" sz="2000" b="1" dirty="0">
                <a:solidFill>
                  <a:srgbClr val="212121"/>
                </a:solidFill>
                <a:latin typeface="微软雅黑" panose="020B0503020204020204" charset="-122"/>
                <a:ea typeface="微软雅黑" panose="020B0503020204020204" charset="-122"/>
                <a:cs typeface="微软雅黑" panose="020B0503020204020204" charset="-122"/>
                <a:sym typeface="+mn-ea"/>
              </a:rPr>
              <a:t>企业党组织荣誉</a:t>
            </a:r>
            <a:endParaRPr lang="en-US" sz="2000" b="1" dirty="0">
              <a:solidFill>
                <a:srgbClr val="212121"/>
              </a:solidFill>
              <a:latin typeface="微软雅黑" panose="020B0503020204020204" charset="-122"/>
              <a:ea typeface="微软雅黑" panose="020B0503020204020204" charset="-122"/>
              <a:cs typeface="微软雅黑" panose="020B0503020204020204" charset="-122"/>
              <a:sym typeface="+mn-ea"/>
            </a:endParaRPr>
          </a:p>
          <a:p>
            <a:pPr indent="0" fontAlgn="auto">
              <a:lnSpc>
                <a:spcPct val="100000"/>
              </a:lnSpc>
            </a:pPr>
            <a:r>
              <a:rPr lang="en-US" sz="2000" b="1" dirty="0">
                <a:solidFill>
                  <a:srgbClr val="00BCD4"/>
                </a:solidFill>
                <a:latin typeface="微软雅黑" panose="020B0503020204020204" charset="-122"/>
                <a:ea typeface="微软雅黑" panose="020B0503020204020204" charset="-122"/>
                <a:cs typeface="微软雅黑" panose="020B0503020204020204" charset="-122"/>
              </a:rPr>
              <a:t>标准：</a:t>
            </a:r>
            <a:r>
              <a:rPr lang="en-US" sz="2000" dirty="0">
                <a:solidFill>
                  <a:srgbClr val="212121">
                    <a:alpha val="80000"/>
                  </a:srgbClr>
                </a:solidFill>
                <a:latin typeface="微软雅黑" panose="020B0503020204020204" charset="-122"/>
                <a:ea typeface="微软雅黑" panose="020B0503020204020204" charset="-122"/>
                <a:cs typeface="微软雅黑" panose="020B0503020204020204" charset="-122"/>
              </a:rPr>
              <a:t>区级奖励表彰加3分，市级及以上加5分</a:t>
            </a:r>
            <a:endParaRPr lang="en-US" sz="2000" dirty="0">
              <a:solidFill>
                <a:srgbClr val="212121">
                  <a:alpha val="80000"/>
                </a:srgbClr>
              </a:solidFill>
              <a:latin typeface="微软雅黑" panose="020B0503020204020204" charset="-122"/>
              <a:ea typeface="微软雅黑" panose="020B0503020204020204" charset="-122"/>
              <a:cs typeface="微软雅黑" panose="020B0503020204020204" charset="-122"/>
            </a:endParaRPr>
          </a:p>
          <a:p>
            <a:pPr indent="0" fontAlgn="auto">
              <a:lnSpc>
                <a:spcPct val="100000"/>
              </a:lnSpc>
            </a:pPr>
            <a:r>
              <a:rPr lang="en-US" sz="2000" b="1" dirty="0">
                <a:solidFill>
                  <a:srgbClr val="00BCD4"/>
                </a:solidFill>
                <a:latin typeface="微软雅黑" panose="020B0503020204020204" charset="-122"/>
                <a:ea typeface="微软雅黑" panose="020B0503020204020204" charset="-122"/>
                <a:cs typeface="微软雅黑" panose="020B0503020204020204" charset="-122"/>
                <a:sym typeface="+mn-ea"/>
              </a:rPr>
              <a:t>来源：</a:t>
            </a:r>
            <a:r>
              <a:rPr lang="zh-CN" altLang="en-US" sz="2000" b="1" dirty="0">
                <a:solidFill>
                  <a:srgbClr val="00BCD4"/>
                </a:solidFill>
                <a:latin typeface="微软雅黑" panose="020B0503020204020204" charset="-122"/>
                <a:ea typeface="微软雅黑" panose="020B0503020204020204" charset="-122"/>
                <a:cs typeface="微软雅黑" panose="020B0503020204020204" charset="-122"/>
                <a:sym typeface="+mn-ea"/>
              </a:rPr>
              <a:t>市、区录入</a:t>
            </a:r>
            <a:r>
              <a:rPr lang="en-US" sz="2000" dirty="0">
                <a:solidFill>
                  <a:srgbClr val="212121">
                    <a:alpha val="80000"/>
                  </a:srgbClr>
                </a:solidFill>
                <a:latin typeface="微软雅黑" panose="020B0503020204020204" charset="-122"/>
                <a:ea typeface="微软雅黑" panose="020B0503020204020204" charset="-122"/>
                <a:cs typeface="微软雅黑" panose="020B0503020204020204" charset="-122"/>
                <a:sym typeface="+mn-ea"/>
              </a:rPr>
              <a:t>，在获得表彰的评价周期内加分</a:t>
            </a:r>
            <a:endParaRPr lang="en-US" sz="2000" dirty="0">
              <a:latin typeface="微软雅黑" panose="020B0503020204020204" charset="-122"/>
              <a:ea typeface="微软雅黑" panose="020B0503020204020204" charset="-122"/>
              <a:cs typeface="微软雅黑" panose="020B0503020204020204" charset="-122"/>
            </a:endParaRPr>
          </a:p>
        </p:txBody>
      </p:sp>
      <p:sp>
        <p:nvSpPr>
          <p:cNvPr id="41" name="Text 38"/>
          <p:cNvSpPr/>
          <p:nvPr/>
        </p:nvSpPr>
        <p:spPr>
          <a:xfrm>
            <a:off x="5729605" y="2979866"/>
            <a:ext cx="5413375" cy="174625"/>
          </a:xfrm>
          <a:prstGeom prst="rect">
            <a:avLst/>
          </a:prstGeom>
          <a:noFill/>
        </p:spPr>
        <p:txBody>
          <a:bodyPr wrap="square" lIns="0" tIns="0" rIns="0" bIns="0" rtlCol="0" anchor="ctr"/>
          <a:lstStyle/>
          <a:p>
            <a:pPr>
              <a:lnSpc>
                <a:spcPct val="110000"/>
              </a:lnSpc>
            </a:pPr>
            <a:endParaRPr lang="en-US" sz="2000" dirty="0">
              <a:latin typeface="微软雅黑" panose="020B0503020204020204" charset="-122"/>
              <a:ea typeface="微软雅黑" panose="020B0503020204020204" charset="-122"/>
              <a:cs typeface="仿宋_GB2312" panose="02010609030101010101" charset="-122"/>
            </a:endParaRPr>
          </a:p>
        </p:txBody>
      </p:sp>
      <p:sp>
        <p:nvSpPr>
          <p:cNvPr id="42" name="Shape 39"/>
          <p:cNvSpPr/>
          <p:nvPr/>
        </p:nvSpPr>
        <p:spPr>
          <a:xfrm>
            <a:off x="6301740" y="1026160"/>
            <a:ext cx="5683250" cy="1384935"/>
          </a:xfrm>
          <a:custGeom>
            <a:avLst/>
            <a:gdLst/>
            <a:ahLst/>
            <a:cxnLst/>
            <a:rect l="l" t="t" r="r" b="b"/>
            <a:pathLst>
              <a:path w="5683250" h="1730375">
                <a:moveTo>
                  <a:pt x="31750" y="0"/>
                </a:moveTo>
                <a:lnTo>
                  <a:pt x="5587993" y="0"/>
                </a:lnTo>
                <a:cubicBezTo>
                  <a:pt x="5640602" y="0"/>
                  <a:pt x="5683250" y="42648"/>
                  <a:pt x="5683250" y="95257"/>
                </a:cubicBezTo>
                <a:lnTo>
                  <a:pt x="5683250" y="1635118"/>
                </a:lnTo>
                <a:cubicBezTo>
                  <a:pt x="5683250" y="1687727"/>
                  <a:pt x="5640602" y="1730375"/>
                  <a:pt x="5587993" y="1730375"/>
                </a:cubicBezTo>
                <a:lnTo>
                  <a:pt x="31750" y="1730375"/>
                </a:lnTo>
                <a:cubicBezTo>
                  <a:pt x="14215" y="1730375"/>
                  <a:pt x="0" y="1716160"/>
                  <a:pt x="0" y="1698625"/>
                </a:cubicBezTo>
                <a:lnTo>
                  <a:pt x="0" y="31750"/>
                </a:lnTo>
                <a:cubicBezTo>
                  <a:pt x="0" y="14227"/>
                  <a:pt x="14227" y="0"/>
                  <a:pt x="31750" y="0"/>
                </a:cubicBezTo>
                <a:close/>
              </a:path>
            </a:pathLst>
          </a:custGeom>
          <a:solidFill>
            <a:srgbClr val="FFFFFF"/>
          </a:solidFill>
          <a:effectLst>
            <a:outerShdw blurRad="47625" dist="31750" dir="5400000" algn="bl" rotWithShape="0">
              <a:srgbClr val="000000">
                <a:alpha val="10196"/>
              </a:srgbClr>
            </a:outerShdw>
          </a:effectLst>
        </p:spPr>
      </p:sp>
      <p:sp>
        <p:nvSpPr>
          <p:cNvPr id="43" name="Shape 40"/>
          <p:cNvSpPr/>
          <p:nvPr/>
        </p:nvSpPr>
        <p:spPr>
          <a:xfrm>
            <a:off x="6250305" y="1026160"/>
            <a:ext cx="76200" cy="1384935"/>
          </a:xfrm>
          <a:custGeom>
            <a:avLst/>
            <a:gdLst/>
            <a:ahLst/>
            <a:cxnLst/>
            <a:rect l="l" t="t" r="r" b="b"/>
            <a:pathLst>
              <a:path w="31750" h="1730375">
                <a:moveTo>
                  <a:pt x="31750" y="0"/>
                </a:moveTo>
                <a:lnTo>
                  <a:pt x="31750" y="0"/>
                </a:lnTo>
                <a:lnTo>
                  <a:pt x="31750" y="1730375"/>
                </a:lnTo>
                <a:lnTo>
                  <a:pt x="31750" y="1730375"/>
                </a:lnTo>
                <a:cubicBezTo>
                  <a:pt x="14227" y="1730375"/>
                  <a:pt x="0" y="1716148"/>
                  <a:pt x="0" y="1698625"/>
                </a:cubicBezTo>
                <a:lnTo>
                  <a:pt x="0" y="31750"/>
                </a:lnTo>
                <a:cubicBezTo>
                  <a:pt x="0" y="14227"/>
                  <a:pt x="14227" y="0"/>
                  <a:pt x="31750" y="0"/>
                </a:cubicBezTo>
                <a:close/>
              </a:path>
            </a:pathLst>
          </a:custGeom>
          <a:solidFill>
            <a:srgbClr val="00BCD4"/>
          </a:solidFill>
        </p:spPr>
      </p:sp>
      <p:sp>
        <p:nvSpPr>
          <p:cNvPr id="47" name="Text 44"/>
          <p:cNvSpPr/>
          <p:nvPr/>
        </p:nvSpPr>
        <p:spPr>
          <a:xfrm>
            <a:off x="6390005" y="1114425"/>
            <a:ext cx="5413375" cy="1147445"/>
          </a:xfrm>
          <a:prstGeom prst="rect">
            <a:avLst/>
          </a:prstGeom>
          <a:noFill/>
        </p:spPr>
        <p:txBody>
          <a:bodyPr wrap="square" lIns="0" tIns="0" rIns="0" bIns="0" rtlCol="0" anchor="ctr"/>
          <a:lstStyle/>
          <a:p>
            <a:pPr>
              <a:lnSpc>
                <a:spcPct val="110000"/>
              </a:lnSpc>
            </a:pPr>
            <a:r>
              <a:rPr lang="en-US" sz="2000" b="1" dirty="0">
                <a:solidFill>
                  <a:srgbClr val="212121"/>
                </a:solidFill>
                <a:latin typeface="微软雅黑" panose="020B0503020204020204" charset="-122"/>
                <a:ea typeface="微软雅黑" panose="020B0503020204020204" charset="-122"/>
                <a:cs typeface="微软雅黑" panose="020B0503020204020204" charset="-122"/>
                <a:sym typeface="+mn-ea"/>
              </a:rPr>
              <a:t>参与行业自律</a:t>
            </a:r>
            <a:endParaRPr lang="en-US" sz="2000" b="1" dirty="0">
              <a:solidFill>
                <a:srgbClr val="212121"/>
              </a:solidFill>
              <a:latin typeface="微软雅黑" panose="020B0503020204020204" charset="-122"/>
              <a:ea typeface="微软雅黑" panose="020B0503020204020204" charset="-122"/>
              <a:cs typeface="微软雅黑" panose="020B0503020204020204" charset="-122"/>
            </a:endParaRPr>
          </a:p>
          <a:p>
            <a:pPr>
              <a:lnSpc>
                <a:spcPct val="110000"/>
              </a:lnSpc>
            </a:pPr>
            <a:r>
              <a:rPr lang="en-US" sz="2000" b="1" dirty="0">
                <a:solidFill>
                  <a:srgbClr val="00BCD4"/>
                </a:solidFill>
                <a:latin typeface="微软雅黑" panose="020B0503020204020204" charset="-122"/>
                <a:ea typeface="微软雅黑" panose="020B0503020204020204" charset="-122"/>
                <a:cs typeface="微软雅黑" panose="020B0503020204020204" charset="-122"/>
              </a:rPr>
              <a:t>标准：</a:t>
            </a:r>
            <a:r>
              <a:rPr lang="en-US" sz="2000" dirty="0">
                <a:solidFill>
                  <a:srgbClr val="212121">
                    <a:alpha val="80000"/>
                  </a:srgbClr>
                </a:solidFill>
                <a:latin typeface="微软雅黑" panose="020B0503020204020204" charset="-122"/>
                <a:ea typeface="微软雅黑" panose="020B0503020204020204" charset="-122"/>
                <a:cs typeface="微软雅黑" panose="020B0503020204020204" charset="-122"/>
              </a:rPr>
              <a:t>加入市级协会计2分，区级协会计2分，同时加入计5分</a:t>
            </a:r>
            <a:endParaRPr lang="en-US" sz="2000" dirty="0">
              <a:solidFill>
                <a:srgbClr val="212121">
                  <a:alpha val="80000"/>
                </a:srgbClr>
              </a:solidFill>
              <a:latin typeface="微软雅黑" panose="020B0503020204020204" charset="-122"/>
              <a:ea typeface="微软雅黑" panose="020B0503020204020204" charset="-122"/>
              <a:cs typeface="微软雅黑" panose="020B0503020204020204" charset="-122"/>
            </a:endParaRPr>
          </a:p>
          <a:p>
            <a:pPr>
              <a:lnSpc>
                <a:spcPct val="110000"/>
              </a:lnSpc>
            </a:pPr>
            <a:r>
              <a:rPr lang="en-US" sz="2000" b="1" dirty="0">
                <a:solidFill>
                  <a:srgbClr val="00BCD4"/>
                </a:solidFill>
                <a:latin typeface="微软雅黑" panose="020B0503020204020204" charset="-122"/>
                <a:ea typeface="微软雅黑" panose="020B0503020204020204" charset="-122"/>
                <a:cs typeface="微软雅黑" panose="020B0503020204020204" charset="-122"/>
                <a:sym typeface="+mn-ea"/>
              </a:rPr>
              <a:t>来源：</a:t>
            </a:r>
            <a:r>
              <a:rPr lang="zh-CN" altLang="en-US" sz="2000" b="1" dirty="0">
                <a:solidFill>
                  <a:srgbClr val="00BCD4"/>
                </a:solidFill>
                <a:latin typeface="微软雅黑" panose="020B0503020204020204" charset="-122"/>
                <a:ea typeface="微软雅黑" panose="020B0503020204020204" charset="-122"/>
                <a:cs typeface="微软雅黑" panose="020B0503020204020204" charset="-122"/>
                <a:sym typeface="+mn-ea"/>
              </a:rPr>
              <a:t>市、区录入</a:t>
            </a:r>
            <a:r>
              <a:rPr lang="zh-CN" altLang="en-US" sz="2000" dirty="0">
                <a:solidFill>
                  <a:srgbClr val="212121">
                    <a:alpha val="80000"/>
                  </a:srgbClr>
                </a:solidFill>
                <a:latin typeface="微软雅黑" panose="020B0503020204020204" charset="-122"/>
                <a:ea typeface="微软雅黑" panose="020B0503020204020204" charset="-122"/>
                <a:cs typeface="微软雅黑" panose="020B0503020204020204" charset="-122"/>
                <a:sym typeface="+mn-ea"/>
              </a:rPr>
              <a:t>，</a:t>
            </a:r>
            <a:r>
              <a:rPr lang="en-US" sz="2000" dirty="0">
                <a:solidFill>
                  <a:srgbClr val="212121">
                    <a:alpha val="80000"/>
                  </a:srgbClr>
                </a:solidFill>
                <a:latin typeface="微软雅黑" panose="020B0503020204020204" charset="-122"/>
                <a:ea typeface="微软雅黑" panose="020B0503020204020204" charset="-122"/>
                <a:cs typeface="微软雅黑" panose="020B0503020204020204" charset="-122"/>
                <a:sym typeface="+mn-ea"/>
              </a:rPr>
              <a:t>每个评价周期都加分</a:t>
            </a:r>
            <a:endParaRPr lang="en-US" sz="2000" dirty="0">
              <a:latin typeface="微软雅黑" panose="020B0503020204020204" charset="-122"/>
              <a:ea typeface="微软雅黑" panose="020B0503020204020204" charset="-122"/>
              <a:cs typeface="微软雅黑" panose="020B0503020204020204" charset="-122"/>
            </a:endParaRPr>
          </a:p>
        </p:txBody>
      </p:sp>
      <p:sp>
        <p:nvSpPr>
          <p:cNvPr id="69" name="Shape 5"/>
          <p:cNvSpPr/>
          <p:nvPr/>
        </p:nvSpPr>
        <p:spPr>
          <a:xfrm>
            <a:off x="154305" y="1026160"/>
            <a:ext cx="76200" cy="1384935"/>
          </a:xfrm>
          <a:custGeom>
            <a:avLst/>
            <a:gdLst/>
            <a:ahLst/>
            <a:cxnLst/>
            <a:rect l="l" t="t" r="r" b="b"/>
            <a:pathLst>
              <a:path w="31750" h="1555750">
                <a:moveTo>
                  <a:pt x="31750" y="0"/>
                </a:moveTo>
                <a:lnTo>
                  <a:pt x="31750" y="0"/>
                </a:lnTo>
                <a:lnTo>
                  <a:pt x="31750" y="1555750"/>
                </a:lnTo>
                <a:lnTo>
                  <a:pt x="31750" y="1555750"/>
                </a:lnTo>
                <a:cubicBezTo>
                  <a:pt x="14227" y="1555750"/>
                  <a:pt x="0" y="1541523"/>
                  <a:pt x="0" y="1524000"/>
                </a:cubicBezTo>
                <a:lnTo>
                  <a:pt x="0" y="31750"/>
                </a:lnTo>
                <a:cubicBezTo>
                  <a:pt x="0" y="14227"/>
                  <a:pt x="14227" y="0"/>
                  <a:pt x="31750" y="0"/>
                </a:cubicBezTo>
                <a:close/>
              </a:path>
            </a:pathLst>
          </a:custGeom>
          <a:solidFill>
            <a:srgbClr val="00BCD4"/>
          </a:solidFill>
        </p:spPr>
      </p:sp>
      <p:sp>
        <p:nvSpPr>
          <p:cNvPr id="5" name="文本框 4"/>
          <p:cNvSpPr txBox="1"/>
          <p:nvPr/>
        </p:nvSpPr>
        <p:spPr>
          <a:xfrm>
            <a:off x="154305" y="2404745"/>
            <a:ext cx="5734685"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cs typeface="微软雅黑" panose="020B0503020204020204" charset="-122"/>
              </a:rPr>
              <a:t>企业党组织荣誉</a:t>
            </a:r>
            <a:r>
              <a:rPr lang="en-US" altLang="zh-CN" b="1">
                <a:latin typeface="微软雅黑" panose="020B0503020204020204" charset="-122"/>
                <a:ea typeface="微软雅黑" panose="020B0503020204020204" charset="-122"/>
                <a:cs typeface="微软雅黑" panose="020B0503020204020204" charset="-122"/>
              </a:rPr>
              <a:t>-</a:t>
            </a:r>
            <a:r>
              <a:rPr lang="zh-CN" altLang="en-US" b="1">
                <a:latin typeface="微软雅黑" panose="020B0503020204020204" charset="-122"/>
                <a:ea typeface="微软雅黑" panose="020B0503020204020204" charset="-122"/>
                <a:cs typeface="微软雅黑" panose="020B0503020204020204" charset="-122"/>
              </a:rPr>
              <a:t>录入页面</a:t>
            </a:r>
            <a:r>
              <a:rPr lang="en-US" altLang="zh-CN" b="1">
                <a:latin typeface="微软雅黑" panose="020B0503020204020204" charset="-122"/>
                <a:ea typeface="微软雅黑" panose="020B0503020204020204" charset="-122"/>
                <a:cs typeface="微软雅黑" panose="020B0503020204020204" charset="-122"/>
              </a:rPr>
              <a:t>-</a:t>
            </a:r>
            <a:r>
              <a:rPr lang="zh-CN" altLang="en-US" b="1">
                <a:latin typeface="微软雅黑" panose="020B0503020204020204" charset="-122"/>
                <a:ea typeface="微软雅黑" panose="020B0503020204020204" charset="-122"/>
                <a:cs typeface="微软雅黑" panose="020B0503020204020204" charset="-122"/>
              </a:rPr>
              <a:t>市、区录入</a:t>
            </a:r>
            <a:endParaRPr lang="zh-CN" altLang="en-US" b="1">
              <a:latin typeface="微软雅黑" panose="020B0503020204020204" charset="-122"/>
              <a:ea typeface="微软雅黑" panose="020B0503020204020204" charset="-122"/>
              <a:cs typeface="微软雅黑" panose="020B0503020204020204" charset="-122"/>
            </a:endParaRPr>
          </a:p>
        </p:txBody>
      </p:sp>
      <p:sp>
        <p:nvSpPr>
          <p:cNvPr id="13" name="文本框 12"/>
          <p:cNvSpPr txBox="1"/>
          <p:nvPr/>
        </p:nvSpPr>
        <p:spPr>
          <a:xfrm>
            <a:off x="6250305" y="2411095"/>
            <a:ext cx="4458970"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cs typeface="微软雅黑" panose="020B0503020204020204" charset="-122"/>
              </a:rPr>
              <a:t>参与行业自律</a:t>
            </a:r>
            <a:r>
              <a:rPr lang="en-US" altLang="zh-CN" b="1">
                <a:latin typeface="微软雅黑" panose="020B0503020204020204" charset="-122"/>
                <a:ea typeface="微软雅黑" panose="020B0503020204020204" charset="-122"/>
                <a:cs typeface="微软雅黑" panose="020B0503020204020204" charset="-122"/>
              </a:rPr>
              <a:t>-</a:t>
            </a:r>
            <a:r>
              <a:rPr lang="zh-CN" altLang="en-US" b="1">
                <a:latin typeface="微软雅黑" panose="020B0503020204020204" charset="-122"/>
                <a:ea typeface="微软雅黑" panose="020B0503020204020204" charset="-122"/>
                <a:cs typeface="微软雅黑" panose="020B0503020204020204" charset="-122"/>
              </a:rPr>
              <a:t>录入页面</a:t>
            </a:r>
            <a:r>
              <a:rPr lang="en-US" altLang="zh-CN" b="1">
                <a:latin typeface="微软雅黑" panose="020B0503020204020204" charset="-122"/>
                <a:ea typeface="微软雅黑" panose="020B0503020204020204" charset="-122"/>
                <a:cs typeface="微软雅黑" panose="020B0503020204020204" charset="-122"/>
              </a:rPr>
              <a:t>-</a:t>
            </a:r>
            <a:r>
              <a:rPr lang="zh-CN" altLang="en-US" b="1">
                <a:latin typeface="微软雅黑" panose="020B0503020204020204" charset="-122"/>
                <a:ea typeface="微软雅黑" panose="020B0503020204020204" charset="-122"/>
                <a:cs typeface="微软雅黑" panose="020B0503020204020204" charset="-122"/>
              </a:rPr>
              <a:t>市、区录入</a:t>
            </a:r>
            <a:endParaRPr lang="zh-CN" altLang="en-US" b="1">
              <a:latin typeface="微软雅黑" panose="020B0503020204020204" charset="-122"/>
              <a:ea typeface="微软雅黑" panose="020B0503020204020204" charset="-122"/>
              <a:cs typeface="微软雅黑" panose="020B0503020204020204" charset="-122"/>
            </a:endParaRPr>
          </a:p>
        </p:txBody>
      </p:sp>
      <p:pic>
        <p:nvPicPr>
          <p:cNvPr id="15" name="图片 14" descr="加分信息维护-企业党组织荣誉-录入"/>
          <p:cNvPicPr>
            <a:picLocks noChangeAspect="1"/>
          </p:cNvPicPr>
          <p:nvPr/>
        </p:nvPicPr>
        <p:blipFill>
          <a:blip r:embed="rId2"/>
          <a:srcRect l="12003" t="4902" r="30140" b="29879"/>
          <a:stretch>
            <a:fillRect/>
          </a:stretch>
        </p:blipFill>
        <p:spPr>
          <a:xfrm>
            <a:off x="154305" y="2773045"/>
            <a:ext cx="5858510" cy="2680335"/>
          </a:xfrm>
          <a:prstGeom prst="rect">
            <a:avLst/>
          </a:prstGeom>
        </p:spPr>
      </p:pic>
      <p:pic>
        <p:nvPicPr>
          <p:cNvPr id="20" name="图片 19" descr="加分信息维护-行业自律维护-协会成员维护"/>
          <p:cNvPicPr>
            <a:picLocks noChangeAspect="1"/>
          </p:cNvPicPr>
          <p:nvPr/>
        </p:nvPicPr>
        <p:blipFill>
          <a:blip r:embed="rId3"/>
          <a:srcRect l="12884" t="6083" r="30964" b="4213"/>
          <a:stretch>
            <a:fillRect/>
          </a:stretch>
        </p:blipFill>
        <p:spPr>
          <a:xfrm>
            <a:off x="6326505" y="2779395"/>
            <a:ext cx="5657850" cy="2665095"/>
          </a:xfrm>
          <a:prstGeom prst="rect">
            <a:avLst/>
          </a:prstGeom>
        </p:spPr>
      </p:pic>
      <p:sp>
        <p:nvSpPr>
          <p:cNvPr id="7" name="文本框 6"/>
          <p:cNvSpPr txBox="1"/>
          <p:nvPr/>
        </p:nvSpPr>
        <p:spPr>
          <a:xfrm>
            <a:off x="360045" y="360045"/>
            <a:ext cx="10931525" cy="583565"/>
          </a:xfrm>
          <a:prstGeom prst="rect">
            <a:avLst/>
          </a:prstGeom>
          <a:noFill/>
        </p:spPr>
        <p:txBody>
          <a:bodyPr wrap="square" rtlCol="0">
            <a:spAutoFit/>
          </a:bodyPr>
          <a:p>
            <a:r>
              <a:rPr lang="zh-CN" altLang="en-US" sz="3200" b="1" dirty="0">
                <a:solidFill>
                  <a:srgbClr val="212121"/>
                </a:solidFill>
                <a:latin typeface="微软雅黑" panose="020B0503020204020204" charset="-122"/>
                <a:ea typeface="微软雅黑" panose="020B0503020204020204" charset="-122"/>
                <a:cs typeface="微软雅黑" panose="020B0503020204020204" charset="-122"/>
                <a:sym typeface="+mn-ea"/>
              </a:rPr>
              <a:t>市级操作：加分项</a:t>
            </a:r>
            <a:r>
              <a:rPr lang="en-US" altLang="zh-CN" sz="3200" b="1" dirty="0">
                <a:solidFill>
                  <a:srgbClr val="212121"/>
                </a:solidFill>
                <a:latin typeface="微软雅黑" panose="020B0503020204020204" charset="-122"/>
                <a:ea typeface="微软雅黑" panose="020B0503020204020204" charset="-122"/>
                <a:cs typeface="微软雅黑" panose="020B0503020204020204" charset="-122"/>
                <a:sym typeface="+mn-ea"/>
              </a:rPr>
              <a:t>-</a:t>
            </a:r>
            <a:r>
              <a:rPr lang="zh-CN" altLang="en-US" sz="3200" b="1" dirty="0">
                <a:solidFill>
                  <a:srgbClr val="212121"/>
                </a:solidFill>
                <a:latin typeface="微软雅黑" panose="020B0503020204020204" charset="-122"/>
                <a:ea typeface="微软雅黑" panose="020B0503020204020204" charset="-122"/>
                <a:cs typeface="微软雅黑" panose="020B0503020204020204" charset="-122"/>
                <a:sym typeface="+mn-ea"/>
              </a:rPr>
              <a:t>企业党组织荣誉、参与行业自律</a:t>
            </a:r>
            <a:endParaRPr lang="zh-CN" altLang="en-US" sz="3200" b="1" dirty="0">
              <a:solidFill>
                <a:srgbClr val="212121"/>
              </a:solidFill>
              <a:latin typeface="微软雅黑" panose="020B0503020204020204" charset="-122"/>
              <a:ea typeface="微软雅黑" panose="020B0503020204020204" charset="-122"/>
              <a:cs typeface="微软雅黑" panose="020B0503020204020204" charset="-122"/>
              <a:sym typeface="+mn-ea"/>
            </a:endParaRPr>
          </a:p>
        </p:txBody>
      </p:sp>
      <p:sp>
        <p:nvSpPr>
          <p:cNvPr id="9" name="圆角矩形 8"/>
          <p:cNvSpPr/>
          <p:nvPr/>
        </p:nvSpPr>
        <p:spPr>
          <a:xfrm>
            <a:off x="682625" y="5801995"/>
            <a:ext cx="9156065" cy="716280"/>
          </a:xfrm>
          <a:prstGeom prst="roundRect">
            <a:avLst/>
          </a:prstGeom>
          <a:solidFill>
            <a:srgbClr val="D7EDFA"/>
          </a:solid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endParaRPr>
          </a:p>
        </p:txBody>
      </p:sp>
      <p:sp>
        <p:nvSpPr>
          <p:cNvPr id="10" name="文本框 9"/>
          <p:cNvSpPr txBox="1"/>
          <p:nvPr/>
        </p:nvSpPr>
        <p:spPr>
          <a:xfrm>
            <a:off x="616585" y="5848985"/>
            <a:ext cx="9684385" cy="922020"/>
          </a:xfrm>
          <a:prstGeom prst="rect">
            <a:avLst/>
          </a:prstGeom>
          <a:noFill/>
        </p:spPr>
        <p:txBody>
          <a:bodyPr wrap="square" rtlCol="0" anchor="t">
            <a:spAutoFit/>
          </a:bodyPr>
          <a:p>
            <a:pPr algn="l"/>
            <a:r>
              <a:rPr lang="en-US" altLang="zh-CN">
                <a:latin typeface="微软雅黑" panose="020B0503020204020204" charset="-122"/>
                <a:ea typeface="微软雅黑" panose="020B0503020204020204" charset="-122"/>
                <a:cs typeface="微软雅黑" panose="020B0503020204020204" charset="-122"/>
                <a:sym typeface="+mn-ea"/>
              </a:rPr>
              <a:t>1.  </a:t>
            </a:r>
            <a:r>
              <a:rPr lang="zh-CN">
                <a:latin typeface="微软雅黑" panose="020B0503020204020204" charset="-122"/>
                <a:ea typeface="微软雅黑" panose="020B0503020204020204" charset="-122"/>
                <a:cs typeface="微软雅黑" panose="020B0503020204020204" charset="-122"/>
                <a:sym typeface="+mn-ea"/>
              </a:rPr>
              <a:t>市级“三优一先”中的先进基层党组织。</a:t>
            </a:r>
            <a:endParaRPr lang="zh-CN">
              <a:latin typeface="微软雅黑" panose="020B0503020204020204" charset="-122"/>
              <a:ea typeface="微软雅黑" panose="020B0503020204020204" charset="-122"/>
              <a:cs typeface="微软雅黑" panose="020B0503020204020204" charset="-122"/>
              <a:sym typeface="+mn-ea"/>
            </a:endParaRPr>
          </a:p>
          <a:p>
            <a:pPr algn="l"/>
            <a:r>
              <a:rPr lang="en-US" altLang="zh-CN">
                <a:latin typeface="微软雅黑" panose="020B0503020204020204" charset="-122"/>
                <a:ea typeface="微软雅黑" panose="020B0503020204020204" charset="-122"/>
                <a:cs typeface="微软雅黑" panose="020B0503020204020204" charset="-122"/>
                <a:sym typeface="+mn-ea"/>
              </a:rPr>
              <a:t>2.</a:t>
            </a:r>
            <a:r>
              <a:rPr lang="zh-CN">
                <a:latin typeface="微软雅黑" panose="020B0503020204020204" charset="-122"/>
                <a:ea typeface="微软雅黑" panose="020B0503020204020204" charset="-122"/>
                <a:cs typeface="微软雅黑" panose="020B0503020204020204" charset="-122"/>
                <a:sym typeface="+mn-ea"/>
              </a:rPr>
              <a:t>“导入模板下载”，模板中填写企业名称、统一信用代码，在“导入会员”中上传模板。</a:t>
            </a:r>
            <a:endParaRPr lang="zh-CN" altLang="en-US">
              <a:latin typeface="微软雅黑" panose="020B0503020204020204" charset="-122"/>
              <a:ea typeface="微软雅黑" panose="020B0503020204020204" charset="-122"/>
              <a:cs typeface="微软雅黑" panose="020B0503020204020204" charset="-122"/>
            </a:endParaRPr>
          </a:p>
          <a:p>
            <a:pPr algn="l"/>
            <a:endParaRPr lang="zh-CN">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5F7FA"/>
        </a:solidFill>
        <a:effectLst/>
      </p:bgPr>
    </p:bg>
    <p:spTree>
      <p:nvGrpSpPr>
        <p:cNvPr id="1" name=""/>
        <p:cNvGrpSpPr/>
        <p:nvPr/>
      </p:nvGrpSpPr>
      <p:grpSpPr>
        <a:xfrm>
          <a:off x="0" y="0"/>
          <a:ext cx="0" cy="0"/>
          <a:chOff x="0" y="0"/>
          <a:chExt cx="0" cy="0"/>
        </a:xfrm>
      </p:grpSpPr>
      <p:pic>
        <p:nvPicPr>
          <p:cNvPr id="2" name="Image 0" descr="https://kimi-img.moonshot.cn/pub/slides/slides_tmpl/image/25-09-30-16:31:52-d3dpau0s8jdo4os5dgdg.jpg"/>
          <p:cNvPicPr>
            <a:picLocks noChangeAspect="1"/>
          </p:cNvPicPr>
          <p:nvPr/>
        </p:nvPicPr>
        <p:blipFill>
          <a:blip r:embed="rId1"/>
          <a:stretch>
            <a:fillRect/>
          </a:stretch>
        </p:blipFill>
        <p:spPr>
          <a:xfrm>
            <a:off x="3175" y="0"/>
            <a:ext cx="12186285" cy="6858000"/>
          </a:xfrm>
          <a:prstGeom prst="rect">
            <a:avLst/>
          </a:prstGeom>
        </p:spPr>
      </p:pic>
      <p:sp>
        <p:nvSpPr>
          <p:cNvPr id="56" name="Text 53"/>
          <p:cNvSpPr/>
          <p:nvPr/>
        </p:nvSpPr>
        <p:spPr>
          <a:xfrm>
            <a:off x="163195" y="5789930"/>
            <a:ext cx="11525250" cy="999490"/>
          </a:xfrm>
          <a:prstGeom prst="rect">
            <a:avLst/>
          </a:prstGeom>
          <a:noFill/>
        </p:spPr>
        <p:txBody>
          <a:bodyPr wrap="square" lIns="0" tIns="0" rIns="0" bIns="0" rtlCol="0" anchor="ctr"/>
          <a:lstStyle/>
          <a:p>
            <a:pPr>
              <a:lnSpc>
                <a:spcPct val="110000"/>
              </a:lnSpc>
            </a:pPr>
            <a:endParaRPr lang="en-US" dirty="0">
              <a:latin typeface="微软雅黑" panose="020B0503020204020204" charset="-122"/>
              <a:ea typeface="微软雅黑" panose="020B0503020204020204" charset="-122"/>
              <a:cs typeface="仿宋_GB2312" panose="02010609030101010101" charset="-122"/>
            </a:endParaRPr>
          </a:p>
        </p:txBody>
      </p:sp>
      <p:sp>
        <p:nvSpPr>
          <p:cNvPr id="23" name="文本框 22"/>
          <p:cNvSpPr txBox="1"/>
          <p:nvPr/>
        </p:nvSpPr>
        <p:spPr>
          <a:xfrm>
            <a:off x="360045" y="360045"/>
            <a:ext cx="9255125" cy="583565"/>
          </a:xfrm>
          <a:prstGeom prst="rect">
            <a:avLst/>
          </a:prstGeom>
          <a:noFill/>
        </p:spPr>
        <p:txBody>
          <a:bodyPr wrap="square" rtlCol="0">
            <a:spAutoFit/>
          </a:bodyPr>
          <a:p>
            <a:r>
              <a:rPr lang="zh-CN" altLang="en-US" sz="3200" b="1" dirty="0">
                <a:solidFill>
                  <a:srgbClr val="212121"/>
                </a:solidFill>
                <a:latin typeface="微软雅黑" panose="020B0503020204020204" charset="-122"/>
                <a:ea typeface="微软雅黑" panose="020B0503020204020204" charset="-122"/>
                <a:cs typeface="微软雅黑" panose="020B0503020204020204" charset="-122"/>
                <a:sym typeface="+mn-ea"/>
              </a:rPr>
              <a:t>市级操作：加分项</a:t>
            </a:r>
            <a:r>
              <a:rPr lang="en-US" altLang="zh-CN" sz="3200" b="1" dirty="0">
                <a:solidFill>
                  <a:srgbClr val="212121"/>
                </a:solidFill>
                <a:latin typeface="微软雅黑" panose="020B0503020204020204" charset="-122"/>
                <a:ea typeface="微软雅黑" panose="020B0503020204020204" charset="-122"/>
                <a:cs typeface="微软雅黑" panose="020B0503020204020204" charset="-122"/>
                <a:sym typeface="+mn-ea"/>
              </a:rPr>
              <a:t>-12345</a:t>
            </a:r>
            <a:r>
              <a:rPr lang="zh-CN" altLang="en-US" sz="3200" b="1" dirty="0">
                <a:solidFill>
                  <a:srgbClr val="212121"/>
                </a:solidFill>
                <a:latin typeface="微软雅黑" panose="020B0503020204020204" charset="-122"/>
                <a:ea typeface="微软雅黑" panose="020B0503020204020204" charset="-122"/>
                <a:cs typeface="微软雅黑" panose="020B0503020204020204" charset="-122"/>
                <a:sym typeface="+mn-ea"/>
              </a:rPr>
              <a:t>零诉求、获得市级荣誉</a:t>
            </a:r>
            <a:endParaRPr lang="zh-CN" altLang="en-US" sz="3200" b="1" dirty="0">
              <a:solidFill>
                <a:srgbClr val="212121"/>
              </a:solidFill>
              <a:latin typeface="微软雅黑" panose="020B0503020204020204" charset="-122"/>
              <a:ea typeface="微软雅黑" panose="020B0503020204020204" charset="-122"/>
              <a:cs typeface="微软雅黑" panose="020B0503020204020204" charset="-122"/>
              <a:sym typeface="+mn-ea"/>
            </a:endParaRPr>
          </a:p>
        </p:txBody>
      </p:sp>
      <p:grpSp>
        <p:nvGrpSpPr>
          <p:cNvPr id="5" name="组合 4"/>
          <p:cNvGrpSpPr/>
          <p:nvPr/>
        </p:nvGrpSpPr>
        <p:grpSpPr>
          <a:xfrm rot="0">
            <a:off x="726440" y="1499870"/>
            <a:ext cx="3966210" cy="1635125"/>
            <a:chOff x="529" y="3226"/>
            <a:chExt cx="5900" cy="2560"/>
          </a:xfrm>
        </p:grpSpPr>
        <p:sp>
          <p:nvSpPr>
            <p:cNvPr id="10" name="Shape 9"/>
            <p:cNvSpPr/>
            <p:nvPr/>
          </p:nvSpPr>
          <p:spPr>
            <a:xfrm>
              <a:off x="529" y="3226"/>
              <a:ext cx="5901" cy="2560"/>
            </a:xfrm>
            <a:custGeom>
              <a:avLst/>
              <a:gdLst/>
              <a:ahLst/>
              <a:cxnLst/>
              <a:rect l="l" t="t" r="r" b="b"/>
              <a:pathLst>
                <a:path w="3747008" h="1625600">
                  <a:moveTo>
                    <a:pt x="32512" y="0"/>
                  </a:moveTo>
                  <a:lnTo>
                    <a:pt x="3649472" y="0"/>
                  </a:lnTo>
                  <a:cubicBezTo>
                    <a:pt x="3703340" y="0"/>
                    <a:pt x="3747008" y="43668"/>
                    <a:pt x="3747008" y="97536"/>
                  </a:cubicBezTo>
                  <a:lnTo>
                    <a:pt x="3747008" y="1528064"/>
                  </a:lnTo>
                  <a:cubicBezTo>
                    <a:pt x="3747008" y="1581932"/>
                    <a:pt x="3703340" y="1625600"/>
                    <a:pt x="3649472" y="1625600"/>
                  </a:cubicBezTo>
                  <a:lnTo>
                    <a:pt x="32512" y="1625600"/>
                  </a:lnTo>
                  <a:cubicBezTo>
                    <a:pt x="14556" y="1625600"/>
                    <a:pt x="0" y="1611044"/>
                    <a:pt x="0" y="1593088"/>
                  </a:cubicBezTo>
                  <a:lnTo>
                    <a:pt x="0" y="32512"/>
                  </a:lnTo>
                  <a:cubicBezTo>
                    <a:pt x="0" y="14568"/>
                    <a:pt x="14568" y="0"/>
                    <a:pt x="32512" y="0"/>
                  </a:cubicBezTo>
                  <a:close/>
                </a:path>
              </a:pathLst>
            </a:custGeom>
            <a:solidFill>
              <a:srgbClr val="FFFFFF"/>
            </a:solidFill>
            <a:effectLst>
              <a:outerShdw blurRad="48768" dist="32512" dir="5400000" algn="bl" rotWithShape="0">
                <a:srgbClr val="000000">
                  <a:alpha val="10196"/>
                </a:srgbClr>
              </a:outerShdw>
            </a:effectLst>
          </p:spPr>
        </p:sp>
        <p:sp>
          <p:nvSpPr>
            <p:cNvPr id="16" name="Shape 10"/>
            <p:cNvSpPr/>
            <p:nvPr/>
          </p:nvSpPr>
          <p:spPr>
            <a:xfrm>
              <a:off x="529" y="3226"/>
              <a:ext cx="51" cy="2560"/>
            </a:xfrm>
            <a:custGeom>
              <a:avLst/>
              <a:gdLst/>
              <a:ahLst/>
              <a:cxnLst/>
              <a:rect l="l" t="t" r="r" b="b"/>
              <a:pathLst>
                <a:path w="32512" h="1625600">
                  <a:moveTo>
                    <a:pt x="32512" y="0"/>
                  </a:moveTo>
                  <a:lnTo>
                    <a:pt x="32512" y="0"/>
                  </a:lnTo>
                  <a:lnTo>
                    <a:pt x="32512" y="1625600"/>
                  </a:lnTo>
                  <a:lnTo>
                    <a:pt x="32512" y="1625600"/>
                  </a:lnTo>
                  <a:cubicBezTo>
                    <a:pt x="14556" y="1625600"/>
                    <a:pt x="0" y="1611044"/>
                    <a:pt x="0" y="1593088"/>
                  </a:cubicBezTo>
                  <a:lnTo>
                    <a:pt x="0" y="32512"/>
                  </a:lnTo>
                  <a:cubicBezTo>
                    <a:pt x="0" y="14568"/>
                    <a:pt x="14568" y="0"/>
                    <a:pt x="32512" y="0"/>
                  </a:cubicBezTo>
                  <a:close/>
                </a:path>
              </a:pathLst>
            </a:custGeom>
            <a:solidFill>
              <a:srgbClr val="00BCD4"/>
            </a:solidFill>
          </p:spPr>
        </p:sp>
      </p:grpSp>
      <p:sp>
        <p:nvSpPr>
          <p:cNvPr id="26" name="Text 23"/>
          <p:cNvSpPr/>
          <p:nvPr/>
        </p:nvSpPr>
        <p:spPr>
          <a:xfrm>
            <a:off x="828675" y="1841500"/>
            <a:ext cx="3762375" cy="951865"/>
          </a:xfrm>
          <a:prstGeom prst="rect">
            <a:avLst/>
          </a:prstGeom>
          <a:noFill/>
        </p:spPr>
        <p:txBody>
          <a:bodyPr wrap="square" lIns="0" tIns="0" rIns="0" bIns="0" rtlCol="0" anchor="ctr"/>
          <a:lstStyle/>
          <a:p>
            <a:pPr>
              <a:lnSpc>
                <a:spcPct val="110000"/>
              </a:lnSpc>
            </a:pPr>
            <a:r>
              <a:rPr lang="en-US" b="1" dirty="0">
                <a:solidFill>
                  <a:srgbClr val="212121"/>
                </a:solidFill>
                <a:latin typeface="微软雅黑" panose="020B0503020204020204" charset="-122"/>
                <a:ea typeface="微软雅黑" panose="020B0503020204020204" charset="-122"/>
                <a:cs typeface="微软雅黑" panose="020B0503020204020204" charset="-122"/>
                <a:sym typeface="+mn-ea"/>
              </a:rPr>
              <a:t>*12345</a:t>
            </a:r>
            <a:r>
              <a:rPr lang="zh-CN" altLang="en-US" b="1" dirty="0">
                <a:solidFill>
                  <a:srgbClr val="212121"/>
                </a:solidFill>
                <a:latin typeface="微软雅黑" panose="020B0503020204020204" charset="-122"/>
                <a:ea typeface="微软雅黑" panose="020B0503020204020204" charset="-122"/>
                <a:cs typeface="微软雅黑" panose="020B0503020204020204" charset="-122"/>
                <a:sym typeface="+mn-ea"/>
              </a:rPr>
              <a:t>零</a:t>
            </a:r>
            <a:r>
              <a:rPr lang="en-US" b="1" dirty="0">
                <a:solidFill>
                  <a:srgbClr val="212121"/>
                </a:solidFill>
                <a:latin typeface="微软雅黑" panose="020B0503020204020204" charset="-122"/>
                <a:ea typeface="微软雅黑" panose="020B0503020204020204" charset="-122"/>
                <a:cs typeface="微软雅黑" panose="020B0503020204020204" charset="-122"/>
                <a:sym typeface="+mn-ea"/>
              </a:rPr>
              <a:t>诉求</a:t>
            </a:r>
            <a:endParaRPr lang="en-US" b="1" dirty="0">
              <a:solidFill>
                <a:srgbClr val="212121"/>
              </a:solidFill>
              <a:latin typeface="微软雅黑" panose="020B0503020204020204" charset="-122"/>
              <a:ea typeface="微软雅黑" panose="020B0503020204020204" charset="-122"/>
              <a:cs typeface="微软雅黑" panose="020B0503020204020204" charset="-122"/>
            </a:endParaRPr>
          </a:p>
          <a:p>
            <a:pPr>
              <a:lnSpc>
                <a:spcPct val="110000"/>
              </a:lnSpc>
            </a:pPr>
            <a:r>
              <a:rPr lang="zh-CN" altLang="en-US" b="1" dirty="0">
                <a:solidFill>
                  <a:srgbClr val="00BCD4"/>
                </a:solidFill>
                <a:latin typeface="微软雅黑" panose="020B0503020204020204" charset="-122"/>
                <a:ea typeface="微软雅黑" panose="020B0503020204020204" charset="-122"/>
                <a:cs typeface="微软雅黑" panose="020B0503020204020204" charset="-122"/>
              </a:rPr>
              <a:t>标准：</a:t>
            </a:r>
            <a:r>
              <a:rPr lang="en-US" dirty="0">
                <a:solidFill>
                  <a:srgbClr val="212121">
                    <a:alpha val="80000"/>
                  </a:srgbClr>
                </a:solidFill>
                <a:latin typeface="微软雅黑" panose="020B0503020204020204" charset="-122"/>
                <a:ea typeface="微软雅黑" panose="020B0503020204020204" charset="-122"/>
                <a:cs typeface="微软雅黑" panose="020B0503020204020204" charset="-122"/>
                <a:sym typeface="+mn-ea"/>
              </a:rPr>
              <a:t>12345月度诉求为零</a:t>
            </a:r>
            <a:r>
              <a:rPr lang="zh-CN" altLang="en-US" dirty="0">
                <a:solidFill>
                  <a:srgbClr val="212121">
                    <a:alpha val="80000"/>
                  </a:srgbClr>
                </a:solidFill>
                <a:latin typeface="微软雅黑" panose="020B0503020204020204" charset="-122"/>
                <a:ea typeface="微软雅黑" panose="020B0503020204020204" charset="-122"/>
                <a:cs typeface="微软雅黑" panose="020B0503020204020204" charset="-122"/>
                <a:sym typeface="+mn-ea"/>
              </a:rPr>
              <a:t>的</a:t>
            </a:r>
            <a:r>
              <a:rPr lang="en-US" dirty="0">
                <a:solidFill>
                  <a:srgbClr val="212121">
                    <a:alpha val="80000"/>
                  </a:srgbClr>
                </a:solidFill>
                <a:latin typeface="微软雅黑" panose="020B0503020204020204" charset="-122"/>
                <a:ea typeface="微软雅黑" panose="020B0503020204020204" charset="-122"/>
                <a:cs typeface="微软雅黑" panose="020B0503020204020204" charset="-122"/>
              </a:rPr>
              <a:t>项目每</a:t>
            </a:r>
            <a:r>
              <a:rPr lang="zh-CN" altLang="en-US" dirty="0">
                <a:solidFill>
                  <a:srgbClr val="212121">
                    <a:alpha val="80000"/>
                  </a:srgbClr>
                </a:solidFill>
                <a:latin typeface="微软雅黑" panose="020B0503020204020204" charset="-122"/>
                <a:ea typeface="微软雅黑" panose="020B0503020204020204" charset="-122"/>
                <a:cs typeface="微软雅黑" panose="020B0503020204020204" charset="-122"/>
              </a:rPr>
              <a:t>个</a:t>
            </a:r>
            <a:r>
              <a:rPr lang="en-US" dirty="0">
                <a:solidFill>
                  <a:srgbClr val="212121">
                    <a:alpha val="80000"/>
                  </a:srgbClr>
                </a:solidFill>
                <a:latin typeface="微软雅黑" panose="020B0503020204020204" charset="-122"/>
                <a:ea typeface="微软雅黑" panose="020B0503020204020204" charset="-122"/>
                <a:cs typeface="微软雅黑" panose="020B0503020204020204" charset="-122"/>
              </a:rPr>
              <a:t>加2分，按月度累加</a:t>
            </a:r>
            <a:endParaRPr lang="en-US" dirty="0">
              <a:solidFill>
                <a:srgbClr val="212121">
                  <a:alpha val="80000"/>
                </a:srgbClr>
              </a:solidFill>
              <a:latin typeface="微软雅黑" panose="020B0503020204020204" charset="-122"/>
              <a:ea typeface="微软雅黑" panose="020B0503020204020204" charset="-122"/>
              <a:cs typeface="微软雅黑" panose="020B0503020204020204" charset="-122"/>
            </a:endParaRPr>
          </a:p>
          <a:p>
            <a:pPr>
              <a:lnSpc>
                <a:spcPct val="110000"/>
              </a:lnSpc>
            </a:pPr>
            <a:r>
              <a:rPr lang="en-US" b="1" dirty="0">
                <a:solidFill>
                  <a:srgbClr val="00BCD4"/>
                </a:solidFill>
                <a:latin typeface="微软雅黑" panose="020B0503020204020204" charset="-122"/>
                <a:ea typeface="微软雅黑" panose="020B0503020204020204" charset="-122"/>
                <a:cs typeface="微软雅黑" panose="020B0503020204020204" charset="-122"/>
                <a:sym typeface="+mn-ea"/>
              </a:rPr>
              <a:t>来源：</a:t>
            </a:r>
            <a:r>
              <a:rPr lang="en-US" dirty="0">
                <a:solidFill>
                  <a:srgbClr val="212121">
                    <a:alpha val="60000"/>
                  </a:srgbClr>
                </a:solidFill>
                <a:latin typeface="微软雅黑" panose="020B0503020204020204" charset="-122"/>
                <a:ea typeface="微软雅黑" panose="020B0503020204020204" charset="-122"/>
                <a:cs typeface="微软雅黑" panose="020B0503020204020204" charset="-122"/>
                <a:sym typeface="+mn-ea"/>
              </a:rPr>
              <a:t>市级按项目导入，仅限</a:t>
            </a:r>
            <a:r>
              <a:rPr lang="en-US" dirty="0">
                <a:solidFill>
                  <a:srgbClr val="212121">
                    <a:alpha val="60000"/>
                  </a:srgbClr>
                </a:solidFill>
                <a:highlight>
                  <a:srgbClr val="C0C0C0"/>
                </a:highlight>
                <a:latin typeface="微软雅黑" panose="020B0503020204020204" charset="-122"/>
                <a:ea typeface="微软雅黑" panose="020B0503020204020204" charset="-122"/>
                <a:cs typeface="微软雅黑" panose="020B0503020204020204" charset="-122"/>
                <a:sym typeface="+mn-ea"/>
              </a:rPr>
              <a:t>涉及物业企业的诉求</a:t>
            </a:r>
            <a:endParaRPr lang="en-US" dirty="0">
              <a:solidFill>
                <a:srgbClr val="212121">
                  <a:alpha val="60000"/>
                </a:srgbClr>
              </a:solidFill>
              <a:highlight>
                <a:srgbClr val="C0C0C0"/>
              </a:highlight>
              <a:latin typeface="微软雅黑" panose="020B0503020204020204" charset="-122"/>
              <a:ea typeface="微软雅黑" panose="020B0503020204020204" charset="-122"/>
              <a:cs typeface="微软雅黑" panose="020B0503020204020204" charset="-122"/>
              <a:sym typeface="+mn-ea"/>
            </a:endParaRPr>
          </a:p>
        </p:txBody>
      </p:sp>
      <p:sp>
        <p:nvSpPr>
          <p:cNvPr id="7" name="文本框 6"/>
          <p:cNvSpPr txBox="1"/>
          <p:nvPr/>
        </p:nvSpPr>
        <p:spPr>
          <a:xfrm>
            <a:off x="4744085" y="1499870"/>
            <a:ext cx="5936615" cy="368300"/>
          </a:xfrm>
          <a:prstGeom prst="rect">
            <a:avLst/>
          </a:prstGeom>
          <a:noFill/>
        </p:spPr>
        <p:txBody>
          <a:bodyPr wrap="square" rtlCol="0">
            <a:spAutoFit/>
          </a:bodyPr>
          <a:p>
            <a:r>
              <a:rPr lang="en-US" altLang="zh-CN" b="1">
                <a:latin typeface="微软雅黑" panose="020B0503020204020204" charset="-122"/>
                <a:ea typeface="微软雅黑" panose="020B0503020204020204" charset="-122"/>
                <a:cs typeface="微软雅黑" panose="020B0503020204020204" charset="-122"/>
              </a:rPr>
              <a:t>*12345</a:t>
            </a:r>
            <a:r>
              <a:rPr lang="zh-CN" altLang="en-US" b="1">
                <a:latin typeface="微软雅黑" panose="020B0503020204020204" charset="-122"/>
                <a:ea typeface="微软雅黑" panose="020B0503020204020204" charset="-122"/>
                <a:cs typeface="微软雅黑" panose="020B0503020204020204" charset="-122"/>
              </a:rPr>
              <a:t>诉求</a:t>
            </a:r>
            <a:r>
              <a:rPr lang="en-US" altLang="zh-CN" b="1">
                <a:latin typeface="微软雅黑" panose="020B0503020204020204" charset="-122"/>
                <a:ea typeface="微软雅黑" panose="020B0503020204020204" charset="-122"/>
                <a:cs typeface="微软雅黑" panose="020B0503020204020204" charset="-122"/>
              </a:rPr>
              <a:t>-</a:t>
            </a:r>
            <a:r>
              <a:rPr lang="zh-CN" altLang="en-US" b="1">
                <a:latin typeface="微软雅黑" panose="020B0503020204020204" charset="-122"/>
                <a:ea typeface="微软雅黑" panose="020B0503020204020204" charset="-122"/>
                <a:cs typeface="微软雅黑" panose="020B0503020204020204" charset="-122"/>
              </a:rPr>
              <a:t>展示页面</a:t>
            </a:r>
            <a:r>
              <a:rPr lang="en-US" altLang="zh-CN" b="1">
                <a:latin typeface="微软雅黑" panose="020B0503020204020204" charset="-122"/>
                <a:ea typeface="微软雅黑" panose="020B0503020204020204" charset="-122"/>
                <a:cs typeface="微软雅黑" panose="020B0503020204020204" charset="-122"/>
              </a:rPr>
              <a:t>/</a:t>
            </a:r>
            <a:r>
              <a:rPr lang="zh-CN" altLang="en-US" b="1">
                <a:latin typeface="微软雅黑" panose="020B0503020204020204" charset="-122"/>
                <a:ea typeface="微软雅黑" panose="020B0503020204020204" charset="-122"/>
                <a:cs typeface="微软雅黑" panose="020B0503020204020204" charset="-122"/>
              </a:rPr>
              <a:t>录入页面</a:t>
            </a:r>
            <a:r>
              <a:rPr lang="en-US" altLang="zh-CN" b="1">
                <a:latin typeface="微软雅黑" panose="020B0503020204020204" charset="-122"/>
                <a:ea typeface="微软雅黑" panose="020B0503020204020204" charset="-122"/>
                <a:cs typeface="微软雅黑" panose="020B0503020204020204" charset="-122"/>
              </a:rPr>
              <a:t>-</a:t>
            </a:r>
            <a:r>
              <a:rPr lang="zh-CN" altLang="en-US" b="1">
                <a:latin typeface="微软雅黑" panose="020B0503020204020204" charset="-122"/>
                <a:ea typeface="微软雅黑" panose="020B0503020204020204" charset="-122"/>
                <a:cs typeface="微软雅黑" panose="020B0503020204020204" charset="-122"/>
              </a:rPr>
              <a:t>市级录入</a:t>
            </a:r>
            <a:endParaRPr lang="zh-CN" altLang="en-US">
              <a:latin typeface="微软雅黑" panose="020B0503020204020204" charset="-122"/>
              <a:ea typeface="微软雅黑" panose="020B0503020204020204" charset="-122"/>
              <a:cs typeface="微软雅黑" panose="020B0503020204020204" charset="-122"/>
            </a:endParaRPr>
          </a:p>
        </p:txBody>
      </p:sp>
      <p:pic>
        <p:nvPicPr>
          <p:cNvPr id="244406342" name="图片 1"/>
          <p:cNvPicPr>
            <a:picLocks noChangeAspect="1"/>
          </p:cNvPicPr>
          <p:nvPr/>
        </p:nvPicPr>
        <p:blipFill>
          <a:blip r:embed="rId2"/>
          <a:srcRect t="84417" r="1056" b="3514"/>
          <a:stretch>
            <a:fillRect/>
          </a:stretch>
        </p:blipFill>
        <p:spPr>
          <a:xfrm>
            <a:off x="4901565" y="1841500"/>
            <a:ext cx="6336030" cy="1294130"/>
          </a:xfrm>
          <a:prstGeom prst="rect">
            <a:avLst/>
          </a:prstGeom>
          <a:ln>
            <a:noFill/>
          </a:ln>
        </p:spPr>
      </p:pic>
      <p:grpSp>
        <p:nvGrpSpPr>
          <p:cNvPr id="31" name="组合 30"/>
          <p:cNvGrpSpPr/>
          <p:nvPr/>
        </p:nvGrpSpPr>
        <p:grpSpPr>
          <a:xfrm>
            <a:off x="685165" y="3609340"/>
            <a:ext cx="4749165" cy="2064385"/>
            <a:chOff x="529" y="3226"/>
            <a:chExt cx="5900" cy="2560"/>
          </a:xfrm>
        </p:grpSpPr>
        <p:sp>
          <p:nvSpPr>
            <p:cNvPr id="32" name="Shape 9"/>
            <p:cNvSpPr/>
            <p:nvPr/>
          </p:nvSpPr>
          <p:spPr>
            <a:xfrm>
              <a:off x="529" y="3226"/>
              <a:ext cx="5901" cy="2560"/>
            </a:xfrm>
            <a:custGeom>
              <a:avLst/>
              <a:gdLst/>
              <a:ahLst/>
              <a:cxnLst/>
              <a:rect l="l" t="t" r="r" b="b"/>
              <a:pathLst>
                <a:path w="3747008" h="1625600">
                  <a:moveTo>
                    <a:pt x="32512" y="0"/>
                  </a:moveTo>
                  <a:lnTo>
                    <a:pt x="3649472" y="0"/>
                  </a:lnTo>
                  <a:cubicBezTo>
                    <a:pt x="3703340" y="0"/>
                    <a:pt x="3747008" y="43668"/>
                    <a:pt x="3747008" y="97536"/>
                  </a:cubicBezTo>
                  <a:lnTo>
                    <a:pt x="3747008" y="1528064"/>
                  </a:lnTo>
                  <a:cubicBezTo>
                    <a:pt x="3747008" y="1581932"/>
                    <a:pt x="3703340" y="1625600"/>
                    <a:pt x="3649472" y="1625600"/>
                  </a:cubicBezTo>
                  <a:lnTo>
                    <a:pt x="32512" y="1625600"/>
                  </a:lnTo>
                  <a:cubicBezTo>
                    <a:pt x="14556" y="1625600"/>
                    <a:pt x="0" y="1611044"/>
                    <a:pt x="0" y="1593088"/>
                  </a:cubicBezTo>
                  <a:lnTo>
                    <a:pt x="0" y="32512"/>
                  </a:lnTo>
                  <a:cubicBezTo>
                    <a:pt x="0" y="14568"/>
                    <a:pt x="14568" y="0"/>
                    <a:pt x="32512" y="0"/>
                  </a:cubicBezTo>
                  <a:close/>
                </a:path>
              </a:pathLst>
            </a:custGeom>
            <a:solidFill>
              <a:srgbClr val="FFFFFF"/>
            </a:solidFill>
            <a:effectLst>
              <a:outerShdw blurRad="48768" dist="32512" dir="5400000" algn="bl" rotWithShape="0">
                <a:srgbClr val="000000">
                  <a:alpha val="10196"/>
                </a:srgbClr>
              </a:outerShdw>
            </a:effectLst>
          </p:spPr>
        </p:sp>
        <p:sp>
          <p:nvSpPr>
            <p:cNvPr id="36" name="Shape 10"/>
            <p:cNvSpPr/>
            <p:nvPr/>
          </p:nvSpPr>
          <p:spPr>
            <a:xfrm>
              <a:off x="529" y="3226"/>
              <a:ext cx="51" cy="2560"/>
            </a:xfrm>
            <a:custGeom>
              <a:avLst/>
              <a:gdLst/>
              <a:ahLst/>
              <a:cxnLst/>
              <a:rect l="l" t="t" r="r" b="b"/>
              <a:pathLst>
                <a:path w="32512" h="1625600">
                  <a:moveTo>
                    <a:pt x="32512" y="0"/>
                  </a:moveTo>
                  <a:lnTo>
                    <a:pt x="32512" y="0"/>
                  </a:lnTo>
                  <a:lnTo>
                    <a:pt x="32512" y="1625600"/>
                  </a:lnTo>
                  <a:lnTo>
                    <a:pt x="32512" y="1625600"/>
                  </a:lnTo>
                  <a:cubicBezTo>
                    <a:pt x="14556" y="1625600"/>
                    <a:pt x="0" y="1611044"/>
                    <a:pt x="0" y="1593088"/>
                  </a:cubicBezTo>
                  <a:lnTo>
                    <a:pt x="0" y="32512"/>
                  </a:lnTo>
                  <a:cubicBezTo>
                    <a:pt x="0" y="14568"/>
                    <a:pt x="14568" y="0"/>
                    <a:pt x="32512" y="0"/>
                  </a:cubicBezTo>
                  <a:close/>
                </a:path>
              </a:pathLst>
            </a:custGeom>
            <a:solidFill>
              <a:srgbClr val="00BCD4"/>
            </a:solidFill>
          </p:spPr>
        </p:sp>
      </p:grpSp>
      <p:sp>
        <p:nvSpPr>
          <p:cNvPr id="4" name="文本框 3"/>
          <p:cNvSpPr txBox="1"/>
          <p:nvPr/>
        </p:nvSpPr>
        <p:spPr>
          <a:xfrm>
            <a:off x="5755005" y="3596640"/>
            <a:ext cx="4762500" cy="368300"/>
          </a:xfrm>
          <a:prstGeom prst="rect">
            <a:avLst/>
          </a:prstGeom>
          <a:noFill/>
        </p:spPr>
        <p:txBody>
          <a:bodyPr wrap="square" rtlCol="0">
            <a:spAutoFit/>
          </a:bodyPr>
          <a:p>
            <a:r>
              <a:rPr lang="en-US" altLang="zh-CN" b="1">
                <a:latin typeface="微软雅黑" panose="020B0503020204020204" charset="-122"/>
                <a:ea typeface="微软雅黑" panose="020B0503020204020204" charset="-122"/>
                <a:cs typeface="微软雅黑" panose="020B0503020204020204" charset="-122"/>
              </a:rPr>
              <a:t>*</a:t>
            </a:r>
            <a:r>
              <a:rPr lang="zh-CN" altLang="en-US" b="1">
                <a:latin typeface="微软雅黑" panose="020B0503020204020204" charset="-122"/>
                <a:ea typeface="微软雅黑" panose="020B0503020204020204" charset="-122"/>
                <a:cs typeface="微软雅黑" panose="020B0503020204020204" charset="-122"/>
              </a:rPr>
              <a:t>项目获得市、区荣誉</a:t>
            </a:r>
            <a:r>
              <a:rPr lang="en-US" altLang="zh-CN" b="1">
                <a:latin typeface="微软雅黑" panose="020B0503020204020204" charset="-122"/>
                <a:ea typeface="微软雅黑" panose="020B0503020204020204" charset="-122"/>
                <a:cs typeface="微软雅黑" panose="020B0503020204020204" charset="-122"/>
              </a:rPr>
              <a:t>-</a:t>
            </a:r>
            <a:r>
              <a:rPr lang="zh-CN" altLang="en-US" b="1">
                <a:latin typeface="微软雅黑" panose="020B0503020204020204" charset="-122"/>
                <a:ea typeface="微软雅黑" panose="020B0503020204020204" charset="-122"/>
                <a:cs typeface="微软雅黑" panose="020B0503020204020204" charset="-122"/>
              </a:rPr>
              <a:t>录入页面</a:t>
            </a:r>
            <a:r>
              <a:rPr lang="en-US" altLang="zh-CN" b="1">
                <a:latin typeface="微软雅黑" panose="020B0503020204020204" charset="-122"/>
                <a:ea typeface="微软雅黑" panose="020B0503020204020204" charset="-122"/>
                <a:cs typeface="微软雅黑" panose="020B0503020204020204" charset="-122"/>
              </a:rPr>
              <a:t>-</a:t>
            </a:r>
            <a:r>
              <a:rPr lang="zh-CN" altLang="en-US" b="1">
                <a:latin typeface="微软雅黑" panose="020B0503020204020204" charset="-122"/>
                <a:ea typeface="微软雅黑" panose="020B0503020204020204" charset="-122"/>
                <a:cs typeface="微软雅黑" panose="020B0503020204020204" charset="-122"/>
              </a:rPr>
              <a:t>市、区录入</a:t>
            </a:r>
            <a:endParaRPr lang="zh-CN" altLang="en-US">
              <a:latin typeface="微软雅黑" panose="020B0503020204020204" charset="-122"/>
              <a:ea typeface="微软雅黑" panose="020B0503020204020204" charset="-122"/>
              <a:cs typeface="微软雅黑" panose="020B0503020204020204" charset="-122"/>
            </a:endParaRPr>
          </a:p>
        </p:txBody>
      </p:sp>
      <p:pic>
        <p:nvPicPr>
          <p:cNvPr id="3" name="图片 2" descr="加分信息维护-市区荣誉维护-录入"/>
          <p:cNvPicPr>
            <a:picLocks noChangeAspect="1"/>
          </p:cNvPicPr>
          <p:nvPr/>
        </p:nvPicPr>
        <p:blipFill>
          <a:blip r:embed="rId3"/>
          <a:srcRect l="11710" t="17232" r="30429" b="25376"/>
          <a:stretch>
            <a:fillRect/>
          </a:stretch>
        </p:blipFill>
        <p:spPr>
          <a:xfrm>
            <a:off x="5755005" y="4033520"/>
            <a:ext cx="4629150" cy="1647190"/>
          </a:xfrm>
          <a:prstGeom prst="rect">
            <a:avLst/>
          </a:prstGeom>
        </p:spPr>
      </p:pic>
      <p:sp>
        <p:nvSpPr>
          <p:cNvPr id="9" name="Text 6"/>
          <p:cNvSpPr/>
          <p:nvPr/>
        </p:nvSpPr>
        <p:spPr>
          <a:xfrm>
            <a:off x="789305" y="3663315"/>
            <a:ext cx="4666615" cy="1969770"/>
          </a:xfrm>
          <a:prstGeom prst="rect">
            <a:avLst/>
          </a:prstGeom>
          <a:noFill/>
        </p:spPr>
        <p:txBody>
          <a:bodyPr wrap="square" lIns="0" tIns="0" rIns="0" bIns="0" rtlCol="0" anchor="ctr"/>
          <a:lstStyle/>
          <a:p>
            <a:pPr>
              <a:lnSpc>
                <a:spcPct val="130000"/>
              </a:lnSpc>
            </a:pPr>
            <a:r>
              <a:rPr lang="en-US" b="1" dirty="0">
                <a:solidFill>
                  <a:srgbClr val="212121"/>
                </a:solidFill>
                <a:latin typeface="微软雅黑" panose="020B0503020204020204" charset="-122"/>
                <a:ea typeface="微软雅黑" panose="020B0503020204020204" charset="-122"/>
                <a:cs typeface="微软雅黑" panose="020B0503020204020204" charset="-122"/>
              </a:rPr>
              <a:t>*项目获得市、区荣誉</a:t>
            </a:r>
            <a:endParaRPr lang="en-US" b="1" dirty="0">
              <a:solidFill>
                <a:srgbClr val="212121"/>
              </a:solidFill>
              <a:latin typeface="微软雅黑" panose="020B0503020204020204" charset="-122"/>
              <a:ea typeface="微软雅黑" panose="020B0503020204020204" charset="-122"/>
              <a:cs typeface="微软雅黑" panose="020B0503020204020204" charset="-122"/>
            </a:endParaRPr>
          </a:p>
          <a:p>
            <a:pPr>
              <a:lnSpc>
                <a:spcPct val="110000"/>
              </a:lnSpc>
            </a:pPr>
            <a:r>
              <a:rPr lang="zh-CN" altLang="en-US" b="1" dirty="0">
                <a:solidFill>
                  <a:srgbClr val="00BCD4"/>
                </a:solidFill>
                <a:latin typeface="微软雅黑" panose="020B0503020204020204" charset="-122"/>
                <a:ea typeface="微软雅黑" panose="020B0503020204020204" charset="-122"/>
                <a:cs typeface="微软雅黑" panose="020B0503020204020204" charset="-122"/>
                <a:sym typeface="+mn-ea"/>
              </a:rPr>
              <a:t>标准：</a:t>
            </a:r>
            <a:r>
              <a:rPr lang="zh-CN" altLang="en-US" dirty="0">
                <a:solidFill>
                  <a:schemeClr val="tx1"/>
                </a:solidFill>
                <a:latin typeface="微软雅黑" panose="020B0503020204020204" charset="-122"/>
                <a:ea typeface="微软雅黑" panose="020B0503020204020204" charset="-122"/>
                <a:cs typeface="微软雅黑" panose="020B0503020204020204" charset="-122"/>
                <a:sym typeface="+mn-ea"/>
              </a:rPr>
              <a:t>获得</a:t>
            </a:r>
            <a:r>
              <a:rPr lang="zh-CN" altLang="en-US" b="1" dirty="0">
                <a:solidFill>
                  <a:schemeClr val="tx1"/>
                </a:solidFill>
                <a:latin typeface="微软雅黑" panose="020B0503020204020204" charset="-122"/>
                <a:ea typeface="微软雅黑" panose="020B0503020204020204" charset="-122"/>
                <a:cs typeface="微软雅黑" panose="020B0503020204020204" charset="-122"/>
                <a:sym typeface="+mn-ea"/>
              </a:rPr>
              <a:t>市级物业管理示范项目、市级垃圾分类示范项目</a:t>
            </a:r>
            <a:r>
              <a:rPr lang="zh-CN" altLang="en-US" dirty="0">
                <a:solidFill>
                  <a:schemeClr val="tx1"/>
                </a:solidFill>
                <a:latin typeface="微软雅黑" panose="020B0503020204020204" charset="-122"/>
                <a:ea typeface="微软雅黑" panose="020B0503020204020204" charset="-122"/>
                <a:cs typeface="微软雅黑" panose="020B0503020204020204" charset="-122"/>
                <a:sym typeface="+mn-ea"/>
              </a:rPr>
              <a:t>等相应市级表彰奖励的每个项目加3分，获得区级示范项目或相应奖励表彰的加2分，在获得表彰的一个评价周期内加分</a:t>
            </a:r>
            <a:endParaRPr lang="zh-CN" altLang="en-US"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a:lnSpc>
                <a:spcPct val="110000"/>
              </a:lnSpc>
            </a:pPr>
            <a:r>
              <a:rPr lang="zh-CN" altLang="en-US" b="1" dirty="0">
                <a:solidFill>
                  <a:srgbClr val="00BCD4"/>
                </a:solidFill>
                <a:latin typeface="微软雅黑" panose="020B0503020204020204" charset="-122"/>
                <a:ea typeface="微软雅黑" panose="020B0503020204020204" charset="-122"/>
                <a:cs typeface="微软雅黑" panose="020B0503020204020204" charset="-122"/>
              </a:rPr>
              <a:t>来源：市、区录入</a:t>
            </a:r>
            <a:endParaRPr lang="zh-CN" altLang="en-US" b="1" dirty="0">
              <a:solidFill>
                <a:srgbClr val="00BCD4"/>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5F7FA"/>
        </a:solidFill>
        <a:effectLst/>
      </p:bgPr>
    </p:bg>
    <p:spTree>
      <p:nvGrpSpPr>
        <p:cNvPr id="1" name=""/>
        <p:cNvGrpSpPr/>
        <p:nvPr/>
      </p:nvGrpSpPr>
      <p:grpSpPr>
        <a:xfrm>
          <a:off x="0" y="0"/>
          <a:ext cx="0" cy="0"/>
          <a:chOff x="0" y="0"/>
          <a:chExt cx="0" cy="0"/>
        </a:xfrm>
      </p:grpSpPr>
      <p:pic>
        <p:nvPicPr>
          <p:cNvPr id="2" name="Image 0" descr="https://kimi-img.moonshot.cn/pub/slides/slides_tmpl/image/25-09-30-16:31:52-d3dpau0s8jdo4os5dgdg.jpg"/>
          <p:cNvPicPr>
            <a:picLocks noChangeAspect="1"/>
          </p:cNvPicPr>
          <p:nvPr/>
        </p:nvPicPr>
        <p:blipFill>
          <a:blip r:embed="rId1"/>
          <a:stretch>
            <a:fillRect/>
          </a:stretch>
        </p:blipFill>
        <p:spPr>
          <a:xfrm>
            <a:off x="3175" y="0"/>
            <a:ext cx="12186285" cy="6858000"/>
          </a:xfrm>
          <a:prstGeom prst="rect">
            <a:avLst/>
          </a:prstGeom>
        </p:spPr>
      </p:pic>
      <p:grpSp>
        <p:nvGrpSpPr>
          <p:cNvPr id="56" name="组合 55"/>
          <p:cNvGrpSpPr/>
          <p:nvPr/>
        </p:nvGrpSpPr>
        <p:grpSpPr>
          <a:xfrm>
            <a:off x="455295" y="1027430"/>
            <a:ext cx="11280140" cy="1064895"/>
            <a:chOff x="45" y="12347"/>
            <a:chExt cx="8974" cy="2826"/>
          </a:xfrm>
        </p:grpSpPr>
        <p:sp>
          <p:nvSpPr>
            <p:cNvPr id="57" name="Shape 4"/>
            <p:cNvSpPr/>
            <p:nvPr/>
          </p:nvSpPr>
          <p:spPr>
            <a:xfrm>
              <a:off x="45" y="12347"/>
              <a:ext cx="8975" cy="2826"/>
            </a:xfrm>
            <a:custGeom>
              <a:avLst/>
              <a:gdLst/>
              <a:ahLst/>
              <a:cxnLst/>
              <a:rect l="l" t="t" r="r" b="b"/>
              <a:pathLst>
                <a:path w="5699125" h="1793875">
                  <a:moveTo>
                    <a:pt x="31750" y="0"/>
                  </a:moveTo>
                  <a:lnTo>
                    <a:pt x="5603870" y="0"/>
                  </a:lnTo>
                  <a:cubicBezTo>
                    <a:pt x="5656478" y="0"/>
                    <a:pt x="5699125" y="42647"/>
                    <a:pt x="5699125" y="95255"/>
                  </a:cubicBezTo>
                  <a:lnTo>
                    <a:pt x="5699125" y="1698620"/>
                  </a:lnTo>
                  <a:cubicBezTo>
                    <a:pt x="5699125" y="1751228"/>
                    <a:pt x="5656478" y="1793875"/>
                    <a:pt x="5603870" y="1793875"/>
                  </a:cubicBezTo>
                  <a:lnTo>
                    <a:pt x="31750" y="1793875"/>
                  </a:lnTo>
                  <a:cubicBezTo>
                    <a:pt x="14227" y="1793875"/>
                    <a:pt x="0" y="1779648"/>
                    <a:pt x="0" y="1762125"/>
                  </a:cubicBezTo>
                  <a:lnTo>
                    <a:pt x="0" y="31750"/>
                  </a:lnTo>
                  <a:cubicBezTo>
                    <a:pt x="0" y="14227"/>
                    <a:pt x="14227" y="0"/>
                    <a:pt x="31750" y="0"/>
                  </a:cubicBezTo>
                  <a:close/>
                </a:path>
              </a:pathLst>
            </a:custGeom>
            <a:solidFill>
              <a:srgbClr val="FFFFFF"/>
            </a:solidFill>
            <a:effectLst>
              <a:outerShdw blurRad="47625" dist="31750" dir="5400000" algn="bl" rotWithShape="0">
                <a:srgbClr val="000000">
                  <a:alpha val="10196"/>
                </a:srgbClr>
              </a:outerShdw>
            </a:effectLst>
          </p:spPr>
        </p:sp>
        <p:sp>
          <p:nvSpPr>
            <p:cNvPr id="58" name="Shape 5"/>
            <p:cNvSpPr/>
            <p:nvPr/>
          </p:nvSpPr>
          <p:spPr>
            <a:xfrm>
              <a:off x="45" y="12347"/>
              <a:ext cx="50" cy="2825"/>
            </a:xfrm>
            <a:custGeom>
              <a:avLst/>
              <a:gdLst/>
              <a:ahLst/>
              <a:cxnLst/>
              <a:rect l="l" t="t" r="r" b="b"/>
              <a:pathLst>
                <a:path w="31750" h="1793875">
                  <a:moveTo>
                    <a:pt x="31750" y="0"/>
                  </a:moveTo>
                  <a:lnTo>
                    <a:pt x="31750" y="0"/>
                  </a:lnTo>
                  <a:lnTo>
                    <a:pt x="31750" y="1793875"/>
                  </a:lnTo>
                  <a:lnTo>
                    <a:pt x="31750" y="1793875"/>
                  </a:lnTo>
                  <a:cubicBezTo>
                    <a:pt x="14227" y="1793875"/>
                    <a:pt x="0" y="1779648"/>
                    <a:pt x="0" y="1762125"/>
                  </a:cubicBezTo>
                  <a:lnTo>
                    <a:pt x="0" y="31750"/>
                  </a:lnTo>
                  <a:cubicBezTo>
                    <a:pt x="0" y="14227"/>
                    <a:pt x="14227" y="0"/>
                    <a:pt x="31750" y="0"/>
                  </a:cubicBezTo>
                  <a:close/>
                </a:path>
              </a:pathLst>
            </a:custGeom>
            <a:solidFill>
              <a:srgbClr val="FF6B6B"/>
            </a:solidFill>
          </p:spPr>
        </p:sp>
      </p:grpSp>
      <p:sp>
        <p:nvSpPr>
          <p:cNvPr id="47" name="文本框 46"/>
          <p:cNvSpPr txBox="1"/>
          <p:nvPr/>
        </p:nvSpPr>
        <p:spPr>
          <a:xfrm>
            <a:off x="467995" y="1022985"/>
            <a:ext cx="11104245" cy="1004570"/>
          </a:xfrm>
          <a:prstGeom prst="rect">
            <a:avLst/>
          </a:prstGeom>
          <a:noFill/>
        </p:spPr>
        <p:txBody>
          <a:bodyPr wrap="square" rtlCol="0" anchor="t">
            <a:spAutoFit/>
          </a:bodyPr>
          <a:p>
            <a:pPr>
              <a:lnSpc>
                <a:spcPct val="110000"/>
              </a:lnSpc>
            </a:pPr>
            <a:r>
              <a:rPr lang="en-US" b="1" dirty="0">
                <a:solidFill>
                  <a:srgbClr val="212121"/>
                </a:solidFill>
                <a:latin typeface="微软雅黑" panose="020B0503020204020204" charset="-122"/>
                <a:ea typeface="微软雅黑" panose="020B0503020204020204" charset="-122"/>
                <a:cs typeface="微软雅黑" panose="020B0503020204020204" charset="-122"/>
                <a:sym typeface="+mn-ea"/>
              </a:rPr>
              <a:t>*12345诉求排名</a:t>
            </a:r>
            <a:endParaRPr lang="en-US" dirty="0">
              <a:latin typeface="微软雅黑" panose="020B0503020204020204" charset="-122"/>
              <a:ea typeface="微软雅黑" panose="020B0503020204020204" charset="-122"/>
              <a:cs typeface="微软雅黑" panose="020B0503020204020204" charset="-122"/>
            </a:endParaRPr>
          </a:p>
          <a:p>
            <a:pPr>
              <a:lnSpc>
                <a:spcPct val="110000"/>
              </a:lnSpc>
            </a:pPr>
            <a:r>
              <a:rPr lang="en-US" b="1" dirty="0">
                <a:solidFill>
                  <a:srgbClr val="FF6B6B"/>
                </a:solidFill>
                <a:latin typeface="微软雅黑" panose="020B0503020204020204" charset="-122"/>
                <a:ea typeface="微软雅黑" panose="020B0503020204020204" charset="-122"/>
                <a:cs typeface="微软雅黑" panose="020B0503020204020204" charset="-122"/>
                <a:sym typeface="+mn-ea"/>
              </a:rPr>
              <a:t>全市前10：</a:t>
            </a:r>
            <a:r>
              <a:rPr lang="en-US" dirty="0">
                <a:solidFill>
                  <a:srgbClr val="212121">
                    <a:alpha val="80000"/>
                  </a:srgbClr>
                </a:solidFill>
                <a:latin typeface="微软雅黑" panose="020B0503020204020204" charset="-122"/>
                <a:ea typeface="微软雅黑" panose="020B0503020204020204" charset="-122"/>
                <a:cs typeface="微软雅黑" panose="020B0503020204020204" charset="-122"/>
                <a:sym typeface="+mn-ea"/>
              </a:rPr>
              <a:t>每个项目每月扣5分</a:t>
            </a:r>
            <a:r>
              <a:rPr lang="zh-CN" altLang="en-US" dirty="0">
                <a:solidFill>
                  <a:srgbClr val="212121">
                    <a:alpha val="80000"/>
                  </a:srgbClr>
                </a:solidFill>
                <a:latin typeface="微软雅黑" panose="020B0503020204020204" charset="-122"/>
                <a:ea typeface="微软雅黑" panose="020B0503020204020204" charset="-122"/>
                <a:cs typeface="微软雅黑" panose="020B0503020204020204" charset="-122"/>
                <a:sym typeface="+mn-ea"/>
              </a:rPr>
              <a:t>；</a:t>
            </a:r>
            <a:r>
              <a:rPr lang="en-US" b="1" dirty="0">
                <a:solidFill>
                  <a:srgbClr val="FF6B6B"/>
                </a:solidFill>
                <a:latin typeface="微软雅黑" panose="020B0503020204020204" charset="-122"/>
                <a:ea typeface="微软雅黑" panose="020B0503020204020204" charset="-122"/>
                <a:cs typeface="微软雅黑" panose="020B0503020204020204" charset="-122"/>
                <a:sym typeface="+mn-ea"/>
              </a:rPr>
              <a:t>全市11-50：</a:t>
            </a:r>
            <a:r>
              <a:rPr lang="en-US" dirty="0">
                <a:solidFill>
                  <a:srgbClr val="212121">
                    <a:alpha val="80000"/>
                  </a:srgbClr>
                </a:solidFill>
                <a:latin typeface="微软雅黑" panose="020B0503020204020204" charset="-122"/>
                <a:ea typeface="微软雅黑" panose="020B0503020204020204" charset="-122"/>
                <a:cs typeface="微软雅黑" panose="020B0503020204020204" charset="-122"/>
                <a:sym typeface="+mn-ea"/>
              </a:rPr>
              <a:t>每个项目每月扣3分</a:t>
            </a:r>
            <a:r>
              <a:rPr lang="zh-CN" altLang="en-US" dirty="0">
                <a:solidFill>
                  <a:srgbClr val="212121">
                    <a:alpha val="80000"/>
                  </a:srgbClr>
                </a:solidFill>
                <a:latin typeface="微软雅黑" panose="020B0503020204020204" charset="-122"/>
                <a:ea typeface="微软雅黑" panose="020B0503020204020204" charset="-122"/>
                <a:cs typeface="微软雅黑" panose="020B0503020204020204" charset="-122"/>
                <a:sym typeface="+mn-ea"/>
              </a:rPr>
              <a:t>；</a:t>
            </a:r>
            <a:r>
              <a:rPr lang="en-US" b="1" dirty="0">
                <a:solidFill>
                  <a:srgbClr val="FF6B6B"/>
                </a:solidFill>
                <a:latin typeface="微软雅黑" panose="020B0503020204020204" charset="-122"/>
                <a:ea typeface="微软雅黑" panose="020B0503020204020204" charset="-122"/>
                <a:cs typeface="微软雅黑" panose="020B0503020204020204" charset="-122"/>
                <a:sym typeface="+mn-ea"/>
              </a:rPr>
              <a:t>全市51-100：</a:t>
            </a:r>
            <a:r>
              <a:rPr lang="en-US" dirty="0">
                <a:solidFill>
                  <a:srgbClr val="212121">
                    <a:alpha val="80000"/>
                  </a:srgbClr>
                </a:solidFill>
                <a:latin typeface="微软雅黑" panose="020B0503020204020204" charset="-122"/>
                <a:ea typeface="微软雅黑" panose="020B0503020204020204" charset="-122"/>
                <a:cs typeface="微软雅黑" panose="020B0503020204020204" charset="-122"/>
                <a:sym typeface="+mn-ea"/>
              </a:rPr>
              <a:t>每个项目每月扣1分</a:t>
            </a:r>
            <a:endParaRPr lang="en-US" dirty="0">
              <a:solidFill>
                <a:srgbClr val="212121">
                  <a:alpha val="80000"/>
                </a:srgbClr>
              </a:solidFill>
              <a:latin typeface="微软雅黑" panose="020B0503020204020204" charset="-122"/>
              <a:ea typeface="微软雅黑" panose="020B0503020204020204" charset="-122"/>
              <a:cs typeface="微软雅黑" panose="020B0503020204020204" charset="-122"/>
              <a:sym typeface="+mn-ea"/>
            </a:endParaRPr>
          </a:p>
          <a:p>
            <a:pPr>
              <a:lnSpc>
                <a:spcPct val="110000"/>
              </a:lnSpc>
            </a:pPr>
            <a:r>
              <a:rPr lang="en-US" dirty="0">
                <a:solidFill>
                  <a:srgbClr val="212121">
                    <a:alpha val="60000"/>
                  </a:srgbClr>
                </a:solidFill>
                <a:latin typeface="微软雅黑" panose="020B0503020204020204" charset="-122"/>
                <a:ea typeface="微软雅黑" panose="020B0503020204020204" charset="-122"/>
                <a:cs typeface="微软雅黑" panose="020B0503020204020204" charset="-122"/>
                <a:sym typeface="+mn-ea"/>
              </a:rPr>
              <a:t>按月度累加，仅限涉及物业企业的诉求</a:t>
            </a:r>
            <a:endParaRPr lang="zh-CN" altLang="en-US">
              <a:latin typeface="微软雅黑" panose="020B0503020204020204" charset="-122"/>
              <a:ea typeface="微软雅黑" panose="020B0503020204020204" charset="-122"/>
              <a:cs typeface="微软雅黑" panose="020B0503020204020204" charset="-122"/>
            </a:endParaRPr>
          </a:p>
        </p:txBody>
      </p:sp>
      <p:sp>
        <p:nvSpPr>
          <p:cNvPr id="11" name="文本框 10"/>
          <p:cNvSpPr txBox="1"/>
          <p:nvPr/>
        </p:nvSpPr>
        <p:spPr>
          <a:xfrm>
            <a:off x="366395" y="2296795"/>
            <a:ext cx="5831205" cy="368300"/>
          </a:xfrm>
          <a:prstGeom prst="rect">
            <a:avLst/>
          </a:prstGeom>
          <a:noFill/>
        </p:spPr>
        <p:txBody>
          <a:bodyPr wrap="square" rtlCol="0">
            <a:spAutoFit/>
          </a:bodyPr>
          <a:p>
            <a:r>
              <a:rPr lang="en-US" altLang="zh-CN" b="1" dirty="0">
                <a:latin typeface="微软雅黑" panose="020B0503020204020204" charset="-122"/>
                <a:ea typeface="微软雅黑" panose="020B0503020204020204" charset="-122"/>
                <a:cs typeface="微软雅黑" panose="020B0503020204020204" charset="-122"/>
              </a:rPr>
              <a:t>*</a:t>
            </a:r>
            <a:r>
              <a:rPr lang="zh-CN" altLang="en-US" b="1" dirty="0">
                <a:latin typeface="微软雅黑" panose="020B0503020204020204" charset="-122"/>
                <a:ea typeface="微软雅黑" panose="020B0503020204020204" charset="-122"/>
                <a:cs typeface="微软雅黑" panose="020B0503020204020204" charset="-122"/>
              </a:rPr>
              <a:t>“</a:t>
            </a:r>
            <a:r>
              <a:rPr lang="en-US" altLang="zh-CN" b="1" dirty="0">
                <a:latin typeface="微软雅黑" panose="020B0503020204020204" charset="-122"/>
                <a:ea typeface="微软雅黑" panose="020B0503020204020204" charset="-122"/>
                <a:cs typeface="微软雅黑" panose="020B0503020204020204" charset="-122"/>
              </a:rPr>
              <a:t>12345</a:t>
            </a:r>
            <a:r>
              <a:rPr lang="zh-CN" altLang="en-US" b="1" dirty="0">
                <a:latin typeface="微软雅黑" panose="020B0503020204020204" charset="-122"/>
                <a:ea typeface="微软雅黑" panose="020B0503020204020204" charset="-122"/>
                <a:cs typeface="微软雅黑" panose="020B0503020204020204" charset="-122"/>
              </a:rPr>
              <a:t>”诉求量前</a:t>
            </a:r>
            <a:r>
              <a:rPr lang="en-US" altLang="zh-CN" b="1" dirty="0">
                <a:latin typeface="微软雅黑" panose="020B0503020204020204" charset="-122"/>
                <a:ea typeface="微软雅黑" panose="020B0503020204020204" charset="-122"/>
                <a:cs typeface="微软雅黑" panose="020B0503020204020204" charset="-122"/>
              </a:rPr>
              <a:t>100-</a:t>
            </a:r>
            <a:r>
              <a:rPr lang="zh-CN" altLang="en-US" b="1" dirty="0">
                <a:latin typeface="微软雅黑" panose="020B0503020204020204" charset="-122"/>
                <a:ea typeface="微软雅黑" panose="020B0503020204020204" charset="-122"/>
                <a:cs typeface="微软雅黑" panose="020B0503020204020204" charset="-122"/>
              </a:rPr>
              <a:t>展示页面</a:t>
            </a:r>
            <a:r>
              <a:rPr lang="en-US" altLang="zh-CN" b="1" dirty="0">
                <a:latin typeface="微软雅黑" panose="020B0503020204020204" charset="-122"/>
                <a:ea typeface="微软雅黑" panose="020B0503020204020204" charset="-122"/>
                <a:cs typeface="微软雅黑" panose="020B0503020204020204" charset="-122"/>
              </a:rPr>
              <a:t>-</a:t>
            </a:r>
            <a:r>
              <a:rPr lang="zh-CN" altLang="en-US" b="1" dirty="0">
                <a:latin typeface="微软雅黑" panose="020B0503020204020204" charset="-122"/>
                <a:ea typeface="微软雅黑" panose="020B0503020204020204" charset="-122"/>
                <a:cs typeface="微软雅黑" panose="020B0503020204020204" charset="-122"/>
              </a:rPr>
              <a:t>市级录入、系统计分</a:t>
            </a:r>
            <a:endParaRPr lang="zh-CN" altLang="en-US" b="1" dirty="0">
              <a:latin typeface="微软雅黑" panose="020B0503020204020204" charset="-122"/>
              <a:ea typeface="微软雅黑" panose="020B0503020204020204" charset="-122"/>
              <a:cs typeface="微软雅黑" panose="020B0503020204020204" charset="-122"/>
            </a:endParaRPr>
          </a:p>
        </p:txBody>
      </p:sp>
      <p:pic>
        <p:nvPicPr>
          <p:cNvPr id="244406342" name="图片 1"/>
          <p:cNvPicPr>
            <a:picLocks noChangeAspect="1"/>
          </p:cNvPicPr>
          <p:nvPr/>
        </p:nvPicPr>
        <p:blipFill>
          <a:blip r:embed="rId2"/>
          <a:srcRect t="82975" b="3514"/>
          <a:stretch>
            <a:fillRect/>
          </a:stretch>
        </p:blipFill>
        <p:spPr>
          <a:xfrm>
            <a:off x="449580" y="2665095"/>
            <a:ext cx="11356340" cy="2569210"/>
          </a:xfrm>
          <a:prstGeom prst="rect">
            <a:avLst/>
          </a:prstGeom>
          <a:ln>
            <a:noFill/>
          </a:ln>
        </p:spPr>
      </p:pic>
      <p:sp>
        <p:nvSpPr>
          <p:cNvPr id="23" name="文本框 22"/>
          <p:cNvSpPr txBox="1"/>
          <p:nvPr/>
        </p:nvSpPr>
        <p:spPr>
          <a:xfrm>
            <a:off x="360045" y="360045"/>
            <a:ext cx="8390890" cy="583565"/>
          </a:xfrm>
          <a:prstGeom prst="rect">
            <a:avLst/>
          </a:prstGeom>
          <a:noFill/>
        </p:spPr>
        <p:txBody>
          <a:bodyPr wrap="square" rtlCol="0">
            <a:spAutoFit/>
          </a:bodyPr>
          <a:p>
            <a:r>
              <a:rPr lang="zh-CN" altLang="en-US" sz="3200" b="1" dirty="0">
                <a:solidFill>
                  <a:srgbClr val="212121"/>
                </a:solidFill>
                <a:latin typeface="微软雅黑" panose="020B0503020204020204" charset="-122"/>
                <a:ea typeface="微软雅黑" panose="020B0503020204020204" charset="-122"/>
                <a:cs typeface="微软雅黑" panose="020B0503020204020204" charset="-122"/>
                <a:sym typeface="+mn-ea"/>
              </a:rPr>
              <a:t>市级操作：扣分项</a:t>
            </a:r>
            <a:r>
              <a:rPr lang="en-US" altLang="zh-CN" sz="3200" b="1" dirty="0">
                <a:solidFill>
                  <a:srgbClr val="212121"/>
                </a:solidFill>
                <a:latin typeface="微软雅黑" panose="020B0503020204020204" charset="-122"/>
                <a:ea typeface="微软雅黑" panose="020B0503020204020204" charset="-122"/>
                <a:cs typeface="微软雅黑" panose="020B0503020204020204" charset="-122"/>
                <a:sym typeface="+mn-ea"/>
              </a:rPr>
              <a:t>-12345</a:t>
            </a:r>
            <a:r>
              <a:rPr lang="zh-CN" altLang="en-US" sz="3200" b="1" dirty="0">
                <a:solidFill>
                  <a:srgbClr val="212121"/>
                </a:solidFill>
                <a:latin typeface="微软雅黑" panose="020B0503020204020204" charset="-122"/>
                <a:ea typeface="微软雅黑" panose="020B0503020204020204" charset="-122"/>
                <a:cs typeface="微软雅黑" panose="020B0503020204020204" charset="-122"/>
                <a:sym typeface="+mn-ea"/>
              </a:rPr>
              <a:t>诉求前</a:t>
            </a:r>
            <a:r>
              <a:rPr lang="en-US" altLang="zh-CN" sz="3200" b="1" dirty="0">
                <a:solidFill>
                  <a:srgbClr val="212121"/>
                </a:solidFill>
                <a:latin typeface="微软雅黑" panose="020B0503020204020204" charset="-122"/>
                <a:ea typeface="微软雅黑" panose="020B0503020204020204" charset="-122"/>
                <a:cs typeface="微软雅黑" panose="020B0503020204020204" charset="-122"/>
                <a:sym typeface="+mn-ea"/>
              </a:rPr>
              <a:t>100</a:t>
            </a:r>
            <a:endParaRPr lang="en-US" altLang="zh-CN" sz="3200" b="1" dirty="0">
              <a:solidFill>
                <a:srgbClr val="212121"/>
              </a:solidFill>
              <a:latin typeface="微软雅黑" panose="020B0503020204020204" charset="-122"/>
              <a:ea typeface="微软雅黑" panose="020B0503020204020204" charset="-122"/>
              <a:cs typeface="微软雅黑" panose="020B0503020204020204" charset="-122"/>
              <a:sym typeface="+mn-ea"/>
            </a:endParaRPr>
          </a:p>
        </p:txBody>
      </p:sp>
      <p:sp>
        <p:nvSpPr>
          <p:cNvPr id="25" name="圆角矩形 24"/>
          <p:cNvSpPr/>
          <p:nvPr/>
        </p:nvSpPr>
        <p:spPr>
          <a:xfrm>
            <a:off x="518160" y="5379720"/>
            <a:ext cx="11219180" cy="1116330"/>
          </a:xfrm>
          <a:prstGeom prst="roundRect">
            <a:avLst/>
          </a:prstGeom>
          <a:solidFill>
            <a:srgbClr val="D7EDFA"/>
          </a:solid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endParaRPr>
          </a:p>
        </p:txBody>
      </p:sp>
      <p:sp>
        <p:nvSpPr>
          <p:cNvPr id="100" name="文本框 99"/>
          <p:cNvSpPr txBox="1"/>
          <p:nvPr/>
        </p:nvSpPr>
        <p:spPr>
          <a:xfrm>
            <a:off x="518160" y="5510530"/>
            <a:ext cx="11355705" cy="829945"/>
          </a:xfrm>
          <a:prstGeom prst="rect">
            <a:avLst/>
          </a:prstGeom>
          <a:noFill/>
          <a:ln w="9525">
            <a:noFill/>
          </a:ln>
        </p:spPr>
        <p:txBody>
          <a:bodyPr wrap="square">
            <a:spAutoFit/>
          </a:bodyPr>
          <a:p>
            <a:pPr marL="0" indent="0" algn="l"/>
            <a:r>
              <a:rPr lang="zh-CN" sz="2400" b="0">
                <a:latin typeface="微软雅黑" panose="020B0503020204020204" charset="-122"/>
                <a:ea typeface="微软雅黑" panose="020B0503020204020204" charset="-122"/>
                <a:cs typeface="微软雅黑" panose="020B0503020204020204" charset="-122"/>
              </a:rPr>
              <a:t>加分项“月度诉求为零项目”、扣分项“诉求排名前100项目”的“12345”诉求量，均根据市政务和数据局每月提供的</a:t>
            </a:r>
            <a:r>
              <a:rPr lang="zh-CN" sz="2400" b="1">
                <a:latin typeface="微软雅黑" panose="020B0503020204020204" charset="-122"/>
                <a:ea typeface="微软雅黑" panose="020B0503020204020204" charset="-122"/>
                <a:cs typeface="微软雅黑" panose="020B0503020204020204" charset="-122"/>
              </a:rPr>
              <a:t>与物业企业相关</a:t>
            </a:r>
            <a:r>
              <a:rPr lang="zh-CN" sz="2400" b="0">
                <a:latin typeface="微软雅黑" panose="020B0503020204020204" charset="-122"/>
                <a:ea typeface="微软雅黑" panose="020B0503020204020204" charset="-122"/>
                <a:cs typeface="微软雅黑" panose="020B0503020204020204" charset="-122"/>
              </a:rPr>
              <a:t>的诉求清单确定。</a:t>
            </a:r>
            <a:endParaRPr lang="zh-CN" altLang="en-US" sz="2400" b="0">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Image 0" descr="https://kimi-img.moonshot.cn/pub/slides/slides_tmpl/image/25-09-30-16:31:52-d3dpau0s8jdo4os5dgdg.jpg"/>
          <p:cNvPicPr>
            <a:picLocks noChangeAspect="1"/>
          </p:cNvPicPr>
          <p:nvPr/>
        </p:nvPicPr>
        <p:blipFill>
          <a:blip r:embed="rId1"/>
          <a:stretch>
            <a:fillRect/>
          </a:stretch>
        </p:blipFill>
        <p:spPr>
          <a:xfrm>
            <a:off x="0" y="635"/>
            <a:ext cx="12186285" cy="6858000"/>
          </a:xfrm>
          <a:prstGeom prst="rect">
            <a:avLst/>
          </a:prstGeom>
        </p:spPr>
      </p:pic>
      <p:grpSp>
        <p:nvGrpSpPr>
          <p:cNvPr id="55" name="组合 54"/>
          <p:cNvGrpSpPr/>
          <p:nvPr/>
        </p:nvGrpSpPr>
        <p:grpSpPr>
          <a:xfrm>
            <a:off x="360045" y="1153160"/>
            <a:ext cx="11490325" cy="5195570"/>
            <a:chOff x="45" y="12347"/>
            <a:chExt cx="8974" cy="2826"/>
          </a:xfrm>
        </p:grpSpPr>
        <p:sp>
          <p:nvSpPr>
            <p:cNvPr id="7" name="Shape 4"/>
            <p:cNvSpPr/>
            <p:nvPr/>
          </p:nvSpPr>
          <p:spPr>
            <a:xfrm>
              <a:off x="45" y="12347"/>
              <a:ext cx="8975" cy="2826"/>
            </a:xfrm>
            <a:custGeom>
              <a:avLst/>
              <a:gdLst/>
              <a:ahLst/>
              <a:cxnLst/>
              <a:rect l="l" t="t" r="r" b="b"/>
              <a:pathLst>
                <a:path w="5699125" h="1793875">
                  <a:moveTo>
                    <a:pt x="31750" y="0"/>
                  </a:moveTo>
                  <a:lnTo>
                    <a:pt x="5603870" y="0"/>
                  </a:lnTo>
                  <a:cubicBezTo>
                    <a:pt x="5656478" y="0"/>
                    <a:pt x="5699125" y="42647"/>
                    <a:pt x="5699125" y="95255"/>
                  </a:cubicBezTo>
                  <a:lnTo>
                    <a:pt x="5699125" y="1698620"/>
                  </a:lnTo>
                  <a:cubicBezTo>
                    <a:pt x="5699125" y="1751228"/>
                    <a:pt x="5656478" y="1793875"/>
                    <a:pt x="5603870" y="1793875"/>
                  </a:cubicBezTo>
                  <a:lnTo>
                    <a:pt x="31750" y="1793875"/>
                  </a:lnTo>
                  <a:cubicBezTo>
                    <a:pt x="14227" y="1793875"/>
                    <a:pt x="0" y="1779648"/>
                    <a:pt x="0" y="1762125"/>
                  </a:cubicBezTo>
                  <a:lnTo>
                    <a:pt x="0" y="31750"/>
                  </a:lnTo>
                  <a:cubicBezTo>
                    <a:pt x="0" y="14227"/>
                    <a:pt x="14227" y="0"/>
                    <a:pt x="31750" y="0"/>
                  </a:cubicBezTo>
                  <a:close/>
                </a:path>
              </a:pathLst>
            </a:custGeom>
            <a:solidFill>
              <a:srgbClr val="FFFFFF"/>
            </a:solidFill>
            <a:effectLst>
              <a:outerShdw blurRad="47625" dist="31750" dir="5400000" algn="bl" rotWithShape="0">
                <a:srgbClr val="000000">
                  <a:alpha val="10196"/>
                </a:srgbClr>
              </a:outerShdw>
            </a:effectLst>
          </p:spPr>
        </p:sp>
        <p:sp>
          <p:nvSpPr>
            <p:cNvPr id="8" name="Shape 5"/>
            <p:cNvSpPr/>
            <p:nvPr/>
          </p:nvSpPr>
          <p:spPr>
            <a:xfrm>
              <a:off x="45" y="12347"/>
              <a:ext cx="50" cy="2825"/>
            </a:xfrm>
            <a:custGeom>
              <a:avLst/>
              <a:gdLst/>
              <a:ahLst/>
              <a:cxnLst/>
              <a:rect l="l" t="t" r="r" b="b"/>
              <a:pathLst>
                <a:path w="31750" h="1793875">
                  <a:moveTo>
                    <a:pt x="31750" y="0"/>
                  </a:moveTo>
                  <a:lnTo>
                    <a:pt x="31750" y="0"/>
                  </a:lnTo>
                  <a:lnTo>
                    <a:pt x="31750" y="1793875"/>
                  </a:lnTo>
                  <a:lnTo>
                    <a:pt x="31750" y="1793875"/>
                  </a:lnTo>
                  <a:cubicBezTo>
                    <a:pt x="14227" y="1793875"/>
                    <a:pt x="0" y="1779648"/>
                    <a:pt x="0" y="1762125"/>
                  </a:cubicBezTo>
                  <a:lnTo>
                    <a:pt x="0" y="31750"/>
                  </a:lnTo>
                  <a:cubicBezTo>
                    <a:pt x="0" y="14227"/>
                    <a:pt x="14227" y="0"/>
                    <a:pt x="31750" y="0"/>
                  </a:cubicBezTo>
                  <a:close/>
                </a:path>
              </a:pathLst>
            </a:custGeom>
            <a:solidFill>
              <a:srgbClr val="FF6B6B"/>
            </a:solidFill>
          </p:spPr>
        </p:sp>
      </p:grpSp>
      <p:sp>
        <p:nvSpPr>
          <p:cNvPr id="53" name="Text 1"/>
          <p:cNvSpPr/>
          <p:nvPr/>
        </p:nvSpPr>
        <p:spPr>
          <a:xfrm>
            <a:off x="3862705" y="525780"/>
            <a:ext cx="7221855" cy="417830"/>
          </a:xfrm>
          <a:prstGeom prst="rect">
            <a:avLst/>
          </a:prstGeom>
          <a:noFill/>
        </p:spPr>
        <p:txBody>
          <a:bodyPr wrap="square" lIns="0" tIns="0" rIns="0" bIns="0" rtlCol="0" anchor="ctr"/>
          <a:p>
            <a:pPr>
              <a:lnSpc>
                <a:spcPct val="80000"/>
              </a:lnSpc>
            </a:pPr>
            <a:endParaRPr lang="zh-CN" altLang="en-US" sz="3200" b="1" dirty="0">
              <a:solidFill>
                <a:srgbClr val="212121"/>
              </a:solidFill>
              <a:latin typeface="微软雅黑" panose="020B0503020204020204" charset="-122"/>
              <a:ea typeface="微软雅黑" panose="020B0503020204020204" charset="-122"/>
              <a:cs typeface="Alimama ShuHeiTi" pitchFamily="34" charset="-120"/>
            </a:endParaRPr>
          </a:p>
        </p:txBody>
      </p:sp>
      <p:sp>
        <p:nvSpPr>
          <p:cNvPr id="3" name="文本框 2"/>
          <p:cNvSpPr txBox="1"/>
          <p:nvPr/>
        </p:nvSpPr>
        <p:spPr>
          <a:xfrm>
            <a:off x="424180" y="1334135"/>
            <a:ext cx="11155045" cy="4831080"/>
          </a:xfrm>
          <a:prstGeom prst="rect">
            <a:avLst/>
          </a:prstGeom>
          <a:noFill/>
        </p:spPr>
        <p:txBody>
          <a:bodyPr wrap="square" rtlCol="0" anchor="t">
            <a:spAutoFit/>
          </a:bodyPr>
          <a:p>
            <a:pPr marL="285750" indent="-285750">
              <a:buFont typeface="Arial" panose="020B0604020202020204" pitchFamily="34" charset="0"/>
              <a:buChar char="•"/>
            </a:pPr>
            <a:r>
              <a:rPr lang="zh-CN" altLang="en-US" sz="1400">
                <a:latin typeface="微软雅黑" panose="020B0503020204020204" charset="-122"/>
                <a:ea typeface="微软雅黑" panose="020B0503020204020204" charset="-122"/>
                <a:cs typeface="微软雅黑" panose="020B0503020204020204" charset="-122"/>
              </a:rPr>
              <a:t>未落实《北京市物业管理条例》规定，未履行交接义务，拒不移交有关资料或者财物被住建房管部门责令改正的每次扣5分，被予以行政处罚的，每次扣10分</a:t>
            </a:r>
            <a:endParaRPr lang="zh-CN" altLang="en-US" sz="1400">
              <a:latin typeface="微软雅黑" panose="020B0503020204020204" charset="-122"/>
              <a:ea typeface="微软雅黑" panose="020B0503020204020204" charset="-122"/>
              <a:cs typeface="微软雅黑" panose="020B0503020204020204" charset="-122"/>
            </a:endParaRPr>
          </a:p>
          <a:p>
            <a:pPr marL="285750" indent="-285750">
              <a:buFont typeface="Arial" panose="020B0604020202020204" pitchFamily="34" charset="0"/>
              <a:buChar char="•"/>
            </a:pPr>
            <a:r>
              <a:rPr lang="zh-CN" altLang="en-US" sz="1400">
                <a:latin typeface="微软雅黑" panose="020B0503020204020204" charset="-122"/>
                <a:ea typeface="微软雅黑" panose="020B0503020204020204" charset="-122"/>
                <a:cs typeface="微软雅黑" panose="020B0503020204020204" charset="-122"/>
              </a:rPr>
              <a:t>未落实《北京市物业管理条例》规定，物业项目交接时，拒不退出物业管理区域被住建房管部门责令改正的，每次扣10分；被予以行政处罚的，每次扣15分	</a:t>
            </a:r>
            <a:endParaRPr lang="zh-CN" altLang="en-US" sz="1400">
              <a:latin typeface="微软雅黑" panose="020B0503020204020204" charset="-122"/>
              <a:ea typeface="微软雅黑" panose="020B0503020204020204" charset="-122"/>
              <a:cs typeface="微软雅黑" panose="020B0503020204020204" charset="-122"/>
            </a:endParaRPr>
          </a:p>
          <a:p>
            <a:pPr marL="285750" indent="-285750">
              <a:buFont typeface="Arial" panose="020B0604020202020204" pitchFamily="34" charset="0"/>
              <a:buChar char="•"/>
            </a:pPr>
            <a:r>
              <a:rPr lang="zh-CN" altLang="en-US" sz="1400">
                <a:latin typeface="微软雅黑" panose="020B0503020204020204" charset="-122"/>
                <a:ea typeface="微软雅黑" panose="020B0503020204020204" charset="-122"/>
                <a:cs typeface="微软雅黑" panose="020B0503020204020204" charset="-122"/>
              </a:rPr>
              <a:t>存在挪用住宅专项维修资金行为被住建房管部门责令改正的，每次扣5分，被予以行政处罚的，每次扣10分</a:t>
            </a:r>
            <a:endParaRPr lang="zh-CN" altLang="en-US" sz="1400">
              <a:latin typeface="微软雅黑" panose="020B0503020204020204" charset="-122"/>
              <a:ea typeface="微软雅黑" panose="020B0503020204020204" charset="-122"/>
              <a:cs typeface="微软雅黑" panose="020B0503020204020204" charset="-122"/>
            </a:endParaRPr>
          </a:p>
          <a:p>
            <a:pPr marL="285750" indent="-285750">
              <a:buFont typeface="Arial" panose="020B0604020202020204" pitchFamily="34" charset="0"/>
              <a:buChar char="•"/>
            </a:pPr>
            <a:r>
              <a:rPr lang="zh-CN" altLang="en-US" sz="1400">
                <a:latin typeface="微软雅黑" panose="020B0503020204020204" charset="-122"/>
                <a:ea typeface="微软雅黑" panose="020B0503020204020204" charset="-122"/>
                <a:cs typeface="微软雅黑" panose="020B0503020204020204" charset="-122"/>
              </a:rPr>
              <a:t>物业服务人在物业管理区域内易发生安全风险的设施设备和部位未加强日常巡查和定期养护；未采取必要的安全保障措施的，每次扣3分；被予以行政处罚的,每次扣5分；</a:t>
            </a:r>
            <a:r>
              <a:rPr lang="zh-CN" altLang="en-US" sz="1400">
                <a:solidFill>
                  <a:srgbClr val="FF0000"/>
                </a:solidFill>
                <a:latin typeface="微软雅黑" panose="020B0503020204020204" charset="-122"/>
                <a:ea typeface="微软雅黑" panose="020B0503020204020204" charset="-122"/>
                <a:cs typeface="微软雅黑" panose="020B0503020204020204" charset="-122"/>
              </a:rPr>
              <a:t>发生有责安全生产事故</a:t>
            </a:r>
            <a:r>
              <a:rPr lang="zh-CN" altLang="en-US" sz="1400">
                <a:latin typeface="微软雅黑" panose="020B0503020204020204" charset="-122"/>
                <a:ea typeface="微软雅黑" panose="020B0503020204020204" charset="-122"/>
                <a:cs typeface="微软雅黑" panose="020B0503020204020204" charset="-122"/>
              </a:rPr>
              <a:t>的，每次扣10分</a:t>
            </a:r>
            <a:endParaRPr lang="zh-CN" altLang="en-US" sz="1400">
              <a:latin typeface="微软雅黑" panose="020B0503020204020204" charset="-122"/>
              <a:ea typeface="微软雅黑" panose="020B0503020204020204" charset="-122"/>
              <a:cs typeface="微软雅黑" panose="020B0503020204020204" charset="-122"/>
            </a:endParaRPr>
          </a:p>
          <a:p>
            <a:pPr marL="285750" indent="-285750">
              <a:buFont typeface="Arial" panose="020B0604020202020204" pitchFamily="34" charset="0"/>
              <a:buChar char="•"/>
            </a:pPr>
            <a:r>
              <a:rPr lang="zh-CN" altLang="en-US" sz="1400">
                <a:latin typeface="微软雅黑" panose="020B0503020204020204" charset="-122"/>
                <a:ea typeface="微软雅黑" panose="020B0503020204020204" charset="-122"/>
                <a:cs typeface="微软雅黑" panose="020B0503020204020204" charset="-122"/>
              </a:rPr>
              <a:t>未按《北京市物业管理条例》规定将物业服务合同报街道办事处（乡镇人民政府）备案被责令改正和警告的，每次扣3分，被予以罚款的，每次扣5分</a:t>
            </a:r>
            <a:endParaRPr lang="zh-CN" altLang="en-US" sz="1400">
              <a:latin typeface="微软雅黑" panose="020B0503020204020204" charset="-122"/>
              <a:ea typeface="微软雅黑" panose="020B0503020204020204" charset="-122"/>
              <a:cs typeface="微软雅黑" panose="020B0503020204020204" charset="-122"/>
            </a:endParaRPr>
          </a:p>
          <a:p>
            <a:pPr marL="285750" indent="-285750">
              <a:buFont typeface="Arial" panose="020B0604020202020204" pitchFamily="34" charset="0"/>
              <a:buChar char="•"/>
            </a:pPr>
            <a:r>
              <a:rPr lang="zh-CN" altLang="en-US" sz="1400">
                <a:latin typeface="微软雅黑" panose="020B0503020204020204" charset="-122"/>
                <a:ea typeface="微软雅黑" panose="020B0503020204020204" charset="-122"/>
                <a:cs typeface="微软雅黑" panose="020B0503020204020204" charset="-122"/>
              </a:rPr>
              <a:t>项目负责人未按《北京市物业管理条例》规定按时到居民委员会、村民委员会报到被责令改正的，每次扣3分，被予以罚款的，每次扣5分	</a:t>
            </a:r>
            <a:endParaRPr lang="zh-CN" altLang="en-US" sz="1400">
              <a:latin typeface="微软雅黑" panose="020B0503020204020204" charset="-122"/>
              <a:ea typeface="微软雅黑" panose="020B0503020204020204" charset="-122"/>
              <a:cs typeface="微软雅黑" panose="020B0503020204020204" charset="-122"/>
            </a:endParaRPr>
          </a:p>
          <a:p>
            <a:pPr marL="285750" indent="-285750">
              <a:buFont typeface="Arial" panose="020B0604020202020204" pitchFamily="34" charset="0"/>
              <a:buChar char="•"/>
            </a:pPr>
            <a:r>
              <a:rPr lang="zh-CN" altLang="en-US" sz="1400">
                <a:latin typeface="微软雅黑" panose="020B0503020204020204" charset="-122"/>
                <a:ea typeface="微软雅黑" panose="020B0503020204020204" charset="-122"/>
                <a:cs typeface="微软雅黑" panose="020B0503020204020204" charset="-122"/>
              </a:rPr>
              <a:t>未按照《北京市物业管理条例》规定在物业管理区域内显著位置如实公示有关信息被住建房管部门责令改正或者警告的，每次扣2分；被予以罚款的，每次扣5分</a:t>
            </a:r>
            <a:endParaRPr lang="zh-CN" altLang="en-US" sz="1400">
              <a:latin typeface="微软雅黑" panose="020B0503020204020204" charset="-122"/>
              <a:ea typeface="微软雅黑" panose="020B0503020204020204" charset="-122"/>
              <a:cs typeface="微软雅黑" panose="020B0503020204020204" charset="-122"/>
            </a:endParaRPr>
          </a:p>
          <a:p>
            <a:pPr marL="285750" indent="-285750">
              <a:buFont typeface="Arial" panose="020B0604020202020204" pitchFamily="34" charset="0"/>
              <a:buChar char="•"/>
            </a:pPr>
            <a:r>
              <a:rPr lang="zh-CN" altLang="en-US" sz="1400">
                <a:latin typeface="微软雅黑" panose="020B0503020204020204" charset="-122"/>
                <a:ea typeface="微软雅黑" panose="020B0503020204020204" charset="-122"/>
                <a:cs typeface="微软雅黑" panose="020B0503020204020204" charset="-122"/>
              </a:rPr>
              <a:t>未按照《北京市物业管理条例》规定建立、保存相关档案和资料被住建房管部门责令改正的，每次扣3分，被予以罚款的，每次扣5分</a:t>
            </a:r>
            <a:endParaRPr lang="zh-CN" altLang="en-US" sz="1400">
              <a:latin typeface="微软雅黑" panose="020B0503020204020204" charset="-122"/>
              <a:ea typeface="微软雅黑" panose="020B0503020204020204" charset="-122"/>
              <a:cs typeface="微软雅黑" panose="020B0503020204020204" charset="-122"/>
            </a:endParaRPr>
          </a:p>
          <a:p>
            <a:pPr marL="285750" indent="-285750">
              <a:buFont typeface="Arial" panose="020B0604020202020204" pitchFamily="34" charset="0"/>
              <a:buChar char="•"/>
            </a:pPr>
            <a:r>
              <a:rPr lang="zh-CN" altLang="en-US" sz="1400">
                <a:latin typeface="微软雅黑" panose="020B0503020204020204" charset="-122"/>
                <a:ea typeface="微软雅黑" panose="020B0503020204020204" charset="-122"/>
                <a:cs typeface="微软雅黑" panose="020B0503020204020204" charset="-122"/>
              </a:rPr>
              <a:t>未遵守《北京市物业管理条例》第六十五条第（一）项至第（六）项规定被住建房管部门责令改正的，每次扣3分；被予以警告和罚款的，每次扣5分</a:t>
            </a:r>
            <a:endParaRPr lang="zh-CN" altLang="en-US" sz="1400">
              <a:latin typeface="微软雅黑" panose="020B0503020204020204" charset="-122"/>
              <a:ea typeface="微软雅黑" panose="020B0503020204020204" charset="-122"/>
              <a:cs typeface="微软雅黑" panose="020B0503020204020204" charset="-122"/>
            </a:endParaRPr>
          </a:p>
          <a:p>
            <a:pPr marL="285750" indent="-285750">
              <a:buFont typeface="Arial" panose="020B0604020202020204" pitchFamily="34" charset="0"/>
              <a:buChar char="•"/>
            </a:pPr>
            <a:r>
              <a:rPr lang="zh-CN" altLang="en-US" sz="1400">
                <a:latin typeface="微软雅黑" panose="020B0503020204020204" charset="-122"/>
                <a:ea typeface="微软雅黑" panose="020B0503020204020204" charset="-122"/>
                <a:cs typeface="微软雅黑" panose="020B0503020204020204" charset="-122"/>
              </a:rPr>
              <a:t>挪用、侵占公共收益被住建房管部门责令改正的，每次扣3分，被予以罚款的，每次扣5分</a:t>
            </a:r>
            <a:endParaRPr lang="zh-CN" altLang="en-US" sz="1400">
              <a:latin typeface="微软雅黑" panose="020B0503020204020204" charset="-122"/>
              <a:ea typeface="微软雅黑" panose="020B0503020204020204" charset="-122"/>
              <a:cs typeface="微软雅黑" panose="020B0503020204020204" charset="-122"/>
            </a:endParaRPr>
          </a:p>
          <a:p>
            <a:pPr marL="285750" indent="-285750">
              <a:buFont typeface="Arial" panose="020B0604020202020204" pitchFamily="34" charset="0"/>
              <a:buChar char="•"/>
            </a:pPr>
            <a:r>
              <a:rPr lang="zh-CN" altLang="en-US" sz="1400">
                <a:latin typeface="微软雅黑" panose="020B0503020204020204" charset="-122"/>
                <a:ea typeface="微软雅黑" panose="020B0503020204020204" charset="-122"/>
                <a:cs typeface="微软雅黑" panose="020B0503020204020204" charset="-122"/>
              </a:rPr>
              <a:t>擅自利用共用部位、共用设施设备进行经营被住建房管部门责令改正的，每次扣3分，被予以警告和罚款的，每次扣5分</a:t>
            </a:r>
            <a:endParaRPr lang="zh-CN" altLang="en-US" sz="1400">
              <a:latin typeface="微软雅黑" panose="020B0503020204020204" charset="-122"/>
              <a:ea typeface="微软雅黑" panose="020B0503020204020204" charset="-122"/>
              <a:cs typeface="微软雅黑" panose="020B0503020204020204" charset="-122"/>
            </a:endParaRPr>
          </a:p>
          <a:p>
            <a:pPr marL="285750" indent="-285750">
              <a:buFont typeface="Arial" panose="020B0604020202020204" pitchFamily="34" charset="0"/>
              <a:buChar char="•"/>
            </a:pPr>
            <a:r>
              <a:rPr lang="zh-CN" altLang="en-US" sz="1400">
                <a:latin typeface="微软雅黑" panose="020B0503020204020204" charset="-122"/>
                <a:ea typeface="微软雅黑" panose="020B0503020204020204" charset="-122"/>
                <a:cs typeface="微软雅黑" panose="020B0503020204020204" charset="-122"/>
              </a:rPr>
              <a:t>未按照《北京市生活垃圾管理条例》依法履行生活垃圾分类责任人义务，被城市管理综合执法部门责令改正并给予行政处罚的，每次扣2分</a:t>
            </a:r>
            <a:endParaRPr lang="zh-CN" altLang="en-US" sz="1400">
              <a:latin typeface="微软雅黑" panose="020B0503020204020204" charset="-122"/>
              <a:ea typeface="微软雅黑" panose="020B0503020204020204" charset="-122"/>
              <a:cs typeface="微软雅黑" panose="020B0503020204020204" charset="-122"/>
            </a:endParaRPr>
          </a:p>
          <a:p>
            <a:pPr marL="285750" indent="-285750">
              <a:buFont typeface="Arial" panose="020B0604020202020204" pitchFamily="34" charset="0"/>
              <a:buChar char="•"/>
            </a:pPr>
            <a:r>
              <a:rPr lang="zh-CN" altLang="en-US" sz="1400">
                <a:latin typeface="微软雅黑" panose="020B0503020204020204" charset="-122"/>
                <a:ea typeface="微软雅黑" panose="020B0503020204020204" charset="-122"/>
                <a:cs typeface="微软雅黑" panose="020B0503020204020204" charset="-122"/>
              </a:rPr>
              <a:t>除上述行为外，存在其它违法违规行为被规划、公安、消防、城管综合执法、水务等</a:t>
            </a:r>
            <a:r>
              <a:rPr lang="zh-CN" altLang="en-US" sz="1400">
                <a:solidFill>
                  <a:srgbClr val="FF0000"/>
                </a:solidFill>
                <a:latin typeface="微软雅黑" panose="020B0503020204020204" charset="-122"/>
                <a:ea typeface="微软雅黑" panose="020B0503020204020204" charset="-122"/>
                <a:cs typeface="微软雅黑" panose="020B0503020204020204" charset="-122"/>
              </a:rPr>
              <a:t>相关部门依据《北京市物业管理条例》</a:t>
            </a:r>
            <a:r>
              <a:rPr lang="zh-CN" altLang="en-US" sz="1400">
                <a:latin typeface="微软雅黑" panose="020B0503020204020204" charset="-122"/>
                <a:ea typeface="微软雅黑" panose="020B0503020204020204" charset="-122"/>
                <a:cs typeface="微软雅黑" panose="020B0503020204020204" charset="-122"/>
              </a:rPr>
              <a:t>予以行政处罚的，每项处罚扣2分	</a:t>
            </a:r>
            <a:endParaRPr lang="zh-CN" altLang="en-US" sz="1400">
              <a:latin typeface="微软雅黑" panose="020B0503020204020204" charset="-122"/>
              <a:ea typeface="微软雅黑" panose="020B0503020204020204" charset="-122"/>
              <a:cs typeface="微软雅黑" panose="020B0503020204020204" charset="-122"/>
            </a:endParaRPr>
          </a:p>
        </p:txBody>
      </p:sp>
      <p:sp>
        <p:nvSpPr>
          <p:cNvPr id="23" name="文本框 22"/>
          <p:cNvSpPr txBox="1"/>
          <p:nvPr/>
        </p:nvSpPr>
        <p:spPr>
          <a:xfrm>
            <a:off x="360045" y="360045"/>
            <a:ext cx="11826240" cy="860425"/>
          </a:xfrm>
          <a:prstGeom prst="rect">
            <a:avLst/>
          </a:prstGeom>
          <a:noFill/>
        </p:spPr>
        <p:txBody>
          <a:bodyPr wrap="square" rtlCol="0">
            <a:spAutoFit/>
          </a:bodyPr>
          <a:p>
            <a:r>
              <a:rPr lang="zh-CN" altLang="en-US" sz="3200" b="1" dirty="0">
                <a:solidFill>
                  <a:srgbClr val="212121"/>
                </a:solidFill>
                <a:latin typeface="微软雅黑" panose="020B0503020204020204" charset="-122"/>
                <a:ea typeface="微软雅黑" panose="020B0503020204020204" charset="-122"/>
                <a:cs typeface="微软雅黑" panose="020B0503020204020204" charset="-122"/>
                <a:sym typeface="+mn-ea"/>
              </a:rPr>
              <a:t>市级操作：扣分项</a:t>
            </a:r>
            <a:r>
              <a:rPr lang="en-US" altLang="zh-CN" sz="3200" b="1" dirty="0">
                <a:solidFill>
                  <a:srgbClr val="212121"/>
                </a:solidFill>
                <a:latin typeface="微软雅黑" panose="020B0503020204020204" charset="-122"/>
                <a:ea typeface="微软雅黑" panose="020B0503020204020204" charset="-122"/>
                <a:cs typeface="微软雅黑" panose="020B0503020204020204" charset="-122"/>
                <a:sym typeface="+mn-ea"/>
              </a:rPr>
              <a:t>-</a:t>
            </a:r>
            <a:r>
              <a:rPr lang="zh-CN" altLang="en-US" sz="3200" b="1" dirty="0">
                <a:solidFill>
                  <a:srgbClr val="212121"/>
                </a:solidFill>
                <a:latin typeface="微软雅黑" panose="020B0503020204020204" charset="-122"/>
                <a:ea typeface="微软雅黑" panose="020B0503020204020204" charset="-122"/>
                <a:cs typeface="微软雅黑" panose="020B0503020204020204" charset="-122"/>
                <a:sym typeface="+mn-ea"/>
              </a:rPr>
              <a:t>行政处罚类违规行为</a:t>
            </a:r>
            <a:r>
              <a:rPr lang="zh-CN" altLang="en-US" b="1" dirty="0">
                <a:solidFill>
                  <a:srgbClr val="212121"/>
                </a:solidFill>
                <a:latin typeface="微软雅黑" panose="020B0503020204020204" charset="-122"/>
                <a:ea typeface="微软雅黑" panose="020B0503020204020204" charset="-122"/>
                <a:cs typeface="微软雅黑" panose="020B0503020204020204" charset="-122"/>
                <a:sym typeface="+mn-ea"/>
              </a:rPr>
              <a:t>以责令改正通知单或行政处罚文书为准</a:t>
            </a:r>
            <a:endParaRPr lang="zh-CN" altLang="en-US" b="1" dirty="0">
              <a:solidFill>
                <a:srgbClr val="212121"/>
              </a:solidFill>
              <a:latin typeface="微软雅黑" panose="020B0503020204020204" charset="-122"/>
              <a:ea typeface="微软雅黑" panose="020B0503020204020204" charset="-122"/>
              <a:cs typeface="微软雅黑" panose="020B0503020204020204" charset="-122"/>
              <a:sym typeface="+mn-ea"/>
            </a:endParaRPr>
          </a:p>
          <a:p>
            <a:endParaRPr lang="zh-CN" altLang="en-US" b="1" dirty="0">
              <a:solidFill>
                <a:srgbClr val="21212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t="92" b="92"/>
          <a:stretch>
            <a:fillRect/>
          </a:stretch>
        </p:blipFill>
        <p:spPr>
          <a:xfrm>
            <a:off x="0" y="0"/>
            <a:ext cx="12192000" cy="6858000"/>
          </a:xfrm>
          <a:prstGeom prst="rect">
            <a:avLst/>
          </a:prstGeom>
          <a:noFill/>
          <a:ln w="25400" cap="flat" cmpd="sng">
            <a:noFill/>
            <a:prstDash val="solid"/>
            <a:round/>
          </a:ln>
        </p:spPr>
      </p:pic>
      <p:sp>
        <p:nvSpPr>
          <p:cNvPr id="3" name="AutoShape 3"/>
          <p:cNvSpPr/>
          <p:nvPr/>
        </p:nvSpPr>
        <p:spPr>
          <a:xfrm>
            <a:off x="355600" y="355600"/>
            <a:ext cx="7886700" cy="584200"/>
          </a:xfrm>
          <a:prstGeom prst="rect">
            <a:avLst/>
          </a:prstGeom>
          <a:noFill/>
          <a:ln w="12700" cap="flat" cmpd="sng">
            <a:noFill/>
            <a:prstDash val="solid"/>
            <a:round/>
          </a:ln>
        </p:spPr>
        <p:txBody>
          <a:bodyPr vert="horz" wrap="square" lIns="88900" tIns="0" rIns="88900" bIns="0" rtlCol="0" anchor="ctr" anchorCtr="0"/>
          <a:lstStyle/>
          <a:p>
            <a:pPr indent="0" algn="l">
              <a:lnSpc>
                <a:spcPct val="125000"/>
              </a:lnSpc>
              <a:defRPr/>
            </a:pPr>
            <a:r>
              <a:rPr lang="en-US" sz="3200" b="1" i="0" u="none" strike="noStrike">
                <a:solidFill>
                  <a:srgbClr val="212121"/>
                </a:solidFill>
                <a:latin typeface="微软雅黑" panose="020B0503020204020204" charset="-122"/>
                <a:ea typeface="微软雅黑" panose="020B0503020204020204" charset="-122"/>
                <a:cs typeface="仿宋_GB2312" panose="02010609030101010101" charset="-122"/>
                <a:sym typeface="仿宋_GB2312" panose="02010609030101010101" charset="-122"/>
              </a:rPr>
              <a:t>市级填报</a:t>
            </a:r>
            <a:r>
              <a:rPr lang="zh-CN" altLang="en-US" sz="3200" b="1" i="0" u="none" strike="noStrike">
                <a:solidFill>
                  <a:srgbClr val="212121"/>
                </a:solidFill>
                <a:latin typeface="微软雅黑" panose="020B0503020204020204" charset="-122"/>
                <a:ea typeface="微软雅黑" panose="020B0503020204020204" charset="-122"/>
                <a:cs typeface="仿宋_GB2312" panose="02010609030101010101" charset="-122"/>
                <a:sym typeface="仿宋_GB2312" panose="02010609030101010101" charset="-122"/>
              </a:rPr>
              <a:t>总结</a:t>
            </a:r>
            <a:endParaRPr lang="zh-CN" altLang="en-US" sz="3200" b="1" i="0" u="none" strike="noStrike">
              <a:solidFill>
                <a:srgbClr val="212121"/>
              </a:solidFill>
              <a:latin typeface="微软雅黑" panose="020B0503020204020204" charset="-122"/>
              <a:ea typeface="微软雅黑" panose="020B0503020204020204" charset="-122"/>
              <a:cs typeface="仿宋_GB2312" panose="02010609030101010101" charset="-122"/>
              <a:sym typeface="仿宋_GB2312" panose="02010609030101010101" charset="-122"/>
            </a:endParaRPr>
          </a:p>
        </p:txBody>
      </p:sp>
      <p:sp>
        <p:nvSpPr>
          <p:cNvPr id="4" name="AutoShape 4"/>
          <p:cNvSpPr/>
          <p:nvPr/>
        </p:nvSpPr>
        <p:spPr>
          <a:xfrm>
            <a:off x="381000" y="1270000"/>
            <a:ext cx="5461000" cy="4953000"/>
          </a:xfrm>
          <a:prstGeom prst="roundRect">
            <a:avLst>
              <a:gd name="adj" fmla="val 3076"/>
            </a:avLst>
          </a:prstGeom>
          <a:solidFill>
            <a:srgbClr val="F0FDF4">
              <a:alpha val="95000"/>
            </a:srgbClr>
          </a:solidFill>
          <a:ln w="12700" cap="flat" cmpd="sng">
            <a:solidFill>
              <a:srgbClr val="86EFAC">
                <a:alpha val="100000"/>
              </a:srgbClr>
            </a:solidFill>
            <a:prstDash val="solid"/>
            <a:round/>
          </a:ln>
          <a:effectLst>
            <a:outerShdw blurRad="152400" dist="50800" dir="2700000" algn="tl" rotWithShape="0">
              <a:srgbClr val="000000">
                <a:alpha val="8000"/>
              </a:srgbClr>
            </a:outerShdw>
          </a:effectLst>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endParaRPr>
          </a:p>
        </p:txBody>
      </p:sp>
      <p:sp>
        <p:nvSpPr>
          <p:cNvPr id="6" name="AutoShape 6"/>
          <p:cNvSpPr/>
          <p:nvPr/>
        </p:nvSpPr>
        <p:spPr>
          <a:xfrm>
            <a:off x="635000" y="2028825"/>
            <a:ext cx="4953000" cy="762000"/>
          </a:xfrm>
          <a:prstGeom prst="roundRect">
            <a:avLst>
              <a:gd name="adj" fmla="val 13333"/>
            </a:avLst>
          </a:prstGeom>
          <a:solidFill>
            <a:srgbClr val="FFFFFF">
              <a:alpha val="100000"/>
            </a:srgbClr>
          </a:solidFill>
          <a:ln w="25400" cap="flat" cmpd="sng">
            <a:noFill/>
            <a:prstDash val="solid"/>
            <a:round/>
          </a:ln>
        </p:spPr>
        <p:txBody>
          <a:bodyPr vert="horz" wrap="square" lIns="63500" tIns="63500" rIns="63500" bIns="63500" rtlCol="0" anchor="ctr"/>
          <a:lstStyle/>
          <a:p>
            <a:pPr algn="ctr">
              <a:defRPr/>
            </a:pPr>
            <a:endParaRPr sz="2400">
              <a:latin typeface="微软雅黑" panose="020B0503020204020204" charset="-122"/>
              <a:ea typeface="微软雅黑" panose="020B0503020204020204" charset="-122"/>
            </a:endParaRPr>
          </a:p>
        </p:txBody>
      </p:sp>
      <p:sp>
        <p:nvSpPr>
          <p:cNvPr id="8" name="AutoShape 8"/>
          <p:cNvSpPr/>
          <p:nvPr/>
        </p:nvSpPr>
        <p:spPr>
          <a:xfrm>
            <a:off x="755650" y="2092325"/>
            <a:ext cx="4832350" cy="635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600" b="1" i="0" u="none" strike="noStrike">
                <a:solidFill>
                  <a:srgbClr val="374151"/>
                </a:solidFill>
                <a:latin typeface="微软雅黑" panose="020B0503020204020204" charset="-122"/>
                <a:ea typeface="微软雅黑" panose="020B0503020204020204" charset="-122"/>
                <a:cs typeface="Noto Sans SC" panose="020B0200000000000000" charset="-122"/>
                <a:sym typeface="Noto Sans SC" panose="020B0200000000000000" charset="-122"/>
              </a:rPr>
              <a:t>公共信用评价</a:t>
            </a:r>
            <a:endParaRPr lang="en-US" sz="1400">
              <a:latin typeface="微软雅黑" panose="020B0503020204020204" charset="-122"/>
              <a:ea typeface="微软雅黑" panose="020B0503020204020204" charset="-122"/>
            </a:endParaRPr>
          </a:p>
          <a:p>
            <a:pPr indent="0" algn="l">
              <a:lnSpc>
                <a:spcPct val="125000"/>
              </a:lnSpc>
            </a:pPr>
            <a:r>
              <a:rPr lang="en-US" sz="1400" b="0" i="0" u="none" strike="noStrike">
                <a:solidFill>
                  <a:srgbClr val="6B7280"/>
                </a:solidFill>
                <a:latin typeface="微软雅黑" panose="020B0503020204020204" charset="-122"/>
                <a:ea typeface="微软雅黑" panose="020B0503020204020204" charset="-122"/>
                <a:cs typeface="Noto Sans SC" panose="020B0200000000000000" charset="-122"/>
                <a:sym typeface="Noto Sans SC" panose="020B0200000000000000" charset="-122"/>
              </a:rPr>
              <a:t>根据参评企业的公共信用综合评价结果换算得到本指标分值。</a:t>
            </a:r>
            <a:endParaRPr lang="en-US" sz="1400" b="0" i="0" u="none" strike="noStrike">
              <a:solidFill>
                <a:srgbClr val="6B7280"/>
              </a:solidFill>
              <a:latin typeface="微软雅黑" panose="020B0503020204020204" charset="-122"/>
              <a:ea typeface="微软雅黑" panose="020B0503020204020204" charset="-122"/>
              <a:cs typeface="Noto Sans SC" panose="020B0200000000000000" charset="-122"/>
              <a:sym typeface="Noto Sans SC" panose="020B0200000000000000" charset="-122"/>
            </a:endParaRPr>
          </a:p>
        </p:txBody>
      </p:sp>
      <p:sp>
        <p:nvSpPr>
          <p:cNvPr id="9" name="AutoShape 9"/>
          <p:cNvSpPr/>
          <p:nvPr/>
        </p:nvSpPr>
        <p:spPr>
          <a:xfrm>
            <a:off x="635000" y="2832100"/>
            <a:ext cx="4953000" cy="762000"/>
          </a:xfrm>
          <a:prstGeom prst="roundRect">
            <a:avLst>
              <a:gd name="adj" fmla="val 13333"/>
            </a:avLst>
          </a:prstGeom>
          <a:solidFill>
            <a:srgbClr val="FFFFFF">
              <a:alpha val="100000"/>
            </a:srgbClr>
          </a:solidFill>
          <a:ln w="25400" cap="flat" cmpd="sng">
            <a:noFill/>
            <a:prstDash val="solid"/>
            <a:round/>
          </a:ln>
        </p:spPr>
        <p:txBody>
          <a:bodyPr vert="horz" wrap="square" lIns="63500" tIns="63500" rIns="63500" bIns="63500" rtlCol="0" anchor="ctr"/>
          <a:lstStyle/>
          <a:p>
            <a:pPr algn="ctr">
              <a:defRPr/>
            </a:pPr>
            <a:endParaRPr sz="2400">
              <a:latin typeface="微软雅黑" panose="020B0503020204020204" charset="-122"/>
              <a:ea typeface="微软雅黑" panose="020B0503020204020204" charset="-122"/>
            </a:endParaRPr>
          </a:p>
        </p:txBody>
      </p:sp>
      <p:sp>
        <p:nvSpPr>
          <p:cNvPr id="11" name="AutoShape 11"/>
          <p:cNvSpPr/>
          <p:nvPr/>
        </p:nvSpPr>
        <p:spPr>
          <a:xfrm>
            <a:off x="755650" y="2895600"/>
            <a:ext cx="4000500" cy="635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600" b="1" i="0" u="none" strike="noStrike">
                <a:solidFill>
                  <a:srgbClr val="374151"/>
                </a:solidFill>
                <a:latin typeface="微软雅黑" panose="020B0503020204020204" charset="-122"/>
                <a:ea typeface="微软雅黑" panose="020B0503020204020204" charset="-122"/>
                <a:cs typeface="微软雅黑" panose="020B0503020204020204" charset="-122"/>
                <a:sym typeface="Noto Sans SC" panose="020B0200000000000000" charset="-122"/>
              </a:rPr>
              <a:t>共建“美好家园”</a:t>
            </a:r>
            <a:endParaRPr lang="en-US" sz="1400">
              <a:latin typeface="微软雅黑" panose="020B0503020204020204" charset="-122"/>
              <a:ea typeface="微软雅黑" panose="020B0503020204020204" charset="-122"/>
              <a:cs typeface="微软雅黑" panose="020B0503020204020204" charset="-122"/>
            </a:endParaRPr>
          </a:p>
          <a:p>
            <a:pPr indent="0" algn="l">
              <a:lnSpc>
                <a:spcPct val="125000"/>
              </a:lnSpc>
            </a:pPr>
            <a:r>
              <a:rPr lang="en-US" sz="1400" b="0" i="0" u="none" strike="noStrike">
                <a:solidFill>
                  <a:srgbClr val="6B7280"/>
                </a:solidFill>
                <a:latin typeface="微软雅黑" panose="020B0503020204020204" charset="-122"/>
                <a:ea typeface="微软雅黑" panose="020B0503020204020204" charset="-122"/>
                <a:cs typeface="微软雅黑" panose="020B0503020204020204" charset="-122"/>
                <a:sym typeface="Noto Sans SC" panose="020B0200000000000000" charset="-122"/>
              </a:rPr>
              <a:t>入选住建部“美好家园”典型案例</a:t>
            </a:r>
            <a:endParaRPr lang="en-US" sz="1400" b="0" i="0" u="none" strike="noStrike">
              <a:solidFill>
                <a:srgbClr val="6B7280"/>
              </a:solidFill>
              <a:latin typeface="微软雅黑" panose="020B0503020204020204" charset="-122"/>
              <a:ea typeface="微软雅黑" panose="020B0503020204020204" charset="-122"/>
              <a:cs typeface="微软雅黑" panose="020B0503020204020204" charset="-122"/>
              <a:sym typeface="Noto Sans SC" panose="020B0200000000000000" charset="-122"/>
            </a:endParaRPr>
          </a:p>
        </p:txBody>
      </p:sp>
      <p:sp>
        <p:nvSpPr>
          <p:cNvPr id="12" name="AutoShape 12"/>
          <p:cNvSpPr/>
          <p:nvPr/>
        </p:nvSpPr>
        <p:spPr>
          <a:xfrm>
            <a:off x="635000" y="3606800"/>
            <a:ext cx="4953000" cy="762000"/>
          </a:xfrm>
          <a:prstGeom prst="roundRect">
            <a:avLst>
              <a:gd name="adj" fmla="val 13333"/>
            </a:avLst>
          </a:prstGeom>
          <a:solidFill>
            <a:srgbClr val="FFFFFF">
              <a:alpha val="100000"/>
            </a:srgbClr>
          </a:solidFill>
          <a:ln w="25400" cap="flat" cmpd="sng">
            <a:noFill/>
            <a:prstDash val="solid"/>
            <a:round/>
          </a:ln>
        </p:spPr>
        <p:txBody>
          <a:bodyPr vert="horz" wrap="square" lIns="63500" tIns="63500" rIns="63500" bIns="63500" rtlCol="0" anchor="ctr"/>
          <a:lstStyle/>
          <a:p>
            <a:pPr algn="ctr">
              <a:defRPr/>
            </a:pPr>
            <a:endParaRPr sz="2400">
              <a:latin typeface="微软雅黑" panose="020B0503020204020204" charset="-122"/>
              <a:ea typeface="微软雅黑" panose="020B0503020204020204" charset="-122"/>
            </a:endParaRPr>
          </a:p>
        </p:txBody>
      </p:sp>
      <p:sp>
        <p:nvSpPr>
          <p:cNvPr id="14" name="AutoShape 14"/>
          <p:cNvSpPr/>
          <p:nvPr/>
        </p:nvSpPr>
        <p:spPr>
          <a:xfrm>
            <a:off x="755650" y="3670300"/>
            <a:ext cx="4832350" cy="635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600" b="1" i="0" u="none" strike="noStrike">
                <a:solidFill>
                  <a:srgbClr val="374151"/>
                </a:solidFill>
                <a:latin typeface="微软雅黑" panose="020B0503020204020204" charset="-122"/>
                <a:ea typeface="微软雅黑" panose="020B0503020204020204" charset="-122"/>
                <a:cs typeface="Noto Sans SC" panose="020B0200000000000000" charset="-122"/>
                <a:sym typeface="Noto Sans SC" panose="020B0200000000000000" charset="-122"/>
              </a:rPr>
              <a:t>获得技能大赛荣誉</a:t>
            </a:r>
            <a:endParaRPr lang="en-US" sz="1400">
              <a:latin typeface="微软雅黑" panose="020B0503020204020204" charset="-122"/>
              <a:ea typeface="微软雅黑" panose="020B0503020204020204" charset="-122"/>
            </a:endParaRPr>
          </a:p>
          <a:p>
            <a:pPr indent="0" algn="l">
              <a:lnSpc>
                <a:spcPct val="125000"/>
              </a:lnSpc>
            </a:pPr>
            <a:r>
              <a:rPr lang="en-US" sz="1400" b="0" i="0" u="none" strike="noStrike">
                <a:solidFill>
                  <a:srgbClr val="6B7280"/>
                </a:solidFill>
                <a:latin typeface="微软雅黑" panose="020B0503020204020204" charset="-122"/>
                <a:ea typeface="微软雅黑" panose="020B0503020204020204" charset="-122"/>
                <a:cs typeface="Noto Sans SC" panose="020B0200000000000000" charset="-122"/>
                <a:sym typeface="Noto Sans SC" panose="020B0200000000000000" charset="-122"/>
              </a:rPr>
              <a:t>北京市建筑业职业技能大赛物业管理师竞赛决赛排名前十选手</a:t>
            </a:r>
            <a:endParaRPr lang="en-US" sz="1400" b="0" i="0" u="none" strike="noStrike">
              <a:solidFill>
                <a:srgbClr val="6B7280"/>
              </a:solidFill>
              <a:latin typeface="微软雅黑" panose="020B0503020204020204" charset="-122"/>
              <a:ea typeface="微软雅黑" panose="020B0503020204020204" charset="-122"/>
              <a:cs typeface="Noto Sans SC" panose="020B0200000000000000" charset="-122"/>
              <a:sym typeface="Noto Sans SC" panose="020B0200000000000000" charset="-122"/>
            </a:endParaRPr>
          </a:p>
        </p:txBody>
      </p:sp>
      <p:sp>
        <p:nvSpPr>
          <p:cNvPr id="18" name="AutoShape 18"/>
          <p:cNvSpPr/>
          <p:nvPr/>
        </p:nvSpPr>
        <p:spPr>
          <a:xfrm>
            <a:off x="6096000" y="1270000"/>
            <a:ext cx="5461000" cy="4953000"/>
          </a:xfrm>
          <a:prstGeom prst="roundRect">
            <a:avLst>
              <a:gd name="adj" fmla="val 3076"/>
            </a:avLst>
          </a:prstGeom>
          <a:solidFill>
            <a:srgbClr val="FEF2F2">
              <a:alpha val="95000"/>
            </a:srgbClr>
          </a:solidFill>
          <a:ln w="12700" cap="flat" cmpd="sng">
            <a:solidFill>
              <a:srgbClr val="FCA5A5">
                <a:alpha val="100000"/>
              </a:srgbClr>
            </a:solidFill>
            <a:prstDash val="solid"/>
            <a:round/>
          </a:ln>
          <a:effectLst>
            <a:outerShdw blurRad="152400" dist="50800" dir="2700000" algn="tl" rotWithShape="0">
              <a:srgbClr val="000000">
                <a:alpha val="8000"/>
              </a:srgbClr>
            </a:outerShdw>
          </a:effectLst>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endParaRPr>
          </a:p>
        </p:txBody>
      </p:sp>
      <p:sp>
        <p:nvSpPr>
          <p:cNvPr id="20" name="AutoShape 20"/>
          <p:cNvSpPr/>
          <p:nvPr/>
        </p:nvSpPr>
        <p:spPr>
          <a:xfrm>
            <a:off x="6350000" y="2413000"/>
            <a:ext cx="4953000" cy="1397000"/>
          </a:xfrm>
          <a:prstGeom prst="roundRect">
            <a:avLst>
              <a:gd name="adj" fmla="val 7272"/>
            </a:avLst>
          </a:prstGeom>
          <a:solidFill>
            <a:srgbClr val="FFFFFF">
              <a:alpha val="100000"/>
            </a:srgbClr>
          </a:solidFill>
          <a:ln w="25400" cap="flat" cmpd="sng">
            <a:noFill/>
            <a:prstDash val="solid"/>
            <a:round/>
          </a:ln>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endParaRPr>
          </a:p>
        </p:txBody>
      </p:sp>
      <p:sp>
        <p:nvSpPr>
          <p:cNvPr id="22" name="AutoShape 22"/>
          <p:cNvSpPr/>
          <p:nvPr/>
        </p:nvSpPr>
        <p:spPr>
          <a:xfrm>
            <a:off x="6442075" y="2413000"/>
            <a:ext cx="4860925" cy="1270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b="1" i="0" u="none" strike="noStrike">
                <a:solidFill>
                  <a:srgbClr val="374151"/>
                </a:solidFill>
                <a:latin typeface="微软雅黑" panose="020B0503020204020204" charset="-122"/>
                <a:ea typeface="微软雅黑" panose="020B0503020204020204" charset="-122"/>
                <a:cs typeface="微软雅黑" panose="020B0503020204020204" charset="-122"/>
                <a:sym typeface="Noto Sans SC" panose="020B0200000000000000" charset="-122"/>
              </a:rPr>
              <a:t>12345 诉求量过高</a:t>
            </a:r>
            <a:endParaRPr lang="en-US" sz="1400">
              <a:latin typeface="微软雅黑" panose="020B0503020204020204" charset="-122"/>
              <a:ea typeface="微软雅黑" panose="020B0503020204020204" charset="-122"/>
              <a:cs typeface="微软雅黑" panose="020B0503020204020204" charset="-122"/>
            </a:endParaRPr>
          </a:p>
          <a:p>
            <a:pPr indent="0" algn="l">
              <a:lnSpc>
                <a:spcPct val="125000"/>
              </a:lnSpc>
            </a:pPr>
            <a:r>
              <a:rPr lang="en-US" sz="1400" b="0" i="0" u="none" strike="noStrike">
                <a:solidFill>
                  <a:srgbClr val="6B7280"/>
                </a:solidFill>
                <a:latin typeface="微软雅黑" panose="020B0503020204020204" charset="-122"/>
                <a:ea typeface="微软雅黑" panose="020B0503020204020204" charset="-122"/>
                <a:cs typeface="微软雅黑" panose="020B0503020204020204" charset="-122"/>
                <a:sym typeface="Noto Sans SC" panose="020B0200000000000000" charset="-122"/>
              </a:rPr>
              <a:t>全市前100</a:t>
            </a:r>
            <a:r>
              <a:rPr lang="zh-CN" altLang="en-US" sz="1400" b="0" i="0" u="none" strike="noStrike">
                <a:solidFill>
                  <a:srgbClr val="6B7280"/>
                </a:solidFill>
                <a:latin typeface="微软雅黑" panose="020B0503020204020204" charset="-122"/>
                <a:ea typeface="微软雅黑" panose="020B0503020204020204" charset="-122"/>
                <a:cs typeface="微软雅黑" panose="020B0503020204020204" charset="-122"/>
                <a:sym typeface="Noto Sans SC" panose="020B0200000000000000" charset="-122"/>
              </a:rPr>
              <a:t>根据不同名次扣分</a:t>
            </a:r>
            <a:endParaRPr lang="en-US" sz="1400" b="0" i="0" u="none" strike="noStrike">
              <a:solidFill>
                <a:srgbClr val="6B7280"/>
              </a:solidFill>
              <a:latin typeface="微软雅黑" panose="020B0503020204020204" charset="-122"/>
              <a:ea typeface="微软雅黑" panose="020B0503020204020204" charset="-122"/>
              <a:cs typeface="微软雅黑" panose="020B0503020204020204" charset="-122"/>
              <a:sym typeface="Noto Sans SC" panose="020B0200000000000000" charset="-122"/>
            </a:endParaRPr>
          </a:p>
          <a:p>
            <a:pPr indent="0" algn="l">
              <a:lnSpc>
                <a:spcPct val="125000"/>
              </a:lnSpc>
            </a:pPr>
            <a:r>
              <a:rPr lang="en-US" sz="1400" b="0" i="0" u="none" strike="noStrike">
                <a:solidFill>
                  <a:srgbClr val="6B7280"/>
                </a:solidFill>
                <a:latin typeface="微软雅黑" panose="020B0503020204020204" charset="-122"/>
                <a:ea typeface="微软雅黑" panose="020B0503020204020204" charset="-122"/>
                <a:cs typeface="微软雅黑" panose="020B0503020204020204" charset="-122"/>
                <a:sym typeface="Noto Sans SC" panose="020B0200000000000000" charset="-122"/>
              </a:rPr>
              <a:t>按月度累加，仅限涉及物业企业的诉求</a:t>
            </a:r>
            <a:endParaRPr lang="en-US" sz="1400" b="0" i="0" u="none" strike="noStrike">
              <a:solidFill>
                <a:srgbClr val="6B7280"/>
              </a:solidFill>
              <a:latin typeface="微软雅黑" panose="020B0503020204020204" charset="-122"/>
              <a:ea typeface="微软雅黑" panose="020B0503020204020204" charset="-122"/>
              <a:cs typeface="微软雅黑" panose="020B0503020204020204" charset="-122"/>
              <a:sym typeface="Noto Sans SC" panose="020B0200000000000000" charset="-122"/>
            </a:endParaRPr>
          </a:p>
        </p:txBody>
      </p:sp>
      <p:sp>
        <p:nvSpPr>
          <p:cNvPr id="23" name="AutoShape 23"/>
          <p:cNvSpPr/>
          <p:nvPr/>
        </p:nvSpPr>
        <p:spPr>
          <a:xfrm>
            <a:off x="6350000" y="4064000"/>
            <a:ext cx="4953000" cy="1397000"/>
          </a:xfrm>
          <a:prstGeom prst="roundRect">
            <a:avLst>
              <a:gd name="adj" fmla="val 7272"/>
            </a:avLst>
          </a:prstGeom>
          <a:solidFill>
            <a:srgbClr val="FFFFFF">
              <a:alpha val="100000"/>
            </a:srgbClr>
          </a:solidFill>
          <a:ln w="25400" cap="flat" cmpd="sng">
            <a:noFill/>
            <a:prstDash val="solid"/>
            <a:round/>
          </a:ln>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endParaRPr>
          </a:p>
        </p:txBody>
      </p:sp>
      <p:sp>
        <p:nvSpPr>
          <p:cNvPr id="25" name="AutoShape 25"/>
          <p:cNvSpPr/>
          <p:nvPr/>
        </p:nvSpPr>
        <p:spPr>
          <a:xfrm>
            <a:off x="6442075" y="4191000"/>
            <a:ext cx="3810000" cy="1143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b="1" i="0" u="none" strike="noStrike">
                <a:solidFill>
                  <a:srgbClr val="374151"/>
                </a:solidFill>
                <a:latin typeface="微软雅黑" panose="020B0503020204020204" charset="-122"/>
                <a:ea typeface="微软雅黑" panose="020B0503020204020204" charset="-122"/>
                <a:cs typeface="Noto Sans SC" panose="020B0200000000000000" charset="-122"/>
                <a:sym typeface="Noto Sans SC" panose="020B0200000000000000" charset="-122"/>
              </a:rPr>
              <a:t>行政处罚类违规行为</a:t>
            </a:r>
            <a:endParaRPr lang="en-US" sz="1400">
              <a:latin typeface="微软雅黑" panose="020B0503020204020204" charset="-122"/>
              <a:ea typeface="微软雅黑" panose="020B0503020204020204" charset="-122"/>
            </a:endParaRPr>
          </a:p>
          <a:p>
            <a:pPr indent="0" algn="l">
              <a:lnSpc>
                <a:spcPct val="125000"/>
              </a:lnSpc>
            </a:pPr>
            <a:r>
              <a:rPr lang="en-US" sz="1400" b="0" i="0" u="none" strike="noStrike">
                <a:solidFill>
                  <a:srgbClr val="6B7280"/>
                </a:solidFill>
                <a:latin typeface="微软雅黑" panose="020B0503020204020204" charset="-122"/>
                <a:ea typeface="微软雅黑" panose="020B0503020204020204" charset="-122"/>
                <a:cs typeface="Noto Sans SC" panose="020B0200000000000000" charset="-122"/>
                <a:sym typeface="Noto Sans SC" panose="020B0200000000000000" charset="-122"/>
              </a:rPr>
              <a:t>以责令改正通知单或行政处罚文书为准</a:t>
            </a:r>
            <a:endParaRPr lang="en-US" sz="1400" b="0" i="0" u="none" strike="noStrike">
              <a:solidFill>
                <a:srgbClr val="6B7280"/>
              </a:solidFill>
              <a:latin typeface="微软雅黑" panose="020B0503020204020204" charset="-122"/>
              <a:ea typeface="微软雅黑" panose="020B0503020204020204" charset="-122"/>
              <a:cs typeface="Noto Sans SC" panose="020B0200000000000000" charset="-122"/>
              <a:sym typeface="Noto Sans SC" panose="020B0200000000000000" charset="-122"/>
            </a:endParaRPr>
          </a:p>
        </p:txBody>
      </p:sp>
      <p:pic>
        <p:nvPicPr>
          <p:cNvPr id="28"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5000" y="1524000"/>
            <a:ext cx="406400" cy="406400"/>
          </a:xfrm>
          <a:prstGeom prst="rect">
            <a:avLst/>
          </a:prstGeom>
        </p:spPr>
      </p:pic>
      <p:sp>
        <p:nvSpPr>
          <p:cNvPr id="29" name="AutoShape 6"/>
          <p:cNvSpPr/>
          <p:nvPr/>
        </p:nvSpPr>
        <p:spPr>
          <a:xfrm>
            <a:off x="1143000" y="1524000"/>
            <a:ext cx="4445000" cy="444500"/>
          </a:xfrm>
          <a:prstGeom prst="rect">
            <a:avLst/>
          </a:prstGeom>
          <a:noFill/>
          <a:ln w="12700" cap="flat" cmpd="sng">
            <a:noFill/>
            <a:prstDash val="solid"/>
            <a:round/>
          </a:ln>
        </p:spPr>
        <p:txBody>
          <a:bodyPr vert="horz" wrap="square" lIns="0" tIns="0" rIns="0" bIns="0" rtlCol="0" anchor="ctr" anchorCtr="0"/>
          <a:p>
            <a:pPr indent="0" algn="l">
              <a:lnSpc>
                <a:spcPct val="125000"/>
              </a:lnSpc>
              <a:defRPr/>
            </a:pPr>
            <a:r>
              <a:rPr lang="en-US" sz="2000" b="1" i="0" u="none" strike="noStrike">
                <a:solidFill>
                  <a:srgbClr val="059669"/>
                </a:solidFill>
                <a:latin typeface="微软雅黑" panose="020B0503020204020204" charset="-122"/>
                <a:ea typeface="微软雅黑" panose="020B0503020204020204" charset="-122"/>
                <a:cs typeface="微软雅黑" panose="020B0503020204020204" charset="-122"/>
                <a:sym typeface="Noto Sans SC" panose="020B0200000000000000" charset="-122"/>
              </a:rPr>
              <a:t>加分项 </a:t>
            </a:r>
            <a:endParaRPr lang="en-US" sz="2000" b="1" i="0" u="none" strike="noStrike">
              <a:solidFill>
                <a:srgbClr val="059669"/>
              </a:solidFill>
              <a:latin typeface="微软雅黑" panose="020B0503020204020204" charset="-122"/>
              <a:ea typeface="微软雅黑" panose="020B0503020204020204" charset="-122"/>
              <a:cs typeface="微软雅黑" panose="020B0503020204020204" charset="-122"/>
              <a:sym typeface="Noto Sans SC" panose="020B0200000000000000" charset="-122"/>
            </a:endParaRPr>
          </a:p>
        </p:txBody>
      </p:sp>
      <p:cxnSp>
        <p:nvCxnSpPr>
          <p:cNvPr id="30" name="Connector 7"/>
          <p:cNvCxnSpPr/>
          <p:nvPr/>
        </p:nvCxnSpPr>
        <p:spPr>
          <a:xfrm rot="-8814">
            <a:off x="635008" y="1946275"/>
            <a:ext cx="4953000" cy="12700"/>
          </a:xfrm>
          <a:prstGeom prst="straightConnector1">
            <a:avLst/>
          </a:prstGeom>
          <a:solidFill>
            <a:srgbClr val="DEE0E3">
              <a:alpha val="100000"/>
            </a:srgbClr>
          </a:solidFill>
          <a:ln w="12700" cap="flat" cmpd="sng">
            <a:solidFill>
              <a:srgbClr val="059669">
                <a:alpha val="20000"/>
              </a:srgbClr>
            </a:solidFill>
            <a:prstDash val="solid"/>
            <a:round/>
            <a:headEnd type="none" w="med" len="med"/>
            <a:tailEnd type="none" w="med" len="med"/>
          </a:ln>
        </p:spPr>
      </p:cxnSp>
      <p:pic>
        <p:nvPicPr>
          <p:cNvPr id="31"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50000" y="1524000"/>
            <a:ext cx="406400" cy="406400"/>
          </a:xfrm>
          <a:prstGeom prst="rect">
            <a:avLst/>
          </a:prstGeom>
        </p:spPr>
      </p:pic>
      <p:sp>
        <p:nvSpPr>
          <p:cNvPr id="32" name="AutoShape 18"/>
          <p:cNvSpPr/>
          <p:nvPr/>
        </p:nvSpPr>
        <p:spPr>
          <a:xfrm>
            <a:off x="6858000" y="1524000"/>
            <a:ext cx="4445000" cy="444500"/>
          </a:xfrm>
          <a:prstGeom prst="rect">
            <a:avLst/>
          </a:prstGeom>
          <a:noFill/>
          <a:ln w="12700" cap="flat" cmpd="sng">
            <a:noFill/>
            <a:prstDash val="solid"/>
            <a:round/>
          </a:ln>
        </p:spPr>
        <p:txBody>
          <a:bodyPr vert="horz" wrap="square" lIns="0" tIns="0" rIns="0" bIns="0" rtlCol="0" anchor="ctr" anchorCtr="0"/>
          <a:p>
            <a:pPr indent="0" algn="l">
              <a:lnSpc>
                <a:spcPct val="125000"/>
              </a:lnSpc>
              <a:defRPr/>
            </a:pPr>
            <a:r>
              <a:rPr lang="en-US" sz="2000" b="1" i="0" u="none" strike="noStrike">
                <a:solidFill>
                  <a:srgbClr val="DC2626"/>
                </a:solidFill>
                <a:latin typeface="微软雅黑" panose="020B0503020204020204" charset="-122"/>
                <a:ea typeface="微软雅黑" panose="020B0503020204020204" charset="-122"/>
                <a:cs typeface="微软雅黑" panose="020B0503020204020204" charset="-122"/>
                <a:sym typeface="Noto Sans SC" panose="020B0200000000000000" charset="-122"/>
              </a:rPr>
              <a:t>扣分项 </a:t>
            </a:r>
            <a:endParaRPr lang="en-US" sz="2000" b="1" i="0" u="none" strike="noStrike">
              <a:solidFill>
                <a:srgbClr val="DC2626"/>
              </a:solidFill>
              <a:latin typeface="微软雅黑" panose="020B0503020204020204" charset="-122"/>
              <a:ea typeface="微软雅黑" panose="020B0503020204020204" charset="-122"/>
              <a:cs typeface="微软雅黑" panose="020B0503020204020204" charset="-122"/>
              <a:sym typeface="Noto Sans SC" panose="020B0200000000000000" charset="-122"/>
            </a:endParaRPr>
          </a:p>
        </p:txBody>
      </p:sp>
      <p:cxnSp>
        <p:nvCxnSpPr>
          <p:cNvPr id="33" name="Connector 19"/>
          <p:cNvCxnSpPr/>
          <p:nvPr/>
        </p:nvCxnSpPr>
        <p:spPr>
          <a:xfrm rot="-8814">
            <a:off x="6350008" y="1946275"/>
            <a:ext cx="4953000" cy="12700"/>
          </a:xfrm>
          <a:prstGeom prst="straightConnector1">
            <a:avLst/>
          </a:prstGeom>
          <a:solidFill>
            <a:srgbClr val="DEE0E3">
              <a:alpha val="100000"/>
            </a:srgbClr>
          </a:solidFill>
          <a:ln w="12700" cap="flat" cmpd="sng">
            <a:solidFill>
              <a:srgbClr val="DC2626">
                <a:alpha val="20000"/>
              </a:srgbClr>
            </a:solidFill>
            <a:prstDash val="solid"/>
            <a:round/>
            <a:headEnd type="none" w="med" len="med"/>
            <a:tailEnd type="none" w="med" len="med"/>
          </a:ln>
        </p:spPr>
      </p:cxnSp>
      <p:sp>
        <p:nvSpPr>
          <p:cNvPr id="34" name="AutoShape 12"/>
          <p:cNvSpPr/>
          <p:nvPr/>
        </p:nvSpPr>
        <p:spPr>
          <a:xfrm>
            <a:off x="635000" y="4397375"/>
            <a:ext cx="4953000" cy="762000"/>
          </a:xfrm>
          <a:prstGeom prst="roundRect">
            <a:avLst>
              <a:gd name="adj" fmla="val 13333"/>
            </a:avLst>
          </a:prstGeom>
          <a:solidFill>
            <a:srgbClr val="FFFFFF">
              <a:alpha val="100000"/>
            </a:srgbClr>
          </a:solidFill>
          <a:ln w="25400" cap="flat" cmpd="sng">
            <a:noFill/>
            <a:prstDash val="solid"/>
            <a:round/>
          </a:ln>
        </p:spPr>
        <p:txBody>
          <a:bodyPr vert="horz" wrap="square" lIns="63500" tIns="63500" rIns="63500" bIns="63500" rtlCol="0" anchor="ctr"/>
          <a:p>
            <a:pPr algn="ctr">
              <a:defRPr/>
            </a:pPr>
            <a:endParaRPr sz="2400">
              <a:latin typeface="微软雅黑" panose="020B0503020204020204" charset="-122"/>
              <a:ea typeface="微软雅黑" panose="020B0503020204020204" charset="-122"/>
            </a:endParaRPr>
          </a:p>
        </p:txBody>
      </p:sp>
      <p:sp>
        <p:nvSpPr>
          <p:cNvPr id="17" name="AutoShape 17"/>
          <p:cNvSpPr/>
          <p:nvPr/>
        </p:nvSpPr>
        <p:spPr>
          <a:xfrm>
            <a:off x="755650" y="4490720"/>
            <a:ext cx="3937000" cy="57531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zh-CN" altLang="en-US" sz="1600" b="1">
                <a:solidFill>
                  <a:srgbClr val="374151"/>
                </a:solidFill>
                <a:latin typeface="微软雅黑" panose="020B0503020204020204" charset="-122"/>
                <a:ea typeface="微软雅黑" panose="020B0503020204020204" charset="-122"/>
                <a:cs typeface="Noto Sans SC" panose="020B0200000000000000" charset="-122"/>
              </a:rPr>
              <a:t>“</a:t>
            </a:r>
            <a:r>
              <a:rPr lang="en-US" sz="1600" b="1">
                <a:solidFill>
                  <a:srgbClr val="374151"/>
                </a:solidFill>
                <a:latin typeface="微软雅黑" panose="020B0503020204020204" charset="-122"/>
                <a:ea typeface="微软雅黑" panose="020B0503020204020204" charset="-122"/>
                <a:cs typeface="Noto Sans SC" panose="020B0200000000000000" charset="-122"/>
                <a:sym typeface="+mn-ea"/>
              </a:rPr>
              <a:t>12345</a:t>
            </a:r>
            <a:r>
              <a:rPr lang="zh-CN" altLang="en-US" sz="1600" b="1">
                <a:solidFill>
                  <a:srgbClr val="374151"/>
                </a:solidFill>
                <a:latin typeface="微软雅黑" panose="020B0503020204020204" charset="-122"/>
                <a:ea typeface="微软雅黑" panose="020B0503020204020204" charset="-122"/>
                <a:cs typeface="Noto Sans SC" panose="020B0200000000000000" charset="-122"/>
              </a:rPr>
              <a:t>”诉求</a:t>
            </a:r>
            <a:endParaRPr lang="en-US" sz="1400">
              <a:latin typeface="微软雅黑" panose="020B0503020204020204" charset="-122"/>
              <a:ea typeface="微软雅黑" panose="020B0503020204020204" charset="-122"/>
              <a:cs typeface="微软雅黑" panose="020B0503020204020204" charset="-122"/>
            </a:endParaRPr>
          </a:p>
          <a:p>
            <a:pPr indent="0" algn="l">
              <a:lnSpc>
                <a:spcPct val="125000"/>
              </a:lnSpc>
            </a:pPr>
            <a:r>
              <a:rPr lang="zh-CN" altLang="en-US" sz="1400" b="0" i="0" u="none" strike="noStrike">
                <a:solidFill>
                  <a:srgbClr val="6B7280"/>
                </a:solidFill>
                <a:latin typeface="微软雅黑" panose="020B0503020204020204" charset="-122"/>
                <a:ea typeface="微软雅黑" panose="020B0503020204020204" charset="-122"/>
                <a:cs typeface="微软雅黑" panose="020B0503020204020204" charset="-122"/>
                <a:sym typeface="Noto Sans SC" panose="020B0200000000000000" charset="-122"/>
              </a:rPr>
              <a:t>“</a:t>
            </a:r>
            <a:r>
              <a:rPr lang="en-US" altLang="zh-CN" sz="1400" b="0" i="0" u="none" strike="noStrike">
                <a:solidFill>
                  <a:srgbClr val="6B7280"/>
                </a:solidFill>
                <a:latin typeface="微软雅黑" panose="020B0503020204020204" charset="-122"/>
                <a:ea typeface="微软雅黑" panose="020B0503020204020204" charset="-122"/>
                <a:cs typeface="微软雅黑" panose="020B0503020204020204" charset="-122"/>
                <a:sym typeface="Noto Sans SC" panose="020B0200000000000000" charset="-122"/>
              </a:rPr>
              <a:t>12345</a:t>
            </a:r>
            <a:r>
              <a:rPr lang="zh-CN" altLang="en-US" sz="1400" b="0" i="0" u="none" strike="noStrike">
                <a:solidFill>
                  <a:srgbClr val="6B7280"/>
                </a:solidFill>
                <a:latin typeface="微软雅黑" panose="020B0503020204020204" charset="-122"/>
                <a:ea typeface="微软雅黑" panose="020B0503020204020204" charset="-122"/>
                <a:cs typeface="微软雅黑" panose="020B0503020204020204" charset="-122"/>
                <a:sym typeface="Noto Sans SC" panose="020B0200000000000000" charset="-122"/>
              </a:rPr>
              <a:t>”月度诉求为</a:t>
            </a:r>
            <a:r>
              <a:rPr lang="en-US" altLang="zh-CN" sz="1400" b="0" i="0" u="none" strike="noStrike">
                <a:solidFill>
                  <a:srgbClr val="6B7280"/>
                </a:solidFill>
                <a:latin typeface="微软雅黑" panose="020B0503020204020204" charset="-122"/>
                <a:ea typeface="微软雅黑" panose="020B0503020204020204" charset="-122"/>
                <a:cs typeface="微软雅黑" panose="020B0503020204020204" charset="-122"/>
                <a:sym typeface="Noto Sans SC" panose="020B0200000000000000" charset="-122"/>
              </a:rPr>
              <a:t>0</a:t>
            </a:r>
            <a:endParaRPr lang="en-US" sz="1400" b="0" i="0" u="none" strike="noStrike">
              <a:solidFill>
                <a:srgbClr val="6B7280"/>
              </a:solidFill>
              <a:latin typeface="微软雅黑" panose="020B0503020204020204" charset="-122"/>
              <a:ea typeface="微软雅黑" panose="020B0503020204020204" charset="-122"/>
              <a:cs typeface="微软雅黑" panose="020B0503020204020204" charset="-122"/>
              <a:sym typeface="Noto Sans SC" panose="020B0200000000000000" charset="-122"/>
            </a:endParaRPr>
          </a:p>
        </p:txBody>
      </p:sp>
      <p:sp>
        <p:nvSpPr>
          <p:cNvPr id="35" name="AutoShape 12"/>
          <p:cNvSpPr/>
          <p:nvPr/>
        </p:nvSpPr>
        <p:spPr>
          <a:xfrm>
            <a:off x="635000" y="5187950"/>
            <a:ext cx="4953000" cy="942340"/>
          </a:xfrm>
          <a:prstGeom prst="roundRect">
            <a:avLst>
              <a:gd name="adj" fmla="val 13333"/>
            </a:avLst>
          </a:prstGeom>
          <a:solidFill>
            <a:srgbClr val="FFFFFF">
              <a:alpha val="100000"/>
            </a:srgbClr>
          </a:solidFill>
          <a:ln w="25400" cap="flat" cmpd="sng">
            <a:noFill/>
            <a:prstDash val="solid"/>
            <a:round/>
          </a:ln>
        </p:spPr>
        <p:txBody>
          <a:bodyPr vert="horz" wrap="square" lIns="63500" tIns="63500" rIns="63500" bIns="63500" rtlCol="0" anchor="ctr"/>
          <a:p>
            <a:pPr algn="ctr">
              <a:defRPr/>
            </a:pPr>
            <a:endParaRPr sz="2400">
              <a:latin typeface="微软雅黑" panose="020B0503020204020204" charset="-122"/>
              <a:ea typeface="微软雅黑" panose="020B0503020204020204" charset="-122"/>
            </a:endParaRPr>
          </a:p>
        </p:txBody>
      </p:sp>
      <p:sp>
        <p:nvSpPr>
          <p:cNvPr id="36" name="AutoShape 17"/>
          <p:cNvSpPr/>
          <p:nvPr/>
        </p:nvSpPr>
        <p:spPr>
          <a:xfrm>
            <a:off x="755650" y="5187950"/>
            <a:ext cx="4832985" cy="942340"/>
          </a:xfrm>
          <a:prstGeom prst="rect">
            <a:avLst/>
          </a:prstGeom>
          <a:noFill/>
          <a:ln w="12700" cap="flat" cmpd="sng">
            <a:noFill/>
            <a:prstDash val="solid"/>
            <a:round/>
          </a:ln>
        </p:spPr>
        <p:txBody>
          <a:bodyPr vert="horz" wrap="square" lIns="0" tIns="0" rIns="0" bIns="0" rtlCol="0" anchor="ctr" anchorCtr="0"/>
          <a:p>
            <a:pPr indent="0" algn="l">
              <a:lnSpc>
                <a:spcPct val="125000"/>
              </a:lnSpc>
              <a:defRPr/>
            </a:pPr>
            <a:r>
              <a:rPr lang="zh-CN" altLang="en-US" sz="1600" b="1">
                <a:solidFill>
                  <a:srgbClr val="374151"/>
                </a:solidFill>
                <a:latin typeface="微软雅黑" panose="020B0503020204020204" charset="-122"/>
                <a:ea typeface="微软雅黑" panose="020B0503020204020204" charset="-122"/>
                <a:cs typeface="Noto Sans SC" panose="020B0200000000000000" charset="-122"/>
              </a:rPr>
              <a:t>行业自律、企业党组织荣誉、市区级荣誉</a:t>
            </a:r>
            <a:endParaRPr lang="en-US" sz="1400">
              <a:latin typeface="微软雅黑" panose="020B0503020204020204" charset="-122"/>
              <a:ea typeface="微软雅黑" panose="020B0503020204020204" charset="-122"/>
              <a:cs typeface="微软雅黑" panose="020B0503020204020204" charset="-122"/>
            </a:endParaRPr>
          </a:p>
          <a:p>
            <a:pPr indent="0" algn="l">
              <a:lnSpc>
                <a:spcPct val="125000"/>
              </a:lnSpc>
            </a:pPr>
            <a:r>
              <a:rPr lang="zh-CN" altLang="en-US" sz="1400" b="0" i="0" u="none" strike="noStrike">
                <a:solidFill>
                  <a:srgbClr val="6B7280"/>
                </a:solidFill>
                <a:latin typeface="微软雅黑" panose="020B0503020204020204" charset="-122"/>
                <a:ea typeface="微软雅黑" panose="020B0503020204020204" charset="-122"/>
                <a:cs typeface="微软雅黑" panose="020B0503020204020204" charset="-122"/>
                <a:sym typeface="Noto Sans SC" panose="020B0200000000000000" charset="-122"/>
              </a:rPr>
              <a:t>加入市级行业协会；获得市级“三</a:t>
            </a:r>
            <a:r>
              <a:rPr lang="zh-CN" altLang="en-US" sz="1400">
                <a:solidFill>
                  <a:srgbClr val="6B7280"/>
                </a:solidFill>
                <a:latin typeface="微软雅黑" panose="020B0503020204020204" charset="-122"/>
                <a:ea typeface="微软雅黑" panose="020B0503020204020204" charset="-122"/>
                <a:cs typeface="微软雅黑" panose="020B0503020204020204" charset="-122"/>
                <a:sym typeface="Noto Sans SC" panose="020B0200000000000000" charset="-122"/>
              </a:rPr>
              <a:t>优一先</a:t>
            </a:r>
            <a:r>
              <a:rPr lang="zh-CN" altLang="en-US" sz="1400" b="0" i="0" u="none" strike="noStrike">
                <a:solidFill>
                  <a:srgbClr val="6B7280"/>
                </a:solidFill>
                <a:latin typeface="微软雅黑" panose="020B0503020204020204" charset="-122"/>
                <a:ea typeface="微软雅黑" panose="020B0503020204020204" charset="-122"/>
                <a:cs typeface="微软雅黑" panose="020B0503020204020204" charset="-122"/>
                <a:sym typeface="Noto Sans SC" panose="020B0200000000000000" charset="-122"/>
              </a:rPr>
              <a:t>”；市级荣誉市级物业管理示范项目、市级垃圾分类示范项目等相应市级表彰奖励</a:t>
            </a:r>
            <a:endParaRPr lang="zh-CN" altLang="en-US" sz="1400" b="0" i="0" u="none" strike="noStrike">
              <a:solidFill>
                <a:srgbClr val="6B7280"/>
              </a:solidFill>
              <a:latin typeface="微软雅黑" panose="020B0503020204020204" charset="-122"/>
              <a:ea typeface="微软雅黑" panose="020B0503020204020204" charset="-122"/>
              <a:cs typeface="微软雅黑" panose="020B0503020204020204" charset="-122"/>
              <a:sym typeface="Noto Sans SC" panose="020B0200000000000000" charset="-122"/>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5F7FA"/>
        </a:solidFill>
        <a:effectLst/>
      </p:bgPr>
    </p:bg>
    <p:spTree>
      <p:nvGrpSpPr>
        <p:cNvPr id="1" name=""/>
        <p:cNvGrpSpPr/>
        <p:nvPr/>
      </p:nvGrpSpPr>
      <p:grpSpPr>
        <a:xfrm>
          <a:off x="0" y="0"/>
          <a:ext cx="0" cy="0"/>
          <a:chOff x="0" y="0"/>
          <a:chExt cx="0" cy="0"/>
        </a:xfrm>
      </p:grpSpPr>
      <p:pic>
        <p:nvPicPr>
          <p:cNvPr id="2" name="Image 0" descr="https://kimi-img.moonshot.cn/pub/slides/slides_tmpl/image/25-09-30-16:31:52-d3dpau0s8jdo4os5dgdg.jpg"/>
          <p:cNvPicPr>
            <a:picLocks noChangeAspect="1"/>
          </p:cNvPicPr>
          <p:nvPr/>
        </p:nvPicPr>
        <p:blipFill>
          <a:blip r:embed="rId1"/>
          <a:stretch>
            <a:fillRect/>
          </a:stretch>
        </p:blipFill>
        <p:spPr>
          <a:xfrm>
            <a:off x="2540" y="1270"/>
            <a:ext cx="12186285" cy="6858000"/>
          </a:xfrm>
          <a:prstGeom prst="rect">
            <a:avLst/>
          </a:prstGeom>
        </p:spPr>
      </p:pic>
      <p:sp>
        <p:nvSpPr>
          <p:cNvPr id="3" name="标题 1"/>
          <p:cNvSpPr txBox="1"/>
          <p:nvPr>
            <p:custDataLst>
              <p:tags r:id="rId2"/>
            </p:custDataLst>
          </p:nvPr>
        </p:nvSpPr>
        <p:spPr>
          <a:xfrm>
            <a:off x="4615815" y="3707130"/>
            <a:ext cx="2571115" cy="885825"/>
          </a:xfrm>
          <a:prstGeom prst="rect">
            <a:avLst/>
          </a:prstGeom>
          <a:noFill/>
          <a:ln>
            <a:noFill/>
          </a:ln>
        </p:spPr>
        <p:txBody>
          <a:bodyPr vert="horz" wrap="square" lIns="0" tIns="0" rIns="0" bIns="0" rtlCol="0" anchor="t">
            <a:spAutoFit/>
            <a:scene3d>
              <a:camera prst="orthographicFront"/>
              <a:lightRig rig="soft" dir="t">
                <a:rot lat="0" lon="0" rev="15600000"/>
              </a:lightRig>
            </a:scene3d>
            <a:sp3d extrusionH="57150" prstMaterial="softEdge">
              <a:bevelT w="25400" h="38100"/>
            </a:sp3d>
          </a:bodyPr>
          <a:p>
            <a:pPr algn="l" fontAlgn="auto">
              <a:lnSpc>
                <a:spcPct val="120000"/>
              </a:lnSpc>
            </a:pPr>
            <a:r>
              <a:rPr kumimoji="1" lang="zh-CN" altLang="en-US" sz="4800" b="1" noProof="1">
                <a:latin typeface="微软雅黑" panose="020B0503020204020204" charset="-122"/>
                <a:ea typeface="微软雅黑" panose="020B0503020204020204" charset="-122"/>
                <a:cs typeface="OPPOSans H"/>
              </a:rPr>
              <a:t>问题解答</a:t>
            </a:r>
            <a:endParaRPr kumimoji="1" lang="zh-CN" altLang="en-US" sz="4800" b="1" noProof="1">
              <a:latin typeface="微软雅黑" panose="020B0503020204020204" charset="-122"/>
              <a:ea typeface="微软雅黑" panose="020B0503020204020204" charset="-122"/>
              <a:cs typeface="OPPOSans H"/>
            </a:endParaRPr>
          </a:p>
        </p:txBody>
      </p:sp>
      <p:sp>
        <p:nvSpPr>
          <p:cNvPr id="8196" name="Shape 1"/>
          <p:cNvSpPr/>
          <p:nvPr/>
        </p:nvSpPr>
        <p:spPr>
          <a:xfrm>
            <a:off x="5088255" y="1294130"/>
            <a:ext cx="1625600" cy="1625600"/>
          </a:xfrm>
          <a:custGeom>
            <a:avLst/>
            <a:gdLst/>
            <a:ahLst/>
            <a:cxnLst/>
            <a:pathLst>
              <a:path w="1625600" h="1625600">
                <a:moveTo>
                  <a:pt x="812800" y="0"/>
                </a:moveTo>
                <a:lnTo>
                  <a:pt x="812800" y="0"/>
                </a:lnTo>
                <a:cubicBezTo>
                  <a:pt x="1261397" y="0"/>
                  <a:pt x="1625600" y="364203"/>
                  <a:pt x="1625600" y="812800"/>
                </a:cubicBezTo>
                <a:lnTo>
                  <a:pt x="1625600" y="812800"/>
                </a:lnTo>
                <a:cubicBezTo>
                  <a:pt x="1625600" y="1261397"/>
                  <a:pt x="1261397" y="1625600"/>
                  <a:pt x="812800" y="1625600"/>
                </a:cubicBezTo>
                <a:lnTo>
                  <a:pt x="812800" y="1625600"/>
                </a:lnTo>
                <a:cubicBezTo>
                  <a:pt x="364203" y="1625600"/>
                  <a:pt x="0" y="1261397"/>
                  <a:pt x="0" y="812800"/>
                </a:cubicBezTo>
                <a:lnTo>
                  <a:pt x="0" y="812800"/>
                </a:lnTo>
                <a:cubicBezTo>
                  <a:pt x="0" y="364203"/>
                  <a:pt x="364203" y="0"/>
                  <a:pt x="812800" y="0"/>
                </a:cubicBezTo>
                <a:close/>
              </a:path>
            </a:pathLst>
          </a:custGeom>
          <a:gradFill>
            <a:gsLst>
              <a:gs pos="0">
                <a:schemeClr val="bg1"/>
              </a:gs>
              <a:gs pos="42000">
                <a:srgbClr val="6ACCF2"/>
              </a:gs>
              <a:gs pos="100000">
                <a:srgbClr val="2497EA"/>
              </a:gs>
            </a:gsLst>
            <a:lin ang="8100000" scaled="1"/>
          </a:gradFill>
          <a:ln w="9525">
            <a:noFill/>
          </a:ln>
        </p:spPr>
        <p:txBody>
          <a:bodyPr/>
          <a:p>
            <a:endParaRPr lang="zh-CN" altLang="en-US"/>
          </a:p>
        </p:txBody>
      </p:sp>
      <p:sp>
        <p:nvSpPr>
          <p:cNvPr id="8197" name="Text 2"/>
          <p:cNvSpPr/>
          <p:nvPr/>
        </p:nvSpPr>
        <p:spPr>
          <a:xfrm>
            <a:off x="5261293" y="1805305"/>
            <a:ext cx="1279525" cy="762000"/>
          </a:xfrm>
          <a:prstGeom prst="rect">
            <a:avLst/>
          </a:prstGeom>
          <a:noFill/>
          <a:ln w="9525">
            <a:noFill/>
          </a:ln>
        </p:spPr>
        <p:txBody>
          <a:bodyPr wrap="square" lIns="0" tIns="0" rIns="0" bIns="0" anchor="ctr" anchorCtr="0"/>
          <a:p>
            <a:pPr algn="ctr">
              <a:lnSpc>
                <a:spcPct val="80000"/>
              </a:lnSpc>
            </a:pPr>
            <a:r>
              <a:rPr lang="en-US" altLang="zh-CN" sz="6000" b="1" dirty="0">
                <a:solidFill>
                  <a:schemeClr val="tx1"/>
                </a:solidFill>
                <a:latin typeface="阿里妈妈数黑体" pitchFamily="34" charset="0"/>
                <a:ea typeface="阿里妈妈数黑体" pitchFamily="34" charset="-122"/>
              </a:rPr>
              <a:t>03</a:t>
            </a:r>
            <a:endParaRPr lang="en-US" altLang="zh-CN" sz="6000" b="1" dirty="0">
              <a:solidFill>
                <a:schemeClr val="tx1"/>
              </a:solidFill>
              <a:latin typeface="阿里妈妈数黑体" pitchFamily="34" charset="0"/>
              <a:ea typeface="阿里妈妈数黑体" pitchFamily="34"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5F7FA"/>
        </a:solidFill>
        <a:effectLst/>
      </p:bgPr>
    </p:bg>
    <p:spTree>
      <p:nvGrpSpPr>
        <p:cNvPr id="1" name=""/>
        <p:cNvGrpSpPr/>
        <p:nvPr/>
      </p:nvGrpSpPr>
      <p:grpSpPr>
        <a:xfrm>
          <a:off x="0" y="0"/>
          <a:ext cx="0" cy="0"/>
          <a:chOff x="0" y="0"/>
          <a:chExt cx="0" cy="0"/>
        </a:xfrm>
      </p:grpSpPr>
      <p:pic>
        <p:nvPicPr>
          <p:cNvPr id="2" name="Image 0" descr="https://kimi-img.moonshot.cn/pub/slides/slides_tmpl/image/25-09-30-16:31:52-d3dpau0s8jdo4os5dgdg.jpg"/>
          <p:cNvPicPr>
            <a:picLocks noChangeAspect="1"/>
          </p:cNvPicPr>
          <p:nvPr/>
        </p:nvPicPr>
        <p:blipFill>
          <a:blip r:embed="rId1"/>
          <a:stretch>
            <a:fillRect/>
          </a:stretch>
        </p:blipFill>
        <p:spPr>
          <a:xfrm>
            <a:off x="2540" y="1270"/>
            <a:ext cx="12186285" cy="6858000"/>
          </a:xfrm>
          <a:prstGeom prst="rect">
            <a:avLst/>
          </a:prstGeom>
        </p:spPr>
      </p:pic>
      <p:sp>
        <p:nvSpPr>
          <p:cNvPr id="10251" name="Text 6"/>
          <p:cNvSpPr/>
          <p:nvPr/>
        </p:nvSpPr>
        <p:spPr>
          <a:xfrm>
            <a:off x="568960" y="1329690"/>
            <a:ext cx="10269220" cy="1203960"/>
          </a:xfrm>
          <a:prstGeom prst="rect">
            <a:avLst/>
          </a:prstGeom>
          <a:noFill/>
          <a:ln w="9525">
            <a:noFill/>
          </a:ln>
        </p:spPr>
        <p:txBody>
          <a:bodyPr wrap="square" lIns="0" tIns="0" rIns="0" bIns="0" anchor="ctr" anchorCtr="0"/>
          <a:p>
            <a:pPr>
              <a:lnSpc>
                <a:spcPct val="140000"/>
              </a:lnSpc>
            </a:pPr>
            <a:r>
              <a:rPr lang="en-US" altLang="zh-CN" sz="2000" dirty="0">
                <a:solidFill>
                  <a:schemeClr val="tx1"/>
                </a:solidFill>
                <a:latin typeface="微软雅黑" panose="020B0503020204020204" charset="-122"/>
                <a:ea typeface="微软雅黑" panose="020B0503020204020204" charset="-122"/>
                <a:cs typeface="微软雅黑" panose="020B0503020204020204" charset="-122"/>
              </a:rPr>
              <a:t>《中共中央 国务院关于推动城市高质量发展的意见》</a:t>
            </a:r>
            <a:endParaRPr lang="en-US" altLang="zh-CN" sz="2000" dirty="0">
              <a:solidFill>
                <a:schemeClr val="tx1"/>
              </a:solidFill>
              <a:latin typeface="微软雅黑" panose="020B0503020204020204" charset="-122"/>
              <a:ea typeface="微软雅黑" panose="020B0503020204020204" charset="-122"/>
              <a:cs typeface="微软雅黑" panose="020B0503020204020204" charset="-122"/>
            </a:endParaRPr>
          </a:p>
          <a:p>
            <a:pPr>
              <a:lnSpc>
                <a:spcPct val="140000"/>
              </a:lnSpc>
            </a:pPr>
            <a:r>
              <a:rPr lang="zh-CN" altLang="en-US" sz="2000" dirty="0">
                <a:solidFill>
                  <a:schemeClr val="tx1"/>
                </a:solidFill>
                <a:latin typeface="微软雅黑" panose="020B0503020204020204" charset="-122"/>
                <a:ea typeface="微软雅黑" panose="020B0503020204020204" charset="-122"/>
                <a:cs typeface="微软雅黑" panose="020B0503020204020204" charset="-122"/>
              </a:rPr>
              <a:t>《</a:t>
            </a:r>
            <a:r>
              <a:rPr lang="en-US" altLang="zh-CN" sz="2000" dirty="0">
                <a:solidFill>
                  <a:schemeClr val="tx1"/>
                </a:solidFill>
                <a:latin typeface="微软雅黑" panose="020B0503020204020204" charset="-122"/>
                <a:ea typeface="微软雅黑" panose="020B0503020204020204" charset="-122"/>
                <a:cs typeface="微软雅黑" panose="020B0503020204020204" charset="-122"/>
              </a:rPr>
              <a:t>中共中央关于制定国民经济和社会发展第十五个五年规划的建议》</a:t>
            </a:r>
            <a:endParaRPr lang="en-US" altLang="zh-CN" sz="2000" dirty="0">
              <a:solidFill>
                <a:schemeClr val="tx1"/>
              </a:solidFill>
              <a:latin typeface="微软雅黑" panose="020B0503020204020204" charset="-122"/>
              <a:ea typeface="微软雅黑" panose="020B0503020204020204" charset="-122"/>
              <a:cs typeface="微软雅黑" panose="020B0503020204020204" charset="-122"/>
            </a:endParaRPr>
          </a:p>
          <a:p>
            <a:pPr>
              <a:lnSpc>
                <a:spcPct val="140000"/>
              </a:lnSpc>
            </a:pPr>
            <a:r>
              <a:rPr lang="zh-CN" altLang="zh-CN" sz="2000" dirty="0">
                <a:solidFill>
                  <a:schemeClr val="accent5"/>
                </a:solidFill>
                <a:latin typeface="微软雅黑" panose="020B0503020204020204" charset="-122"/>
                <a:ea typeface="微软雅黑" panose="020B0503020204020204" charset="-122"/>
                <a:cs typeface="微软雅黑" panose="020B0503020204020204" charset="-122"/>
              </a:rPr>
              <a:t>实施物业服务质量提升行动。</a:t>
            </a:r>
            <a:endParaRPr lang="zh-CN" altLang="zh-CN" sz="2000" dirty="0">
              <a:solidFill>
                <a:schemeClr val="accent5"/>
              </a:solidFill>
              <a:latin typeface="微软雅黑" panose="020B0503020204020204" charset="-122"/>
              <a:ea typeface="微软雅黑" panose="020B0503020204020204" charset="-122"/>
              <a:cs typeface="微软雅黑" panose="020B0503020204020204" charset="-122"/>
            </a:endParaRPr>
          </a:p>
        </p:txBody>
      </p:sp>
      <p:sp>
        <p:nvSpPr>
          <p:cNvPr id="10247" name="Text 6"/>
          <p:cNvSpPr/>
          <p:nvPr/>
        </p:nvSpPr>
        <p:spPr>
          <a:xfrm>
            <a:off x="621030" y="3054350"/>
            <a:ext cx="11301095" cy="1320800"/>
          </a:xfrm>
          <a:prstGeom prst="rect">
            <a:avLst/>
          </a:prstGeom>
          <a:noFill/>
          <a:ln w="9525">
            <a:noFill/>
          </a:ln>
        </p:spPr>
        <p:txBody>
          <a:bodyPr wrap="square" lIns="0" tIns="0" rIns="0" bIns="0" anchor="ctr" anchorCtr="0"/>
          <a:p>
            <a:pPr>
              <a:lnSpc>
                <a:spcPct val="140000"/>
              </a:lnSpc>
            </a:pPr>
            <a:r>
              <a:rPr lang="en-US" altLang="zh-CN" sz="2000" dirty="0">
                <a:solidFill>
                  <a:schemeClr val="tx1"/>
                </a:solidFill>
                <a:latin typeface="微软雅黑" panose="020B0503020204020204" charset="-122"/>
                <a:ea typeface="微软雅黑" panose="020B0503020204020204" charset="-122"/>
              </a:rPr>
              <a:t>《北京市物业管理条例》</a:t>
            </a:r>
            <a:endParaRPr lang="en-US" altLang="zh-CN" sz="2000" dirty="0">
              <a:solidFill>
                <a:schemeClr val="tx1"/>
              </a:solidFill>
              <a:latin typeface="微软雅黑" panose="020B0503020204020204" charset="-122"/>
              <a:ea typeface="微软雅黑" panose="020B0503020204020204" charset="-122"/>
            </a:endParaRPr>
          </a:p>
          <a:p>
            <a:pPr>
              <a:lnSpc>
                <a:spcPct val="140000"/>
              </a:lnSpc>
            </a:pPr>
            <a:r>
              <a:rPr lang="zh-CN" altLang="zh-CN" sz="2000" dirty="0">
                <a:solidFill>
                  <a:schemeClr val="accent5"/>
                </a:solidFill>
                <a:latin typeface="微软雅黑" panose="020B0503020204020204" charset="-122"/>
                <a:ea typeface="微软雅黑" panose="020B0503020204020204" charset="-122"/>
              </a:rPr>
              <a:t>市住房和城乡建设主管部门应当根据物业服务合同履行、投诉处理和日常检查等情况，对物业服务企业实施分类监管，建立激励和惩戒制度。</a:t>
            </a:r>
            <a:endParaRPr lang="zh-CN" altLang="zh-CN" sz="2000" dirty="0">
              <a:solidFill>
                <a:schemeClr val="accent5"/>
              </a:solidFill>
              <a:latin typeface="微软雅黑" panose="020B0503020204020204" charset="-122"/>
              <a:ea typeface="微软雅黑" panose="020B0503020204020204" charset="-122"/>
            </a:endParaRPr>
          </a:p>
        </p:txBody>
      </p:sp>
      <p:sp>
        <p:nvSpPr>
          <p:cNvPr id="12295" name="Text 8"/>
          <p:cNvSpPr/>
          <p:nvPr/>
        </p:nvSpPr>
        <p:spPr>
          <a:xfrm>
            <a:off x="514350" y="4375150"/>
            <a:ext cx="11410315" cy="2255520"/>
          </a:xfrm>
          <a:prstGeom prst="rect">
            <a:avLst/>
          </a:prstGeom>
          <a:noFill/>
          <a:ln w="9525">
            <a:noFill/>
          </a:ln>
        </p:spPr>
        <p:txBody>
          <a:bodyPr wrap="square" lIns="0" tIns="0" rIns="0" bIns="0" anchor="ctr" anchorCtr="0"/>
          <a:p>
            <a:pPr>
              <a:lnSpc>
                <a:spcPct val="140000"/>
              </a:lnSpc>
            </a:pPr>
            <a:endParaRPr lang="en-US" altLang="zh-CN" sz="2000" b="1" dirty="0">
              <a:solidFill>
                <a:srgbClr val="C7A97E"/>
              </a:solidFill>
              <a:latin typeface="MiSans" charset="-122"/>
              <a:ea typeface="MiSans" charset="-122"/>
            </a:endParaRPr>
          </a:p>
          <a:p>
            <a:pPr>
              <a:lnSpc>
                <a:spcPct val="140000"/>
              </a:lnSpc>
            </a:pPr>
            <a:r>
              <a:rPr lang="en-US" altLang="zh-CN" sz="2000" dirty="0">
                <a:solidFill>
                  <a:schemeClr val="tx1"/>
                </a:solidFill>
                <a:latin typeface="微软雅黑" panose="020B0503020204020204" charset="-122"/>
                <a:ea typeface="微软雅黑" panose="020B0503020204020204" charset="-122"/>
                <a:cs typeface="微软雅黑" panose="020B0503020204020204" charset="-122"/>
              </a:rPr>
              <a:t> 北京市人民政府办公厅</a:t>
            </a:r>
            <a:endParaRPr lang="en-US" altLang="zh-CN" sz="2000" dirty="0">
              <a:solidFill>
                <a:schemeClr val="tx1"/>
              </a:solidFill>
              <a:latin typeface="微软雅黑" panose="020B0503020204020204" charset="-122"/>
              <a:ea typeface="微软雅黑" panose="020B0503020204020204" charset="-122"/>
              <a:cs typeface="微软雅黑" panose="020B0503020204020204" charset="-122"/>
            </a:endParaRPr>
          </a:p>
          <a:p>
            <a:pPr>
              <a:lnSpc>
                <a:spcPct val="140000"/>
              </a:lnSpc>
            </a:pPr>
            <a:r>
              <a:rPr lang="en-US" altLang="zh-CN" sz="2000" dirty="0">
                <a:solidFill>
                  <a:schemeClr val="tx1"/>
                </a:solidFill>
                <a:latin typeface="微软雅黑" panose="020B0503020204020204" charset="-122"/>
                <a:ea typeface="微软雅黑" panose="020B0503020204020204" charset="-122"/>
                <a:cs typeface="微软雅黑" panose="020B0503020204020204" charset="-122"/>
              </a:rPr>
              <a:t>《深化物业管理改革创新 持续提升物业服务质量三年行动计划（2025-2027年）》</a:t>
            </a:r>
            <a:endParaRPr lang="en-US" altLang="zh-CN" sz="2000" dirty="0">
              <a:solidFill>
                <a:schemeClr val="tx1"/>
              </a:solidFill>
              <a:latin typeface="微软雅黑" panose="020B0503020204020204" charset="-122"/>
              <a:ea typeface="微软雅黑" panose="020B0503020204020204" charset="-122"/>
              <a:cs typeface="微软雅黑" panose="020B0503020204020204" charset="-122"/>
            </a:endParaRPr>
          </a:p>
          <a:p>
            <a:pPr algn="just">
              <a:lnSpc>
                <a:spcPct val="140000"/>
              </a:lnSpc>
            </a:pPr>
            <a:r>
              <a:rPr lang="zh-CN" altLang="en-US" sz="2000" dirty="0">
                <a:solidFill>
                  <a:schemeClr val="accent5"/>
                </a:solidFill>
                <a:latin typeface="微软雅黑" panose="020B0503020204020204" charset="-122"/>
                <a:ea typeface="微软雅黑" panose="020B0503020204020204" charset="-122"/>
                <a:cs typeface="微软雅黑" panose="020B0503020204020204" charset="-122"/>
              </a:rPr>
              <a:t>重点任务</a:t>
            </a:r>
            <a:r>
              <a:rPr lang="en-US" altLang="zh-CN" sz="2000" dirty="0">
                <a:solidFill>
                  <a:schemeClr val="accent5"/>
                </a:solidFill>
                <a:latin typeface="微软雅黑" panose="020B0503020204020204" charset="-122"/>
                <a:ea typeface="微软雅黑" panose="020B0503020204020204" charset="-122"/>
                <a:cs typeface="微软雅黑" panose="020B0503020204020204" charset="-122"/>
              </a:rPr>
              <a:t> 9.建立住宅项目物业企业综合评价体系</a:t>
            </a:r>
            <a:r>
              <a:rPr lang="zh-CN" altLang="en-US" sz="2000" dirty="0">
                <a:solidFill>
                  <a:schemeClr val="accent5"/>
                </a:solidFill>
                <a:latin typeface="微软雅黑" panose="020B0503020204020204" charset="-122"/>
                <a:ea typeface="微软雅黑" panose="020B0503020204020204" charset="-122"/>
                <a:cs typeface="微软雅黑" panose="020B0503020204020204" charset="-122"/>
              </a:rPr>
              <a:t>。适时出台住宅项目物业企业综合评价管理办法，对全市住宅物业企业进行评价打分，并将评价结果向社会公布，为业主自行选聘物业企业提供参考。</a:t>
            </a:r>
            <a:endParaRPr lang="zh-CN" altLang="en-US" sz="2000" dirty="0">
              <a:solidFill>
                <a:schemeClr val="accent5"/>
              </a:solidFill>
              <a:latin typeface="微软雅黑" panose="020B0503020204020204" charset="-122"/>
              <a:ea typeface="微软雅黑" panose="020B0503020204020204" charset="-122"/>
              <a:cs typeface="微软雅黑" panose="020B0503020204020204" charset="-122"/>
            </a:endParaRPr>
          </a:p>
        </p:txBody>
      </p:sp>
      <p:sp>
        <p:nvSpPr>
          <p:cNvPr id="9" name="文本框 8"/>
          <p:cNvSpPr txBox="1"/>
          <p:nvPr/>
        </p:nvSpPr>
        <p:spPr>
          <a:xfrm>
            <a:off x="360000" y="360000"/>
            <a:ext cx="5280660" cy="583565"/>
          </a:xfrm>
          <a:prstGeom prst="rect">
            <a:avLst/>
          </a:prstGeom>
          <a:noFill/>
        </p:spPr>
        <p:txBody>
          <a:bodyPr wrap="square" rtlCol="0">
            <a:spAutoFit/>
          </a:bodyPr>
          <a:p>
            <a:r>
              <a:rPr lang="zh-CN" altLang="en-US" sz="3200" b="1" dirty="0">
                <a:solidFill>
                  <a:srgbClr val="212121"/>
                </a:solidFill>
                <a:latin typeface="微软雅黑" panose="020B0503020204020204" charset="-122"/>
                <a:ea typeface="微软雅黑" panose="020B0503020204020204" charset="-122"/>
                <a:cs typeface="Alimama ShuHeiTi" pitchFamily="34" charset="-120"/>
                <a:sym typeface="+mn-ea"/>
              </a:rPr>
              <a:t>综合</a:t>
            </a:r>
            <a:r>
              <a:rPr lang="en-US" sz="3200" b="1" dirty="0">
                <a:solidFill>
                  <a:srgbClr val="212121"/>
                </a:solidFill>
                <a:latin typeface="微软雅黑" panose="020B0503020204020204" charset="-122"/>
                <a:ea typeface="微软雅黑" panose="020B0503020204020204" charset="-122"/>
                <a:cs typeface="Alimama ShuHeiTi" pitchFamily="34" charset="-120"/>
                <a:sym typeface="+mn-ea"/>
              </a:rPr>
              <a:t>评价</a:t>
            </a:r>
            <a:r>
              <a:rPr lang="zh-CN" altLang="en-US" sz="3200" b="1" dirty="0">
                <a:solidFill>
                  <a:srgbClr val="212121"/>
                </a:solidFill>
                <a:latin typeface="微软雅黑" panose="020B0503020204020204" charset="-122"/>
                <a:ea typeface="微软雅黑" panose="020B0503020204020204" charset="-122"/>
                <a:cs typeface="Alimama ShuHeiTi" pitchFamily="34" charset="-120"/>
                <a:sym typeface="+mn-ea"/>
              </a:rPr>
              <a:t>管理办法政策依据</a:t>
            </a:r>
            <a:endParaRPr lang="en-US" altLang="zh-CN" sz="3200" b="1" dirty="0">
              <a:solidFill>
                <a:srgbClr val="212121"/>
              </a:solidFill>
              <a:latin typeface="微软雅黑" panose="020B0503020204020204" charset="-122"/>
              <a:ea typeface="微软雅黑" panose="020B0503020204020204" charset="-122"/>
              <a:cs typeface="Alimama ShuHeiTi" pitchFamily="34" charset="-120"/>
              <a:sym typeface="+mn-ea"/>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5F7FA"/>
        </a:solidFill>
        <a:effectLst/>
      </p:bgPr>
    </p:bg>
    <p:spTree>
      <p:nvGrpSpPr>
        <p:cNvPr id="1" name=""/>
        <p:cNvGrpSpPr/>
        <p:nvPr/>
      </p:nvGrpSpPr>
      <p:grpSpPr>
        <a:xfrm>
          <a:off x="0" y="0"/>
          <a:ext cx="0" cy="0"/>
          <a:chOff x="0" y="0"/>
          <a:chExt cx="0" cy="0"/>
        </a:xfrm>
      </p:grpSpPr>
      <p:pic>
        <p:nvPicPr>
          <p:cNvPr id="2" name="Image 0" descr="https://kimi-img.moonshot.cn/pub/slides/slides_tmpl/image/25-09-30-16:31:52-d3dpau0s8jdo4os5dgdg.jpg"/>
          <p:cNvPicPr>
            <a:picLocks noChangeAspect="1"/>
          </p:cNvPicPr>
          <p:nvPr/>
        </p:nvPicPr>
        <p:blipFill>
          <a:blip r:embed="rId1"/>
          <a:stretch>
            <a:fillRect/>
          </a:stretch>
        </p:blipFill>
        <p:spPr>
          <a:xfrm>
            <a:off x="3175" y="0"/>
            <a:ext cx="12186285" cy="6858000"/>
          </a:xfrm>
          <a:prstGeom prst="rect">
            <a:avLst/>
          </a:prstGeom>
        </p:spPr>
      </p:pic>
      <p:sp>
        <p:nvSpPr>
          <p:cNvPr id="28" name="Text 25"/>
          <p:cNvSpPr/>
          <p:nvPr/>
        </p:nvSpPr>
        <p:spPr>
          <a:xfrm>
            <a:off x="1257300" y="6306185"/>
            <a:ext cx="3673475" cy="133985"/>
          </a:xfrm>
          <a:prstGeom prst="rect">
            <a:avLst/>
          </a:prstGeom>
          <a:noFill/>
        </p:spPr>
        <p:txBody>
          <a:bodyPr wrap="square" lIns="0" tIns="0" rIns="0" bIns="0" rtlCol="0" anchor="ctr"/>
          <a:lstStyle/>
          <a:p>
            <a:pPr>
              <a:lnSpc>
                <a:spcPct val="110000"/>
              </a:lnSpc>
            </a:pPr>
            <a:endParaRPr lang="en-US" sz="1600" dirty="0">
              <a:latin typeface="微软雅黑" panose="020B0503020204020204" charset="-122"/>
              <a:ea typeface="微软雅黑" panose="020B0503020204020204" charset="-122"/>
              <a:cs typeface="仿宋_GB2312" panose="02010609030101010101" charset="-122"/>
            </a:endParaRPr>
          </a:p>
        </p:txBody>
      </p:sp>
      <p:sp>
        <p:nvSpPr>
          <p:cNvPr id="79" name="文本框 78"/>
          <p:cNvSpPr txBox="1"/>
          <p:nvPr/>
        </p:nvSpPr>
        <p:spPr>
          <a:xfrm>
            <a:off x="1175340" y="376510"/>
            <a:ext cx="5280660" cy="583565"/>
          </a:xfrm>
          <a:prstGeom prst="rect">
            <a:avLst/>
          </a:prstGeom>
          <a:noFill/>
        </p:spPr>
        <p:txBody>
          <a:bodyPr wrap="square" rtlCol="0">
            <a:spAutoFit/>
          </a:bodyPr>
          <a:p>
            <a:r>
              <a:rPr lang="zh-CN" sz="3200" b="1" dirty="0">
                <a:solidFill>
                  <a:srgbClr val="212121"/>
                </a:solidFill>
                <a:latin typeface="微软雅黑" panose="020B0503020204020204" charset="-122"/>
                <a:ea typeface="微软雅黑" panose="020B0503020204020204" charset="-122"/>
                <a:cs typeface="Alimama ShuHeiTi" pitchFamily="34" charset="-120"/>
                <a:sym typeface="+mn-ea"/>
              </a:rPr>
              <a:t>问题解答</a:t>
            </a:r>
            <a:endParaRPr lang="zh-CN" sz="3200" b="1" dirty="0">
              <a:solidFill>
                <a:srgbClr val="212121"/>
              </a:solidFill>
              <a:latin typeface="微软雅黑" panose="020B0503020204020204" charset="-122"/>
              <a:ea typeface="微软雅黑" panose="020B0503020204020204" charset="-122"/>
              <a:cs typeface="Alimama ShuHeiTi" pitchFamily="34" charset="-120"/>
              <a:sym typeface="+mn-ea"/>
            </a:endParaRPr>
          </a:p>
        </p:txBody>
      </p:sp>
      <p:sp>
        <p:nvSpPr>
          <p:cNvPr id="61444" name="Shape 7"/>
          <p:cNvSpPr/>
          <p:nvPr>
            <p:custDataLst>
              <p:tags r:id="rId2"/>
            </p:custDataLst>
          </p:nvPr>
        </p:nvSpPr>
        <p:spPr>
          <a:xfrm>
            <a:off x="1052195" y="1189990"/>
            <a:ext cx="9833610" cy="1554480"/>
          </a:xfrm>
          <a:custGeom>
            <a:avLst/>
            <a:gdLst/>
            <a:ahLst/>
            <a:cxnLst/>
            <a:pathLst>
              <a:path w="6959600" h="1727200">
                <a:moveTo>
                  <a:pt x="101594" y="0"/>
                </a:moveTo>
                <a:lnTo>
                  <a:pt x="6858006" y="0"/>
                </a:lnTo>
                <a:cubicBezTo>
                  <a:pt x="6914115" y="0"/>
                  <a:pt x="6959600" y="45485"/>
                  <a:pt x="6959600" y="101594"/>
                </a:cubicBezTo>
                <a:lnTo>
                  <a:pt x="6959600" y="1625606"/>
                </a:lnTo>
                <a:cubicBezTo>
                  <a:pt x="6959600" y="1681715"/>
                  <a:pt x="6914115" y="1727200"/>
                  <a:pt x="6858006" y="1727200"/>
                </a:cubicBezTo>
                <a:lnTo>
                  <a:pt x="101594" y="1727200"/>
                </a:lnTo>
                <a:cubicBezTo>
                  <a:pt x="45485" y="1727200"/>
                  <a:pt x="0" y="1681715"/>
                  <a:pt x="0" y="1625606"/>
                </a:cubicBezTo>
                <a:lnTo>
                  <a:pt x="0" y="101594"/>
                </a:lnTo>
                <a:cubicBezTo>
                  <a:pt x="0" y="45523"/>
                  <a:pt x="45523" y="0"/>
                  <a:pt x="101594" y="0"/>
                </a:cubicBezTo>
                <a:close/>
              </a:path>
            </a:pathLst>
          </a:custGeom>
          <a:solidFill>
            <a:schemeClr val="bg1"/>
          </a:solidFill>
          <a:ln w="9525">
            <a:noFill/>
          </a:ln>
        </p:spPr>
        <p:txBody>
          <a:bodyPr/>
          <a:p>
            <a:endParaRPr lang="zh-CN" altLang="en-US" sz="1350">
              <a:latin typeface="微软雅黑" panose="020B0503020204020204" charset="-122"/>
              <a:ea typeface="微软雅黑" panose="020B0503020204020204" charset="-122"/>
            </a:endParaRPr>
          </a:p>
        </p:txBody>
      </p:sp>
      <p:sp>
        <p:nvSpPr>
          <p:cNvPr id="61446" name="Text 9"/>
          <p:cNvSpPr/>
          <p:nvPr>
            <p:custDataLst>
              <p:tags r:id="rId3"/>
            </p:custDataLst>
          </p:nvPr>
        </p:nvSpPr>
        <p:spPr>
          <a:xfrm>
            <a:off x="2612073" y="1345010"/>
            <a:ext cx="507206" cy="384572"/>
          </a:xfrm>
          <a:prstGeom prst="rect">
            <a:avLst/>
          </a:prstGeom>
          <a:noFill/>
          <a:ln w="9525">
            <a:noFill/>
          </a:ln>
        </p:spPr>
        <p:txBody>
          <a:bodyPr wrap="square" lIns="0" tIns="0" rIns="0" bIns="0" anchor="ctr" anchorCtr="0"/>
          <a:p>
            <a:pPr algn="ctr">
              <a:lnSpc>
                <a:spcPct val="130000"/>
              </a:lnSpc>
            </a:pPr>
            <a:r>
              <a:rPr lang="en-US" altLang="zh-CN" sz="1500" b="1" dirty="0">
                <a:solidFill>
                  <a:srgbClr val="FFFFFF"/>
                </a:solidFill>
                <a:latin typeface="微软雅黑" panose="020B0503020204020204" charset="-122"/>
                <a:ea typeface="微软雅黑" panose="020B0503020204020204" charset="-122"/>
              </a:rPr>
              <a:t>01</a:t>
            </a:r>
            <a:endParaRPr lang="en-US" altLang="zh-CN" sz="1500" b="1" dirty="0">
              <a:solidFill>
                <a:srgbClr val="FFFFFF"/>
              </a:solidFill>
              <a:latin typeface="微软雅黑" panose="020B0503020204020204" charset="-122"/>
              <a:ea typeface="微软雅黑" panose="020B0503020204020204" charset="-122"/>
            </a:endParaRPr>
          </a:p>
        </p:txBody>
      </p:sp>
      <p:sp>
        <p:nvSpPr>
          <p:cNvPr id="61447" name="Text 10"/>
          <p:cNvSpPr/>
          <p:nvPr/>
        </p:nvSpPr>
        <p:spPr>
          <a:xfrm>
            <a:off x="3159760" y="1403350"/>
            <a:ext cx="6802041" cy="269081"/>
          </a:xfrm>
          <a:prstGeom prst="rect">
            <a:avLst/>
          </a:prstGeom>
          <a:noFill/>
          <a:ln w="9525">
            <a:noFill/>
          </a:ln>
        </p:spPr>
        <p:txBody>
          <a:bodyPr wrap="square" lIns="0" tIns="0" rIns="0" bIns="0" anchor="ctr" anchorCtr="0"/>
          <a:p>
            <a:pPr>
              <a:lnSpc>
                <a:spcPct val="120000"/>
              </a:lnSpc>
            </a:pPr>
            <a:endParaRPr lang="zh-CN" altLang="en-US" b="1" dirty="0">
              <a:solidFill>
                <a:srgbClr val="004225"/>
              </a:solidFill>
              <a:latin typeface="微软雅黑" panose="020B0503020204020204" charset="-122"/>
              <a:ea typeface="微软雅黑" panose="020B0503020204020204" charset="-122"/>
            </a:endParaRPr>
          </a:p>
        </p:txBody>
      </p:sp>
      <p:sp>
        <p:nvSpPr>
          <p:cNvPr id="13" name="Text 11"/>
          <p:cNvSpPr/>
          <p:nvPr>
            <p:custDataLst>
              <p:tags r:id="rId4"/>
            </p:custDataLst>
          </p:nvPr>
        </p:nvSpPr>
        <p:spPr>
          <a:xfrm>
            <a:off x="1176020" y="1275715"/>
            <a:ext cx="9709785" cy="1304925"/>
          </a:xfrm>
          <a:prstGeom prst="rect">
            <a:avLst/>
          </a:prstGeom>
          <a:noFill/>
        </p:spPr>
        <p:txBody>
          <a:bodyPr wrap="square" lIns="0" tIns="0" rIns="0" bIns="0" rtlCol="0" anchor="ctr"/>
          <a:p>
            <a:pPr fontAlgn="auto">
              <a:lnSpc>
                <a:spcPct val="140000"/>
              </a:lnSpc>
            </a:pPr>
            <a:r>
              <a:rPr lang="zh-CN" altLang="en-US" b="1" strike="noStrike" noProof="1" dirty="0">
                <a:solidFill>
                  <a:srgbClr val="0F62FE"/>
                </a:solidFill>
                <a:latin typeface="微软雅黑" panose="020B0503020204020204" charset="-122"/>
                <a:ea typeface="微软雅黑" panose="020B0503020204020204" charset="-122"/>
                <a:cs typeface="MiSans" pitchFamily="34" charset="-120"/>
                <a:sym typeface="+mn-ea"/>
              </a:rPr>
              <a:t>分公司、子公司等类型企业如何参与评价？</a:t>
            </a:r>
            <a:endParaRPr lang="zh-CN" altLang="en-US" b="1" strike="noStrike" noProof="1" dirty="0">
              <a:solidFill>
                <a:srgbClr val="004225"/>
              </a:solidFill>
              <a:latin typeface="微软雅黑" panose="020B0503020204020204" charset="-122"/>
              <a:ea typeface="微软雅黑" panose="020B0503020204020204" charset="-122"/>
              <a:cs typeface="MiSans" pitchFamily="34" charset="-120"/>
            </a:endParaRPr>
          </a:p>
          <a:p>
            <a:pPr fontAlgn="auto">
              <a:lnSpc>
                <a:spcPct val="140000"/>
              </a:lnSpc>
            </a:pPr>
            <a:r>
              <a:rPr lang="zh-CN" altLang="x-none" strike="noStrike" noProof="1" dirty="0">
                <a:solidFill>
                  <a:srgbClr val="333333">
                    <a:alpha val="80000"/>
                  </a:srgbClr>
                </a:solidFill>
                <a:latin typeface="微软雅黑" panose="020B0503020204020204" charset="-122"/>
                <a:ea typeface="微软雅黑" panose="020B0503020204020204" charset="-122"/>
                <a:cs typeface="MiSans" pitchFamily="34" charset="-120"/>
              </a:rPr>
              <a:t>综合评价主体为独立法人企业，非独立法人的分公司将汇集到总公司进行评价</a:t>
            </a:r>
            <a:r>
              <a:rPr lang="x-none" altLang="en-US" strike="noStrike" noProof="1" dirty="0">
                <a:solidFill>
                  <a:srgbClr val="333333">
                    <a:alpha val="80000"/>
                  </a:srgbClr>
                </a:solidFill>
                <a:latin typeface="微软雅黑" panose="020B0503020204020204" charset="-122"/>
                <a:ea typeface="微软雅黑" panose="020B0503020204020204" charset="-122"/>
                <a:cs typeface="MiSans" pitchFamily="34" charset="-120"/>
              </a:rPr>
              <a:t>。</a:t>
            </a:r>
            <a:r>
              <a:rPr lang="zh-CN" altLang="x-none" strike="noStrike" noProof="1" dirty="0">
                <a:solidFill>
                  <a:srgbClr val="333333">
                    <a:alpha val="80000"/>
                  </a:srgbClr>
                </a:solidFill>
                <a:latin typeface="微软雅黑" panose="020B0503020204020204" charset="-122"/>
                <a:ea typeface="微软雅黑" panose="020B0503020204020204" charset="-122"/>
                <a:cs typeface="MiSans" pitchFamily="34" charset="-120"/>
              </a:rPr>
              <a:t>有独立法人资格的子公司单独参与。在物业管理系统中，仅有分公司在京承接住宅物业项目，则其为评价主体。</a:t>
            </a:r>
            <a:endParaRPr lang="zh-CN" altLang="x-none" strike="noStrike" noProof="1" dirty="0">
              <a:solidFill>
                <a:srgbClr val="333333">
                  <a:alpha val="80000"/>
                </a:srgbClr>
              </a:solidFill>
              <a:latin typeface="微软雅黑" panose="020B0503020204020204" charset="-122"/>
              <a:ea typeface="微软雅黑" panose="020B0503020204020204" charset="-122"/>
              <a:cs typeface="MiSans" pitchFamily="34" charset="-120"/>
            </a:endParaRPr>
          </a:p>
        </p:txBody>
      </p:sp>
      <p:sp>
        <p:nvSpPr>
          <p:cNvPr id="61451" name="Shape 12"/>
          <p:cNvSpPr/>
          <p:nvPr>
            <p:custDataLst>
              <p:tags r:id="rId5"/>
            </p:custDataLst>
          </p:nvPr>
        </p:nvSpPr>
        <p:spPr>
          <a:xfrm>
            <a:off x="1052195" y="2912110"/>
            <a:ext cx="9833610" cy="1481455"/>
          </a:xfrm>
          <a:custGeom>
            <a:avLst/>
            <a:gdLst/>
            <a:ahLst/>
            <a:cxnLst/>
            <a:pathLst>
              <a:path w="6959600" h="1727200">
                <a:moveTo>
                  <a:pt x="101594" y="0"/>
                </a:moveTo>
                <a:lnTo>
                  <a:pt x="6858006" y="0"/>
                </a:lnTo>
                <a:cubicBezTo>
                  <a:pt x="6914115" y="0"/>
                  <a:pt x="6959600" y="45485"/>
                  <a:pt x="6959600" y="101594"/>
                </a:cubicBezTo>
                <a:lnTo>
                  <a:pt x="6959600" y="1625606"/>
                </a:lnTo>
                <a:cubicBezTo>
                  <a:pt x="6959600" y="1681715"/>
                  <a:pt x="6914115" y="1727200"/>
                  <a:pt x="6858006" y="1727200"/>
                </a:cubicBezTo>
                <a:lnTo>
                  <a:pt x="101594" y="1727200"/>
                </a:lnTo>
                <a:cubicBezTo>
                  <a:pt x="45485" y="1727200"/>
                  <a:pt x="0" y="1681715"/>
                  <a:pt x="0" y="1625606"/>
                </a:cubicBezTo>
                <a:lnTo>
                  <a:pt x="0" y="101594"/>
                </a:lnTo>
                <a:cubicBezTo>
                  <a:pt x="0" y="45523"/>
                  <a:pt x="45523" y="0"/>
                  <a:pt x="101594" y="0"/>
                </a:cubicBezTo>
                <a:close/>
              </a:path>
            </a:pathLst>
          </a:custGeom>
          <a:solidFill>
            <a:schemeClr val="bg1"/>
          </a:solidFill>
          <a:ln w="9525">
            <a:noFill/>
          </a:ln>
        </p:spPr>
        <p:txBody>
          <a:bodyPr/>
          <a:p>
            <a:endParaRPr lang="zh-CN" altLang="en-US" sz="1350">
              <a:latin typeface="微软雅黑" panose="020B0503020204020204" charset="-122"/>
              <a:ea typeface="微软雅黑" panose="020B0503020204020204" charset="-122"/>
            </a:endParaRPr>
          </a:p>
        </p:txBody>
      </p:sp>
      <p:sp>
        <p:nvSpPr>
          <p:cNvPr id="53" name="Text 15"/>
          <p:cNvSpPr/>
          <p:nvPr>
            <p:custDataLst>
              <p:tags r:id="rId6"/>
            </p:custDataLst>
          </p:nvPr>
        </p:nvSpPr>
        <p:spPr>
          <a:xfrm>
            <a:off x="1176020" y="2974340"/>
            <a:ext cx="9369425" cy="1283335"/>
          </a:xfrm>
          <a:prstGeom prst="rect">
            <a:avLst/>
          </a:prstGeom>
          <a:noFill/>
        </p:spPr>
        <p:txBody>
          <a:bodyPr wrap="square" lIns="0" tIns="0" rIns="0" bIns="0" rtlCol="0" anchor="ctr"/>
          <a:p>
            <a:pPr fontAlgn="auto">
              <a:lnSpc>
                <a:spcPct val="140000"/>
              </a:lnSpc>
            </a:pPr>
            <a:r>
              <a:rPr lang="zh-CN" altLang="en-US" b="1" dirty="0">
                <a:solidFill>
                  <a:srgbClr val="0F62FE"/>
                </a:solidFill>
                <a:latin typeface="微软雅黑" panose="020B0503020204020204" charset="-122"/>
                <a:ea typeface="微软雅黑" panose="020B0503020204020204" charset="-122"/>
                <a:cs typeface="MiSans" pitchFamily="34" charset="-120"/>
                <a:sym typeface="+mn-ea"/>
              </a:rPr>
              <a:t>新增项目备案加分的设置是否对已经依法进行项目备案的企业不公平</a:t>
            </a:r>
            <a:r>
              <a:rPr lang="zh-CN" altLang="en-US" b="1" dirty="0">
                <a:solidFill>
                  <a:srgbClr val="0F62FE"/>
                </a:solidFill>
                <a:latin typeface="微软雅黑" panose="020B0503020204020204" charset="-122"/>
                <a:ea typeface="微软雅黑" panose="020B0503020204020204" charset="-122"/>
                <a:cs typeface="MiSans" pitchFamily="34" charset="-120"/>
                <a:sym typeface="+mn-ea"/>
              </a:rPr>
              <a:t>？</a:t>
            </a:r>
            <a:endParaRPr lang="zh-CN" altLang="en-US" b="1" strike="noStrike" noProof="1" dirty="0">
              <a:solidFill>
                <a:srgbClr val="004225"/>
              </a:solidFill>
              <a:latin typeface="微软雅黑" panose="020B0503020204020204" charset="-122"/>
              <a:ea typeface="微软雅黑" panose="020B0503020204020204" charset="-122"/>
              <a:cs typeface="MiSans" pitchFamily="34" charset="-120"/>
            </a:endParaRPr>
          </a:p>
          <a:p>
            <a:pPr fontAlgn="auto">
              <a:lnSpc>
                <a:spcPct val="140000"/>
              </a:lnSpc>
            </a:pPr>
            <a:r>
              <a:rPr lang="zh-CN" altLang="x-none" dirty="0">
                <a:solidFill>
                  <a:srgbClr val="333333">
                    <a:alpha val="80000"/>
                  </a:srgbClr>
                </a:solidFill>
                <a:latin typeface="微软雅黑" panose="020B0503020204020204" charset="-122"/>
                <a:ea typeface="微软雅黑" panose="020B0503020204020204" charset="-122"/>
                <a:cs typeface="MiSans" pitchFamily="34" charset="-120"/>
                <a:sym typeface="+mn-ea"/>
              </a:rPr>
              <a:t>该项仅对在《北京市物业管理条例》规定期限内备案的项目进行加分。依法进行合同备案是物业企业的责任，未按规定进行合同备案的，由街道（</a:t>
            </a:r>
            <a:r>
              <a:rPr lang="zh-CN" altLang="x-none" dirty="0">
                <a:solidFill>
                  <a:srgbClr val="333333">
                    <a:alpha val="80000"/>
                  </a:srgbClr>
                </a:solidFill>
                <a:latin typeface="微软雅黑" panose="020B0503020204020204" charset="-122"/>
                <a:ea typeface="微软雅黑" panose="020B0503020204020204" charset="-122"/>
                <a:cs typeface="MiSans" pitchFamily="34" charset="-120"/>
                <a:sym typeface="+mn-ea"/>
              </a:rPr>
              <a:t>乡镇</a:t>
            </a:r>
            <a:r>
              <a:rPr lang="zh-CN" altLang="x-none" dirty="0">
                <a:solidFill>
                  <a:srgbClr val="333333">
                    <a:alpha val="80000"/>
                  </a:srgbClr>
                </a:solidFill>
                <a:latin typeface="微软雅黑" panose="020B0503020204020204" charset="-122"/>
                <a:ea typeface="微软雅黑" panose="020B0503020204020204" charset="-122"/>
                <a:cs typeface="MiSans" pitchFamily="34" charset="-120"/>
                <a:sym typeface="+mn-ea"/>
              </a:rPr>
              <a:t>）进行行政处罚，并按评分标准进行扣分</a:t>
            </a:r>
            <a:r>
              <a:rPr lang="zh-CN" altLang="x-none" dirty="0">
                <a:solidFill>
                  <a:srgbClr val="333333">
                    <a:alpha val="80000"/>
                  </a:srgbClr>
                </a:solidFill>
                <a:latin typeface="微软雅黑" panose="020B0503020204020204" charset="-122"/>
                <a:ea typeface="微软雅黑" panose="020B0503020204020204" charset="-122"/>
                <a:cs typeface="MiSans" pitchFamily="34" charset="-120"/>
                <a:sym typeface="+mn-ea"/>
              </a:rPr>
              <a:t>。</a:t>
            </a:r>
            <a:endParaRPr lang="zh-CN" altLang="x-none" strike="noStrike" noProof="1" dirty="0">
              <a:solidFill>
                <a:srgbClr val="333333">
                  <a:alpha val="80000"/>
                </a:srgbClr>
              </a:solidFill>
              <a:latin typeface="微软雅黑" panose="020B0503020204020204" charset="-122"/>
              <a:ea typeface="微软雅黑" panose="020B0503020204020204" charset="-122"/>
              <a:cs typeface="MiSans" pitchFamily="34" charset="-120"/>
            </a:endParaRPr>
          </a:p>
        </p:txBody>
      </p:sp>
      <p:sp>
        <p:nvSpPr>
          <p:cNvPr id="61454" name="Text 9"/>
          <p:cNvSpPr/>
          <p:nvPr>
            <p:custDataLst>
              <p:tags r:id="rId7"/>
            </p:custDataLst>
          </p:nvPr>
        </p:nvSpPr>
        <p:spPr>
          <a:xfrm>
            <a:off x="2638266" y="3148806"/>
            <a:ext cx="431006" cy="305991"/>
          </a:xfrm>
          <a:prstGeom prst="rect">
            <a:avLst/>
          </a:prstGeom>
          <a:noFill/>
          <a:ln w="9525">
            <a:noFill/>
          </a:ln>
        </p:spPr>
        <p:txBody>
          <a:bodyPr wrap="square" lIns="0" tIns="0" rIns="0" bIns="0" anchor="ctr" anchorCtr="0"/>
          <a:p>
            <a:pPr algn="ctr">
              <a:lnSpc>
                <a:spcPct val="130000"/>
              </a:lnSpc>
            </a:pPr>
            <a:r>
              <a:rPr lang="en-US" altLang="zh-CN" sz="1500" b="1" dirty="0">
                <a:solidFill>
                  <a:srgbClr val="FFFFFF"/>
                </a:solidFill>
                <a:latin typeface="微软雅黑" panose="020B0503020204020204" charset="-122"/>
                <a:ea typeface="微软雅黑" panose="020B0503020204020204" charset="-122"/>
              </a:rPr>
              <a:t>0</a:t>
            </a:r>
            <a:r>
              <a:rPr lang="zh-CN" altLang="en-US" sz="1500" b="1" dirty="0">
                <a:solidFill>
                  <a:srgbClr val="FFFFFF"/>
                </a:solidFill>
                <a:latin typeface="微软雅黑" panose="020B0503020204020204" charset="-122"/>
                <a:ea typeface="微软雅黑" panose="020B0503020204020204" charset="-122"/>
              </a:rPr>
              <a:t>2</a:t>
            </a:r>
            <a:endParaRPr lang="zh-CN" altLang="en-US" sz="1500" b="1" dirty="0">
              <a:solidFill>
                <a:srgbClr val="FFFFFF"/>
              </a:solidFill>
              <a:latin typeface="微软雅黑" panose="020B0503020204020204" charset="-122"/>
              <a:ea typeface="微软雅黑" panose="020B0503020204020204" charset="-122"/>
            </a:endParaRPr>
          </a:p>
        </p:txBody>
      </p:sp>
      <p:sp>
        <p:nvSpPr>
          <p:cNvPr id="61455" name="Shape 7"/>
          <p:cNvSpPr/>
          <p:nvPr>
            <p:custDataLst>
              <p:tags r:id="rId8"/>
            </p:custDataLst>
          </p:nvPr>
        </p:nvSpPr>
        <p:spPr>
          <a:xfrm>
            <a:off x="1052195" y="4535805"/>
            <a:ext cx="9793605" cy="1910715"/>
          </a:xfrm>
          <a:custGeom>
            <a:avLst/>
            <a:gdLst/>
            <a:ahLst/>
            <a:cxnLst/>
            <a:pathLst>
              <a:path w="6959600" h="1727200">
                <a:moveTo>
                  <a:pt x="101594" y="0"/>
                </a:moveTo>
                <a:lnTo>
                  <a:pt x="6858006" y="0"/>
                </a:lnTo>
                <a:cubicBezTo>
                  <a:pt x="6914115" y="0"/>
                  <a:pt x="6959600" y="45485"/>
                  <a:pt x="6959600" y="101594"/>
                </a:cubicBezTo>
                <a:lnTo>
                  <a:pt x="6959600" y="1625606"/>
                </a:lnTo>
                <a:cubicBezTo>
                  <a:pt x="6959600" y="1681715"/>
                  <a:pt x="6914115" y="1727200"/>
                  <a:pt x="6858006" y="1727200"/>
                </a:cubicBezTo>
                <a:lnTo>
                  <a:pt x="101594" y="1727200"/>
                </a:lnTo>
                <a:cubicBezTo>
                  <a:pt x="45485" y="1727200"/>
                  <a:pt x="0" y="1681715"/>
                  <a:pt x="0" y="1625606"/>
                </a:cubicBezTo>
                <a:lnTo>
                  <a:pt x="0" y="101594"/>
                </a:lnTo>
                <a:cubicBezTo>
                  <a:pt x="0" y="45523"/>
                  <a:pt x="45523" y="0"/>
                  <a:pt x="101594" y="0"/>
                </a:cubicBezTo>
                <a:close/>
              </a:path>
            </a:pathLst>
          </a:custGeom>
          <a:solidFill>
            <a:schemeClr val="bg1"/>
          </a:solidFill>
          <a:ln w="9525">
            <a:noFill/>
          </a:ln>
        </p:spPr>
        <p:txBody>
          <a:bodyPr/>
          <a:p>
            <a:endParaRPr lang="zh-CN" altLang="en-US" sz="1350">
              <a:latin typeface="微软雅黑" panose="020B0503020204020204" charset="-122"/>
              <a:ea typeface="微软雅黑" panose="020B0503020204020204" charset="-122"/>
            </a:endParaRPr>
          </a:p>
        </p:txBody>
      </p:sp>
      <p:sp>
        <p:nvSpPr>
          <p:cNvPr id="61457" name="Text 9"/>
          <p:cNvSpPr/>
          <p:nvPr>
            <p:custDataLst>
              <p:tags r:id="rId9"/>
            </p:custDataLst>
          </p:nvPr>
        </p:nvSpPr>
        <p:spPr>
          <a:xfrm>
            <a:off x="2571591" y="4690666"/>
            <a:ext cx="507206" cy="384572"/>
          </a:xfrm>
          <a:prstGeom prst="rect">
            <a:avLst/>
          </a:prstGeom>
          <a:noFill/>
          <a:ln w="9525">
            <a:noFill/>
          </a:ln>
        </p:spPr>
        <p:txBody>
          <a:bodyPr wrap="square" lIns="0" tIns="0" rIns="0" bIns="0" anchor="ctr" anchorCtr="0"/>
          <a:p>
            <a:pPr algn="ctr">
              <a:lnSpc>
                <a:spcPct val="130000"/>
              </a:lnSpc>
            </a:pPr>
            <a:r>
              <a:rPr lang="en-US" altLang="zh-CN" sz="1500" b="1" dirty="0">
                <a:solidFill>
                  <a:srgbClr val="FFFFFF"/>
                </a:solidFill>
                <a:latin typeface="微软雅黑" panose="020B0503020204020204" charset="-122"/>
                <a:ea typeface="微软雅黑" panose="020B0503020204020204" charset="-122"/>
              </a:rPr>
              <a:t>0</a:t>
            </a:r>
            <a:r>
              <a:rPr lang="zh-CN" altLang="en-US" sz="1500" b="1" dirty="0">
                <a:solidFill>
                  <a:srgbClr val="FFFFFF"/>
                </a:solidFill>
                <a:latin typeface="微软雅黑" panose="020B0503020204020204" charset="-122"/>
                <a:ea typeface="微软雅黑" panose="020B0503020204020204" charset="-122"/>
              </a:rPr>
              <a:t>3</a:t>
            </a:r>
            <a:endParaRPr lang="zh-CN" altLang="en-US" sz="1500" b="1" dirty="0">
              <a:solidFill>
                <a:srgbClr val="FFFFFF"/>
              </a:solidFill>
              <a:latin typeface="微软雅黑" panose="020B0503020204020204" charset="-122"/>
              <a:ea typeface="微软雅黑" panose="020B0503020204020204" charset="-122"/>
            </a:endParaRPr>
          </a:p>
        </p:txBody>
      </p:sp>
      <p:sp>
        <p:nvSpPr>
          <p:cNvPr id="61458" name="Text 10"/>
          <p:cNvSpPr/>
          <p:nvPr/>
        </p:nvSpPr>
        <p:spPr>
          <a:xfrm>
            <a:off x="3119279" y="4749006"/>
            <a:ext cx="6802041" cy="269081"/>
          </a:xfrm>
          <a:prstGeom prst="rect">
            <a:avLst/>
          </a:prstGeom>
          <a:noFill/>
          <a:ln w="9525">
            <a:noFill/>
          </a:ln>
        </p:spPr>
        <p:txBody>
          <a:bodyPr wrap="square" lIns="0" tIns="0" rIns="0" bIns="0" anchor="ctr" anchorCtr="0"/>
          <a:p>
            <a:pPr>
              <a:lnSpc>
                <a:spcPct val="120000"/>
              </a:lnSpc>
            </a:pPr>
            <a:endParaRPr lang="zh-CN" altLang="en-US" b="1" dirty="0">
              <a:solidFill>
                <a:srgbClr val="004225"/>
              </a:solidFill>
              <a:latin typeface="微软雅黑" panose="020B0503020204020204" charset="-122"/>
              <a:ea typeface="微软雅黑" panose="020B0503020204020204" charset="-122"/>
            </a:endParaRPr>
          </a:p>
        </p:txBody>
      </p:sp>
      <p:sp>
        <p:nvSpPr>
          <p:cNvPr id="8" name="Text 11"/>
          <p:cNvSpPr/>
          <p:nvPr>
            <p:custDataLst>
              <p:tags r:id="rId10"/>
            </p:custDataLst>
          </p:nvPr>
        </p:nvSpPr>
        <p:spPr>
          <a:xfrm>
            <a:off x="1175385" y="4928870"/>
            <a:ext cx="9670415" cy="1071880"/>
          </a:xfrm>
          <a:prstGeom prst="rect">
            <a:avLst/>
          </a:prstGeom>
          <a:noFill/>
        </p:spPr>
        <p:txBody>
          <a:bodyPr wrap="square" lIns="0" tIns="0" rIns="0" bIns="0" rtlCol="0" anchor="ctr"/>
          <a:p>
            <a:pPr fontAlgn="auto">
              <a:lnSpc>
                <a:spcPct val="140000"/>
              </a:lnSpc>
            </a:pPr>
            <a:r>
              <a:rPr lang="zh-CN" altLang="en-US" b="1" strike="noStrike" noProof="1" dirty="0">
                <a:solidFill>
                  <a:srgbClr val="0F62FE"/>
                </a:solidFill>
                <a:latin typeface="微软雅黑" panose="020B0503020204020204" charset="-122"/>
                <a:ea typeface="微软雅黑" panose="020B0503020204020204" charset="-122"/>
                <a:cs typeface="微软雅黑" panose="020B0503020204020204" charset="-122"/>
                <a:sym typeface="+mn-ea"/>
              </a:rPr>
              <a:t>扣分项中</a:t>
            </a:r>
            <a:r>
              <a:rPr lang="en-US" altLang="zh-CN" b="1" strike="noStrike" noProof="1" dirty="0">
                <a:solidFill>
                  <a:srgbClr val="0F62FE"/>
                </a:solidFill>
                <a:latin typeface="微软雅黑" panose="020B0503020204020204" charset="-122"/>
                <a:ea typeface="微软雅黑" panose="020B0503020204020204" charset="-122"/>
                <a:cs typeface="微软雅黑" panose="020B0503020204020204" charset="-122"/>
                <a:sym typeface="+mn-ea"/>
              </a:rPr>
              <a:t>“</a:t>
            </a:r>
            <a:r>
              <a:rPr lang="zh-CN" altLang="en-US" b="1" strike="noStrike" noProof="1" dirty="0">
                <a:solidFill>
                  <a:srgbClr val="0F62FE"/>
                </a:solidFill>
                <a:latin typeface="微软雅黑" panose="020B0503020204020204" charset="-122"/>
                <a:ea typeface="微软雅黑" panose="020B0503020204020204" charset="-122"/>
                <a:cs typeface="微软雅黑" panose="020B0503020204020204" charset="-122"/>
                <a:sym typeface="+mn-ea"/>
              </a:rPr>
              <a:t>相关部门依据《北京市物业管理条例》予以行政处罚的，每项处罚扣</a:t>
            </a:r>
            <a:r>
              <a:rPr lang="en-US" altLang="zh-CN" b="1" strike="noStrike" noProof="1" dirty="0">
                <a:solidFill>
                  <a:srgbClr val="0F62FE"/>
                </a:solidFill>
                <a:latin typeface="微软雅黑" panose="020B0503020204020204" charset="-122"/>
                <a:ea typeface="微软雅黑" panose="020B0503020204020204" charset="-122"/>
                <a:cs typeface="微软雅黑" panose="020B0503020204020204" charset="-122"/>
                <a:sym typeface="+mn-ea"/>
              </a:rPr>
              <a:t>2</a:t>
            </a:r>
            <a:r>
              <a:rPr lang="zh-CN" altLang="en-US" b="1" strike="noStrike" noProof="1" dirty="0">
                <a:solidFill>
                  <a:srgbClr val="0F62FE"/>
                </a:solidFill>
                <a:latin typeface="微软雅黑" panose="020B0503020204020204" charset="-122"/>
                <a:ea typeface="微软雅黑" panose="020B0503020204020204" charset="-122"/>
                <a:cs typeface="微软雅黑" panose="020B0503020204020204" charset="-122"/>
                <a:sym typeface="+mn-ea"/>
              </a:rPr>
              <a:t>分</a:t>
            </a:r>
            <a:r>
              <a:rPr lang="en-US" altLang="zh-CN" b="1" strike="noStrike" noProof="1" dirty="0">
                <a:solidFill>
                  <a:srgbClr val="0F62FE"/>
                </a:solidFill>
                <a:latin typeface="微软雅黑" panose="020B0503020204020204" charset="-122"/>
                <a:ea typeface="微软雅黑" panose="020B0503020204020204" charset="-122"/>
                <a:cs typeface="微软雅黑" panose="020B0503020204020204" charset="-122"/>
                <a:sym typeface="+mn-ea"/>
              </a:rPr>
              <a:t>”</a:t>
            </a:r>
            <a:r>
              <a:rPr lang="zh-CN" altLang="en-US" b="1" strike="noStrike" noProof="1" dirty="0">
                <a:solidFill>
                  <a:srgbClr val="0F62FE"/>
                </a:solidFill>
                <a:latin typeface="微软雅黑" panose="020B0503020204020204" charset="-122"/>
                <a:ea typeface="微软雅黑" panose="020B0503020204020204" charset="-122"/>
                <a:cs typeface="微软雅黑" panose="020B0503020204020204" charset="-122"/>
                <a:sym typeface="+mn-ea"/>
              </a:rPr>
              <a:t>如何理解？</a:t>
            </a:r>
            <a:endParaRPr lang="zh-CN" altLang="en-US" b="1" strike="noStrike" noProof="1" dirty="0">
              <a:solidFill>
                <a:srgbClr val="0F62FE"/>
              </a:solidFill>
              <a:latin typeface="微软雅黑" panose="020B0503020204020204" charset="-122"/>
              <a:ea typeface="微软雅黑" panose="020B0503020204020204" charset="-122"/>
              <a:cs typeface="微软雅黑" panose="020B0503020204020204" charset="-122"/>
            </a:endParaRPr>
          </a:p>
          <a:p>
            <a:pPr fontAlgn="auto">
              <a:lnSpc>
                <a:spcPct val="140000"/>
              </a:lnSpc>
            </a:pPr>
            <a:r>
              <a:rPr lang="zh-CN" altLang="x-none" strike="noStrike" noProof="1" dirty="0">
                <a:solidFill>
                  <a:srgbClr val="333333">
                    <a:alpha val="80000"/>
                  </a:srgbClr>
                </a:solidFill>
                <a:latin typeface="微软雅黑" panose="020B0503020204020204" charset="-122"/>
                <a:ea typeface="微软雅黑" panose="020B0503020204020204" charset="-122"/>
                <a:cs typeface="微软雅黑" panose="020B0503020204020204" charset="-122"/>
              </a:rPr>
              <a:t>根据《北京市住宅项目物业服务企业综合评价管理办法（试行）》，仅针对相关部门依据《北京市物业管理条例》进行行政处罚的违法违规行为进行扣分，依据其他法律法规进行处罚的行为不在扣分项的范围内。</a:t>
            </a:r>
            <a:endParaRPr lang="zh-CN" altLang="x-none" strike="noStrike" noProof="1" dirty="0">
              <a:solidFill>
                <a:srgbClr val="333333">
                  <a:alpha val="80000"/>
                </a:srgb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5F7FA"/>
        </a:solidFill>
        <a:effectLst/>
      </p:bgPr>
    </p:bg>
    <p:spTree>
      <p:nvGrpSpPr>
        <p:cNvPr id="1" name=""/>
        <p:cNvGrpSpPr/>
        <p:nvPr/>
      </p:nvGrpSpPr>
      <p:grpSpPr>
        <a:xfrm>
          <a:off x="0" y="0"/>
          <a:ext cx="0" cy="0"/>
          <a:chOff x="0" y="0"/>
          <a:chExt cx="0" cy="0"/>
        </a:xfrm>
      </p:grpSpPr>
      <p:pic>
        <p:nvPicPr>
          <p:cNvPr id="2" name="Image 0" descr="https://kimi-img.moonshot.cn/pub/slides/slides_tmpl/image/25-09-30-16:31:52-d3dpau0s8jdo4os5dgdg.jpg"/>
          <p:cNvPicPr>
            <a:picLocks noChangeAspect="1"/>
          </p:cNvPicPr>
          <p:nvPr/>
        </p:nvPicPr>
        <p:blipFill>
          <a:blip r:embed="rId1"/>
          <a:stretch>
            <a:fillRect/>
          </a:stretch>
        </p:blipFill>
        <p:spPr>
          <a:xfrm>
            <a:off x="3175" y="0"/>
            <a:ext cx="12186285" cy="6858000"/>
          </a:xfrm>
          <a:prstGeom prst="rect">
            <a:avLst/>
          </a:prstGeom>
        </p:spPr>
      </p:pic>
      <p:sp>
        <p:nvSpPr>
          <p:cNvPr id="61447" name="Text 10"/>
          <p:cNvSpPr/>
          <p:nvPr/>
        </p:nvSpPr>
        <p:spPr>
          <a:xfrm>
            <a:off x="3248660" y="1403350"/>
            <a:ext cx="6802041" cy="269081"/>
          </a:xfrm>
          <a:prstGeom prst="rect">
            <a:avLst/>
          </a:prstGeom>
          <a:noFill/>
          <a:ln w="9525">
            <a:noFill/>
          </a:ln>
        </p:spPr>
        <p:txBody>
          <a:bodyPr wrap="square" lIns="0" tIns="0" rIns="0" bIns="0" anchor="ctr" anchorCtr="0"/>
          <a:p>
            <a:pPr>
              <a:lnSpc>
                <a:spcPct val="120000"/>
              </a:lnSpc>
            </a:pPr>
            <a:endParaRPr lang="zh-CN" altLang="en-US" b="1" dirty="0">
              <a:solidFill>
                <a:srgbClr val="004225"/>
              </a:solidFill>
              <a:latin typeface="微软雅黑" panose="020B0503020204020204" charset="-122"/>
              <a:ea typeface="微软雅黑" panose="020B0503020204020204" charset="-122"/>
            </a:endParaRPr>
          </a:p>
        </p:txBody>
      </p:sp>
      <p:sp>
        <p:nvSpPr>
          <p:cNvPr id="61458" name="Text 10"/>
          <p:cNvSpPr/>
          <p:nvPr/>
        </p:nvSpPr>
        <p:spPr>
          <a:xfrm>
            <a:off x="3208179" y="4812506"/>
            <a:ext cx="6802041" cy="269081"/>
          </a:xfrm>
          <a:prstGeom prst="rect">
            <a:avLst/>
          </a:prstGeom>
          <a:noFill/>
          <a:ln w="9525">
            <a:noFill/>
          </a:ln>
        </p:spPr>
        <p:txBody>
          <a:bodyPr wrap="square" lIns="0" tIns="0" rIns="0" bIns="0" anchor="ctr" anchorCtr="0"/>
          <a:p>
            <a:pPr>
              <a:lnSpc>
                <a:spcPct val="120000"/>
              </a:lnSpc>
            </a:pPr>
            <a:endParaRPr lang="zh-CN" altLang="en-US" b="1" dirty="0">
              <a:solidFill>
                <a:srgbClr val="004225"/>
              </a:solidFill>
              <a:latin typeface="微软雅黑" panose="020B0503020204020204" charset="-122"/>
              <a:ea typeface="微软雅黑" panose="020B0503020204020204" charset="-122"/>
            </a:endParaRPr>
          </a:p>
        </p:txBody>
      </p:sp>
      <p:sp>
        <p:nvSpPr>
          <p:cNvPr id="6" name="Shape 7"/>
          <p:cNvSpPr/>
          <p:nvPr/>
        </p:nvSpPr>
        <p:spPr>
          <a:xfrm>
            <a:off x="1141095" y="1189990"/>
            <a:ext cx="9833610" cy="1554480"/>
          </a:xfrm>
          <a:custGeom>
            <a:avLst/>
            <a:gdLst/>
            <a:ahLst/>
            <a:cxnLst/>
            <a:pathLst>
              <a:path w="6959600" h="1727200">
                <a:moveTo>
                  <a:pt x="101594" y="0"/>
                </a:moveTo>
                <a:lnTo>
                  <a:pt x="6858006" y="0"/>
                </a:lnTo>
                <a:cubicBezTo>
                  <a:pt x="6914115" y="0"/>
                  <a:pt x="6959600" y="45485"/>
                  <a:pt x="6959600" y="101594"/>
                </a:cubicBezTo>
                <a:lnTo>
                  <a:pt x="6959600" y="1625606"/>
                </a:lnTo>
                <a:cubicBezTo>
                  <a:pt x="6959600" y="1681715"/>
                  <a:pt x="6914115" y="1727200"/>
                  <a:pt x="6858006" y="1727200"/>
                </a:cubicBezTo>
                <a:lnTo>
                  <a:pt x="101594" y="1727200"/>
                </a:lnTo>
                <a:cubicBezTo>
                  <a:pt x="45485" y="1727200"/>
                  <a:pt x="0" y="1681715"/>
                  <a:pt x="0" y="1625606"/>
                </a:cubicBezTo>
                <a:lnTo>
                  <a:pt x="0" y="101594"/>
                </a:lnTo>
                <a:cubicBezTo>
                  <a:pt x="0" y="45523"/>
                  <a:pt x="45523" y="0"/>
                  <a:pt x="101594" y="0"/>
                </a:cubicBezTo>
                <a:close/>
              </a:path>
            </a:pathLst>
          </a:custGeom>
          <a:solidFill>
            <a:schemeClr val="bg1"/>
          </a:solidFill>
          <a:ln w="9525">
            <a:noFill/>
          </a:ln>
        </p:spPr>
        <p:txBody>
          <a:bodyPr/>
          <a:p>
            <a:endParaRPr lang="zh-CN" altLang="en-US" sz="1350">
              <a:latin typeface="微软雅黑" panose="020B0503020204020204" charset="-122"/>
              <a:ea typeface="微软雅黑" panose="020B0503020204020204" charset="-122"/>
            </a:endParaRPr>
          </a:p>
        </p:txBody>
      </p:sp>
      <p:sp>
        <p:nvSpPr>
          <p:cNvPr id="13" name="Text 11"/>
          <p:cNvSpPr/>
          <p:nvPr/>
        </p:nvSpPr>
        <p:spPr>
          <a:xfrm>
            <a:off x="1283970" y="1328420"/>
            <a:ext cx="9690735" cy="1143635"/>
          </a:xfrm>
          <a:prstGeom prst="rect">
            <a:avLst/>
          </a:prstGeom>
          <a:noFill/>
        </p:spPr>
        <p:txBody>
          <a:bodyPr wrap="square" lIns="0" tIns="0" rIns="0" bIns="0" rtlCol="0" anchor="ctr"/>
          <a:p>
            <a:pPr fontAlgn="auto">
              <a:lnSpc>
                <a:spcPct val="140000"/>
              </a:lnSpc>
            </a:pPr>
            <a:r>
              <a:rPr lang="zh-CN" altLang="en-US" b="1" strike="noStrike" noProof="1" dirty="0">
                <a:solidFill>
                  <a:srgbClr val="0F62FE"/>
                </a:solidFill>
                <a:latin typeface="微软雅黑" panose="020B0503020204020204" charset="-122"/>
                <a:ea typeface="微软雅黑" panose="020B0503020204020204" charset="-122"/>
                <a:cs typeface="MiSans" pitchFamily="34" charset="-120"/>
                <a:sym typeface="+mn-ea"/>
              </a:rPr>
              <a:t>哪些内容可以申诉？</a:t>
            </a:r>
            <a:endParaRPr lang="zh-CN" altLang="en-US" b="1" strike="noStrike" noProof="1" dirty="0">
              <a:solidFill>
                <a:srgbClr val="004225"/>
              </a:solidFill>
              <a:latin typeface="微软雅黑" panose="020B0503020204020204" charset="-122"/>
              <a:ea typeface="微软雅黑" panose="020B0503020204020204" charset="-122"/>
              <a:cs typeface="MiSans" pitchFamily="34" charset="-120"/>
            </a:endParaRPr>
          </a:p>
          <a:p>
            <a:pPr fontAlgn="auto">
              <a:lnSpc>
                <a:spcPct val="140000"/>
              </a:lnSpc>
            </a:pPr>
            <a:r>
              <a:rPr lang="zh-CN" altLang="x-none" strike="noStrike" noProof="1" dirty="0">
                <a:solidFill>
                  <a:srgbClr val="333333">
                    <a:alpha val="80000"/>
                  </a:srgbClr>
                </a:solidFill>
                <a:latin typeface="微软雅黑" panose="020B0503020204020204" charset="-122"/>
                <a:ea typeface="微软雅黑" panose="020B0503020204020204" charset="-122"/>
                <a:cs typeface="MiSans" pitchFamily="34" charset="-120"/>
              </a:rPr>
              <a:t>美好家园、技能大赛、行业自律、市区两级荣誉等项如有遗漏可进行申诉，市区两级收到异议申请并核实确认后予以录入。企业在备案或信息采集、综合评价模块中自行填报内容无法进行申诉，请企业认真进行项目备案、认真填报。</a:t>
            </a:r>
            <a:endParaRPr lang="zh-CN" altLang="x-none" strike="noStrike" noProof="1" dirty="0">
              <a:solidFill>
                <a:srgbClr val="333333">
                  <a:alpha val="80000"/>
                </a:srgbClr>
              </a:solidFill>
              <a:latin typeface="微软雅黑" panose="020B0503020204020204" charset="-122"/>
              <a:ea typeface="微软雅黑" panose="020B0503020204020204" charset="-122"/>
              <a:cs typeface="MiSans" pitchFamily="34" charset="-120"/>
            </a:endParaRPr>
          </a:p>
        </p:txBody>
      </p:sp>
      <p:sp>
        <p:nvSpPr>
          <p:cNvPr id="7" name="Shape 7"/>
          <p:cNvSpPr/>
          <p:nvPr/>
        </p:nvSpPr>
        <p:spPr>
          <a:xfrm>
            <a:off x="1141095" y="2911475"/>
            <a:ext cx="9833610" cy="1554480"/>
          </a:xfrm>
          <a:custGeom>
            <a:avLst/>
            <a:gdLst/>
            <a:ahLst/>
            <a:cxnLst/>
            <a:pathLst>
              <a:path w="6959600" h="1727200">
                <a:moveTo>
                  <a:pt x="101594" y="0"/>
                </a:moveTo>
                <a:lnTo>
                  <a:pt x="6858006" y="0"/>
                </a:lnTo>
                <a:cubicBezTo>
                  <a:pt x="6914115" y="0"/>
                  <a:pt x="6959600" y="45485"/>
                  <a:pt x="6959600" y="101594"/>
                </a:cubicBezTo>
                <a:lnTo>
                  <a:pt x="6959600" y="1625606"/>
                </a:lnTo>
                <a:cubicBezTo>
                  <a:pt x="6959600" y="1681715"/>
                  <a:pt x="6914115" y="1727200"/>
                  <a:pt x="6858006" y="1727200"/>
                </a:cubicBezTo>
                <a:lnTo>
                  <a:pt x="101594" y="1727200"/>
                </a:lnTo>
                <a:cubicBezTo>
                  <a:pt x="45485" y="1727200"/>
                  <a:pt x="0" y="1681715"/>
                  <a:pt x="0" y="1625606"/>
                </a:cubicBezTo>
                <a:lnTo>
                  <a:pt x="0" y="101594"/>
                </a:lnTo>
                <a:cubicBezTo>
                  <a:pt x="0" y="45523"/>
                  <a:pt x="45523" y="0"/>
                  <a:pt x="101594" y="0"/>
                </a:cubicBezTo>
                <a:close/>
              </a:path>
            </a:pathLst>
          </a:custGeom>
          <a:solidFill>
            <a:schemeClr val="bg1"/>
          </a:solidFill>
          <a:ln w="9525">
            <a:noFill/>
          </a:ln>
        </p:spPr>
        <p:txBody>
          <a:bodyPr/>
          <a:p>
            <a:endParaRPr lang="zh-CN" altLang="en-US" sz="1350">
              <a:latin typeface="微软雅黑" panose="020B0503020204020204" charset="-122"/>
              <a:ea typeface="微软雅黑" panose="020B0503020204020204" charset="-122"/>
            </a:endParaRPr>
          </a:p>
        </p:txBody>
      </p:sp>
      <p:sp>
        <p:nvSpPr>
          <p:cNvPr id="53" name="Text 15"/>
          <p:cNvSpPr/>
          <p:nvPr/>
        </p:nvSpPr>
        <p:spPr>
          <a:xfrm>
            <a:off x="1283335" y="3037840"/>
            <a:ext cx="9351010" cy="1097915"/>
          </a:xfrm>
          <a:prstGeom prst="rect">
            <a:avLst/>
          </a:prstGeom>
          <a:noFill/>
        </p:spPr>
        <p:txBody>
          <a:bodyPr wrap="square" lIns="0" tIns="0" rIns="0" bIns="0" rtlCol="0" anchor="ctr"/>
          <a:p>
            <a:pPr fontAlgn="auto">
              <a:lnSpc>
                <a:spcPct val="140000"/>
              </a:lnSpc>
            </a:pPr>
            <a:r>
              <a:rPr lang="zh-CN" altLang="en-US" b="1" dirty="0">
                <a:solidFill>
                  <a:srgbClr val="0F62FE"/>
                </a:solidFill>
                <a:latin typeface="微软雅黑" panose="020B0503020204020204" charset="-122"/>
                <a:ea typeface="微软雅黑" panose="020B0503020204020204" charset="-122"/>
                <a:cs typeface="MiSans" pitchFamily="34" charset="-120"/>
                <a:sym typeface="+mn-ea"/>
              </a:rPr>
              <a:t>每期评价时间如何安排？</a:t>
            </a:r>
            <a:endParaRPr lang="zh-CN" altLang="en-US" b="1" strike="noStrike" noProof="1" dirty="0">
              <a:solidFill>
                <a:srgbClr val="004225"/>
              </a:solidFill>
              <a:latin typeface="微软雅黑" panose="020B0503020204020204" charset="-122"/>
              <a:ea typeface="微软雅黑" panose="020B0503020204020204" charset="-122"/>
              <a:cs typeface="MiSans" pitchFamily="34" charset="-120"/>
            </a:endParaRPr>
          </a:p>
          <a:p>
            <a:pPr fontAlgn="auto">
              <a:lnSpc>
                <a:spcPct val="140000"/>
              </a:lnSpc>
            </a:pPr>
            <a:r>
              <a:rPr lang="zh-CN" altLang="x-none" strike="noStrike" noProof="1" dirty="0">
                <a:solidFill>
                  <a:srgbClr val="333333">
                    <a:alpha val="80000"/>
                  </a:srgbClr>
                </a:solidFill>
                <a:latin typeface="微软雅黑" panose="020B0503020204020204" charset="-122"/>
                <a:ea typeface="微软雅黑" panose="020B0503020204020204" charset="-122"/>
                <a:cs typeface="MiSans" pitchFamily="34" charset="-120"/>
              </a:rPr>
              <a:t>综合评价模块开放填报的窗口期约为</a:t>
            </a:r>
            <a:r>
              <a:rPr lang="en-US" altLang="zh-CN" strike="noStrike" noProof="1" dirty="0">
                <a:solidFill>
                  <a:srgbClr val="333333">
                    <a:alpha val="80000"/>
                  </a:srgbClr>
                </a:solidFill>
                <a:latin typeface="微软雅黑" panose="020B0503020204020204" charset="-122"/>
                <a:ea typeface="微软雅黑" panose="020B0503020204020204" charset="-122"/>
                <a:cs typeface="MiSans" pitchFamily="34" charset="-120"/>
              </a:rPr>
              <a:t>1</a:t>
            </a:r>
            <a:r>
              <a:rPr lang="zh-CN" altLang="en-US" strike="noStrike" noProof="1" dirty="0">
                <a:solidFill>
                  <a:srgbClr val="333333">
                    <a:alpha val="80000"/>
                  </a:srgbClr>
                </a:solidFill>
                <a:latin typeface="微软雅黑" panose="020B0503020204020204" charset="-122"/>
                <a:ea typeface="微软雅黑" panose="020B0503020204020204" charset="-122"/>
                <a:cs typeface="MiSans" pitchFamily="34" charset="-120"/>
              </a:rPr>
              <a:t>个月，系统自动截止时间分别是</a:t>
            </a:r>
            <a:r>
              <a:rPr lang="en-US" altLang="zh-CN" strike="noStrike" noProof="1" dirty="0">
                <a:solidFill>
                  <a:srgbClr val="333333">
                    <a:alpha val="80000"/>
                  </a:srgbClr>
                </a:solidFill>
                <a:latin typeface="微软雅黑" panose="020B0503020204020204" charset="-122"/>
                <a:ea typeface="微软雅黑" panose="020B0503020204020204" charset="-122"/>
                <a:cs typeface="MiSans" pitchFamily="34" charset="-120"/>
              </a:rPr>
              <a:t>6</a:t>
            </a:r>
            <a:r>
              <a:rPr lang="zh-CN" altLang="en-US" strike="noStrike" noProof="1" dirty="0">
                <a:solidFill>
                  <a:srgbClr val="333333">
                    <a:alpha val="80000"/>
                  </a:srgbClr>
                </a:solidFill>
                <a:latin typeface="微软雅黑" panose="020B0503020204020204" charset="-122"/>
                <a:ea typeface="微软雅黑" panose="020B0503020204020204" charset="-122"/>
                <a:cs typeface="MiSans" pitchFamily="34" charset="-120"/>
              </a:rPr>
              <a:t>月</a:t>
            </a:r>
            <a:r>
              <a:rPr lang="en-US" altLang="zh-CN" strike="noStrike" noProof="1" dirty="0">
                <a:solidFill>
                  <a:srgbClr val="333333">
                    <a:alpha val="80000"/>
                  </a:srgbClr>
                </a:solidFill>
                <a:latin typeface="微软雅黑" panose="020B0503020204020204" charset="-122"/>
                <a:ea typeface="微软雅黑" panose="020B0503020204020204" charset="-122"/>
                <a:cs typeface="MiSans" pitchFamily="34" charset="-120"/>
              </a:rPr>
              <a:t>30</a:t>
            </a:r>
            <a:r>
              <a:rPr lang="zh-CN" altLang="en-US" strike="noStrike" noProof="1" dirty="0">
                <a:solidFill>
                  <a:srgbClr val="333333">
                    <a:alpha val="80000"/>
                  </a:srgbClr>
                </a:solidFill>
                <a:latin typeface="微软雅黑" panose="020B0503020204020204" charset="-122"/>
                <a:ea typeface="微软雅黑" panose="020B0503020204020204" charset="-122"/>
                <a:cs typeface="MiSans" pitchFamily="34" charset="-120"/>
              </a:rPr>
              <a:t>日</a:t>
            </a:r>
            <a:r>
              <a:rPr lang="en-US" altLang="zh-CN" strike="noStrike" noProof="1" dirty="0">
                <a:solidFill>
                  <a:srgbClr val="333333">
                    <a:alpha val="80000"/>
                  </a:srgbClr>
                </a:solidFill>
                <a:latin typeface="微软雅黑" panose="020B0503020204020204" charset="-122"/>
                <a:ea typeface="微软雅黑" panose="020B0503020204020204" charset="-122"/>
                <a:cs typeface="MiSans" pitchFamily="34" charset="-120"/>
              </a:rPr>
              <a:t>24</a:t>
            </a:r>
            <a:r>
              <a:rPr lang="zh-CN" altLang="en-US" strike="noStrike" noProof="1" dirty="0">
                <a:solidFill>
                  <a:srgbClr val="333333">
                    <a:alpha val="80000"/>
                  </a:srgbClr>
                </a:solidFill>
                <a:latin typeface="微软雅黑" panose="020B0503020204020204" charset="-122"/>
                <a:ea typeface="微软雅黑" panose="020B0503020204020204" charset="-122"/>
                <a:cs typeface="MiSans" pitchFamily="34" charset="-120"/>
              </a:rPr>
              <a:t>时和</a:t>
            </a:r>
            <a:r>
              <a:rPr lang="en-US" altLang="zh-CN" strike="noStrike" noProof="1" dirty="0">
                <a:solidFill>
                  <a:srgbClr val="333333">
                    <a:alpha val="80000"/>
                  </a:srgbClr>
                </a:solidFill>
                <a:latin typeface="微软雅黑" panose="020B0503020204020204" charset="-122"/>
                <a:ea typeface="微软雅黑" panose="020B0503020204020204" charset="-122"/>
                <a:cs typeface="MiSans" pitchFamily="34" charset="-120"/>
              </a:rPr>
              <a:t>12</a:t>
            </a:r>
            <a:r>
              <a:rPr lang="zh-CN" altLang="en-US" strike="noStrike" noProof="1" dirty="0">
                <a:solidFill>
                  <a:srgbClr val="333333">
                    <a:alpha val="80000"/>
                  </a:srgbClr>
                </a:solidFill>
                <a:latin typeface="微软雅黑" panose="020B0503020204020204" charset="-122"/>
                <a:ea typeface="微软雅黑" panose="020B0503020204020204" charset="-122"/>
                <a:cs typeface="MiSans" pitchFamily="34" charset="-120"/>
              </a:rPr>
              <a:t>月</a:t>
            </a:r>
            <a:r>
              <a:rPr lang="en-US" altLang="zh-CN" strike="noStrike" noProof="1" dirty="0">
                <a:solidFill>
                  <a:srgbClr val="333333">
                    <a:alpha val="80000"/>
                  </a:srgbClr>
                </a:solidFill>
                <a:latin typeface="微软雅黑" panose="020B0503020204020204" charset="-122"/>
                <a:ea typeface="微软雅黑" panose="020B0503020204020204" charset="-122"/>
                <a:cs typeface="MiSans" pitchFamily="34" charset="-120"/>
              </a:rPr>
              <a:t>31</a:t>
            </a:r>
            <a:r>
              <a:rPr lang="zh-CN" altLang="en-US" strike="noStrike" noProof="1" dirty="0">
                <a:solidFill>
                  <a:srgbClr val="333333">
                    <a:alpha val="80000"/>
                  </a:srgbClr>
                </a:solidFill>
                <a:latin typeface="微软雅黑" panose="020B0503020204020204" charset="-122"/>
                <a:ea typeface="微软雅黑" panose="020B0503020204020204" charset="-122"/>
                <a:cs typeface="MiSans" pitchFamily="34" charset="-120"/>
              </a:rPr>
              <a:t>日</a:t>
            </a:r>
            <a:r>
              <a:rPr lang="en-US" altLang="zh-CN" strike="noStrike" noProof="1" dirty="0">
                <a:solidFill>
                  <a:srgbClr val="333333">
                    <a:alpha val="80000"/>
                  </a:srgbClr>
                </a:solidFill>
                <a:latin typeface="微软雅黑" panose="020B0503020204020204" charset="-122"/>
                <a:ea typeface="微软雅黑" panose="020B0503020204020204" charset="-122"/>
                <a:cs typeface="MiSans" pitchFamily="34" charset="-120"/>
              </a:rPr>
              <a:t>24</a:t>
            </a:r>
            <a:r>
              <a:rPr lang="zh-CN" altLang="en-US" strike="noStrike" noProof="1" dirty="0">
                <a:solidFill>
                  <a:srgbClr val="333333">
                    <a:alpha val="80000"/>
                  </a:srgbClr>
                </a:solidFill>
                <a:latin typeface="微软雅黑" panose="020B0503020204020204" charset="-122"/>
                <a:ea typeface="微软雅黑" panose="020B0503020204020204" charset="-122"/>
                <a:cs typeface="MiSans" pitchFamily="34" charset="-120"/>
              </a:rPr>
              <a:t>时，无补充填报环节，正式开放填报前会发布通知或召开启动会；企业备案、信息采集全年随时可进行，不受影响。</a:t>
            </a:r>
            <a:endParaRPr lang="zh-CN" altLang="en-US" strike="noStrike" noProof="1" dirty="0">
              <a:solidFill>
                <a:srgbClr val="333333">
                  <a:alpha val="80000"/>
                </a:srgbClr>
              </a:solidFill>
              <a:latin typeface="微软雅黑" panose="020B0503020204020204" charset="-122"/>
              <a:ea typeface="微软雅黑" panose="020B0503020204020204" charset="-122"/>
              <a:cs typeface="MiSans" pitchFamily="34" charset="-120"/>
            </a:endParaRPr>
          </a:p>
        </p:txBody>
      </p:sp>
      <p:sp>
        <p:nvSpPr>
          <p:cNvPr id="9" name="Shape 7"/>
          <p:cNvSpPr/>
          <p:nvPr/>
        </p:nvSpPr>
        <p:spPr>
          <a:xfrm>
            <a:off x="1141095" y="4640580"/>
            <a:ext cx="9833610" cy="1554480"/>
          </a:xfrm>
          <a:custGeom>
            <a:avLst/>
            <a:gdLst/>
            <a:ahLst/>
            <a:cxnLst/>
            <a:pathLst>
              <a:path w="6959600" h="1727200">
                <a:moveTo>
                  <a:pt x="101594" y="0"/>
                </a:moveTo>
                <a:lnTo>
                  <a:pt x="6858006" y="0"/>
                </a:lnTo>
                <a:cubicBezTo>
                  <a:pt x="6914115" y="0"/>
                  <a:pt x="6959600" y="45485"/>
                  <a:pt x="6959600" y="101594"/>
                </a:cubicBezTo>
                <a:lnTo>
                  <a:pt x="6959600" y="1625606"/>
                </a:lnTo>
                <a:cubicBezTo>
                  <a:pt x="6959600" y="1681715"/>
                  <a:pt x="6914115" y="1727200"/>
                  <a:pt x="6858006" y="1727200"/>
                </a:cubicBezTo>
                <a:lnTo>
                  <a:pt x="101594" y="1727200"/>
                </a:lnTo>
                <a:cubicBezTo>
                  <a:pt x="45485" y="1727200"/>
                  <a:pt x="0" y="1681715"/>
                  <a:pt x="0" y="1625606"/>
                </a:cubicBezTo>
                <a:lnTo>
                  <a:pt x="0" y="101594"/>
                </a:lnTo>
                <a:cubicBezTo>
                  <a:pt x="0" y="45523"/>
                  <a:pt x="45523" y="0"/>
                  <a:pt x="101594" y="0"/>
                </a:cubicBezTo>
                <a:close/>
              </a:path>
            </a:pathLst>
          </a:custGeom>
          <a:solidFill>
            <a:schemeClr val="bg1"/>
          </a:solidFill>
          <a:ln w="9525">
            <a:noFill/>
          </a:ln>
        </p:spPr>
        <p:txBody>
          <a:bodyPr/>
          <a:p>
            <a:endParaRPr lang="zh-CN" altLang="en-US" sz="1350">
              <a:latin typeface="微软雅黑" panose="020B0503020204020204" charset="-122"/>
              <a:ea typeface="微软雅黑" panose="020B0503020204020204" charset="-122"/>
            </a:endParaRPr>
          </a:p>
        </p:txBody>
      </p:sp>
      <p:sp>
        <p:nvSpPr>
          <p:cNvPr id="8" name="Text 11"/>
          <p:cNvSpPr/>
          <p:nvPr/>
        </p:nvSpPr>
        <p:spPr>
          <a:xfrm>
            <a:off x="1283335" y="4812665"/>
            <a:ext cx="9476740" cy="1123950"/>
          </a:xfrm>
          <a:prstGeom prst="rect">
            <a:avLst/>
          </a:prstGeom>
          <a:noFill/>
        </p:spPr>
        <p:txBody>
          <a:bodyPr wrap="square" lIns="0" tIns="0" rIns="0" bIns="0" rtlCol="0" anchor="ctr"/>
          <a:p>
            <a:pPr fontAlgn="auto">
              <a:lnSpc>
                <a:spcPct val="140000"/>
              </a:lnSpc>
            </a:pPr>
            <a:r>
              <a:rPr lang="zh-CN" altLang="en-US" b="1" strike="noStrike" noProof="1" dirty="0">
                <a:solidFill>
                  <a:srgbClr val="0F62FE"/>
                </a:solidFill>
                <a:latin typeface="微软雅黑" panose="020B0503020204020204" charset="-122"/>
                <a:ea typeface="微软雅黑" panose="020B0503020204020204" charset="-122"/>
                <a:cs typeface="MiSans" pitchFamily="34" charset="-120"/>
                <a:sym typeface="+mn-ea"/>
              </a:rPr>
              <a:t>如何查看各</a:t>
            </a:r>
            <a:r>
              <a:rPr lang="zh-CN" altLang="en-US" b="1" dirty="0">
                <a:solidFill>
                  <a:srgbClr val="0F62FE"/>
                </a:solidFill>
                <a:latin typeface="微软雅黑" panose="020B0503020204020204" charset="-122"/>
                <a:ea typeface="微软雅黑" panose="020B0503020204020204" charset="-122"/>
                <a:cs typeface="MiSans" pitchFamily="34" charset="-120"/>
                <a:sym typeface="+mn-ea"/>
              </a:rPr>
              <a:t>街道</a:t>
            </a:r>
            <a:r>
              <a:rPr lang="zh-CN" altLang="en-US" b="1" strike="noStrike" noProof="1" dirty="0">
                <a:solidFill>
                  <a:srgbClr val="0F62FE"/>
                </a:solidFill>
                <a:latin typeface="微软雅黑" panose="020B0503020204020204" charset="-122"/>
                <a:ea typeface="微软雅黑" panose="020B0503020204020204" charset="-122"/>
                <a:cs typeface="MiSans" pitchFamily="34" charset="-120"/>
                <a:sym typeface="+mn-ea"/>
              </a:rPr>
              <a:t>、各</a:t>
            </a:r>
            <a:r>
              <a:rPr lang="zh-CN" altLang="en-US" b="1" dirty="0">
                <a:solidFill>
                  <a:srgbClr val="0F62FE"/>
                </a:solidFill>
                <a:latin typeface="微软雅黑" panose="020B0503020204020204" charset="-122"/>
                <a:ea typeface="微软雅黑" panose="020B0503020204020204" charset="-122"/>
                <a:cs typeface="MiSans" pitchFamily="34" charset="-120"/>
                <a:sym typeface="+mn-ea"/>
              </a:rPr>
              <a:t>项目</a:t>
            </a:r>
            <a:r>
              <a:rPr lang="zh-CN" altLang="en-US" b="1" strike="noStrike" noProof="1" dirty="0">
                <a:solidFill>
                  <a:srgbClr val="0F62FE"/>
                </a:solidFill>
                <a:latin typeface="微软雅黑" panose="020B0503020204020204" charset="-122"/>
                <a:ea typeface="微软雅黑" panose="020B0503020204020204" charset="-122"/>
                <a:cs typeface="MiSans" pitchFamily="34" charset="-120"/>
                <a:sym typeface="+mn-ea"/>
              </a:rPr>
              <a:t>填报进展？</a:t>
            </a:r>
            <a:endParaRPr lang="zh-CN" altLang="en-US" b="1" strike="noStrike" noProof="1" dirty="0">
              <a:solidFill>
                <a:srgbClr val="004225"/>
              </a:solidFill>
              <a:latin typeface="微软雅黑" panose="020B0503020204020204" charset="-122"/>
              <a:ea typeface="微软雅黑" panose="020B0503020204020204" charset="-122"/>
              <a:cs typeface="MiSans" pitchFamily="34" charset="-120"/>
            </a:endParaRPr>
          </a:p>
          <a:p>
            <a:pPr fontAlgn="auto">
              <a:lnSpc>
                <a:spcPct val="140000"/>
              </a:lnSpc>
            </a:pPr>
            <a:r>
              <a:rPr lang="zh-CN" altLang="en-US" dirty="0">
                <a:solidFill>
                  <a:srgbClr val="212121">
                    <a:alpha val="80000"/>
                  </a:srgbClr>
                </a:solidFill>
                <a:latin typeface="微软雅黑" panose="020B0503020204020204" charset="-122"/>
                <a:ea typeface="微软雅黑" panose="020B0503020204020204" charset="-122"/>
                <a:cs typeface="微软雅黑" panose="020B0503020204020204" charset="-122"/>
                <a:sym typeface="+mn-ea"/>
              </a:rPr>
              <a:t>区级可以查看辖区内各街道、各项目填报进展和内容，街道可以查看辖区内各项目填报进展和内容。已填报的展示绿色的√，没有的就是空。</a:t>
            </a:r>
            <a:endParaRPr lang="en-US" altLang="zh-CN" strike="noStrike" noProof="1" dirty="0">
              <a:solidFill>
                <a:srgbClr val="212121">
                  <a:alpha val="80000"/>
                </a:srgbClr>
              </a:solidFill>
              <a:latin typeface="微软雅黑" panose="020B0503020204020204" charset="-122"/>
              <a:ea typeface="微软雅黑" panose="020B0503020204020204" charset="-122"/>
              <a:cs typeface="微软雅黑" panose="020B0503020204020204" charset="-122"/>
              <a:sym typeface="+mn-ea"/>
            </a:endParaRPr>
          </a:p>
        </p:txBody>
      </p:sp>
      <p:sp>
        <p:nvSpPr>
          <p:cNvPr id="3" name="文本框 2"/>
          <p:cNvSpPr txBox="1"/>
          <p:nvPr/>
        </p:nvSpPr>
        <p:spPr>
          <a:xfrm>
            <a:off x="1175340" y="376510"/>
            <a:ext cx="5280660" cy="583565"/>
          </a:xfrm>
          <a:prstGeom prst="rect">
            <a:avLst/>
          </a:prstGeom>
          <a:noFill/>
        </p:spPr>
        <p:txBody>
          <a:bodyPr wrap="square" rtlCol="0">
            <a:spAutoFit/>
          </a:bodyPr>
          <a:p>
            <a:r>
              <a:rPr lang="zh-CN" sz="3200" b="1" dirty="0">
                <a:solidFill>
                  <a:srgbClr val="212121"/>
                </a:solidFill>
                <a:latin typeface="微软雅黑" panose="020B0503020204020204" charset="-122"/>
                <a:ea typeface="微软雅黑" panose="020B0503020204020204" charset="-122"/>
                <a:cs typeface="Alimama ShuHeiTi" pitchFamily="34" charset="-120"/>
                <a:sym typeface="+mn-ea"/>
              </a:rPr>
              <a:t>问题解答</a:t>
            </a:r>
            <a:endParaRPr lang="zh-CN" sz="3200" b="1" dirty="0">
              <a:solidFill>
                <a:srgbClr val="212121"/>
              </a:solidFill>
              <a:latin typeface="微软雅黑" panose="020B0503020204020204" charset="-122"/>
              <a:ea typeface="微软雅黑" panose="020B0503020204020204" charset="-122"/>
              <a:cs typeface="Alimama ShuHeiTi" pitchFamily="34" charset="-120"/>
              <a:sym typeface="+mn-ea"/>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5F7FA"/>
        </a:solidFill>
        <a:effectLst/>
      </p:bgPr>
    </p:bg>
    <p:spTree>
      <p:nvGrpSpPr>
        <p:cNvPr id="1" name=""/>
        <p:cNvGrpSpPr/>
        <p:nvPr/>
      </p:nvGrpSpPr>
      <p:grpSpPr>
        <a:xfrm>
          <a:off x="0" y="0"/>
          <a:ext cx="0" cy="0"/>
          <a:chOff x="0" y="0"/>
          <a:chExt cx="0" cy="0"/>
        </a:xfrm>
      </p:grpSpPr>
      <p:pic>
        <p:nvPicPr>
          <p:cNvPr id="2" name="Image 0" descr="https://kimi-img.moonshot.cn/pub/slides/slides_tmpl/image/25-09-30-16:31:52-d3dpau0s8jdo4os5dgdg.jpg"/>
          <p:cNvPicPr>
            <a:picLocks noChangeAspect="1"/>
          </p:cNvPicPr>
          <p:nvPr/>
        </p:nvPicPr>
        <p:blipFill>
          <a:blip r:embed="rId1"/>
          <a:stretch>
            <a:fillRect/>
          </a:stretch>
        </p:blipFill>
        <p:spPr>
          <a:xfrm>
            <a:off x="2540" y="1270"/>
            <a:ext cx="12186285" cy="6858000"/>
          </a:xfrm>
          <a:prstGeom prst="rect">
            <a:avLst/>
          </a:prstGeom>
        </p:spPr>
      </p:pic>
      <p:sp>
        <p:nvSpPr>
          <p:cNvPr id="3" name="标题 1"/>
          <p:cNvSpPr txBox="1"/>
          <p:nvPr>
            <p:custDataLst>
              <p:tags r:id="rId2"/>
            </p:custDataLst>
          </p:nvPr>
        </p:nvSpPr>
        <p:spPr>
          <a:xfrm>
            <a:off x="2868930" y="3822700"/>
            <a:ext cx="6255385" cy="885825"/>
          </a:xfrm>
          <a:prstGeom prst="rect">
            <a:avLst/>
          </a:prstGeom>
          <a:noFill/>
          <a:ln>
            <a:noFill/>
          </a:ln>
        </p:spPr>
        <p:txBody>
          <a:bodyPr vert="horz" wrap="square" lIns="0" tIns="0" rIns="0" bIns="0" rtlCol="0" anchor="t">
            <a:spAutoFit/>
            <a:scene3d>
              <a:camera prst="orthographicFront"/>
              <a:lightRig rig="soft" dir="t">
                <a:rot lat="0" lon="0" rev="15600000"/>
              </a:lightRig>
            </a:scene3d>
            <a:sp3d extrusionH="57150" prstMaterial="softEdge">
              <a:bevelT w="25400" h="38100"/>
            </a:sp3d>
          </a:bodyPr>
          <a:p>
            <a:pPr algn="l" fontAlgn="auto">
              <a:lnSpc>
                <a:spcPct val="120000"/>
              </a:lnSpc>
            </a:pPr>
            <a:r>
              <a:rPr kumimoji="1" lang="zh-CN" altLang="en-US" sz="4800" b="1" noProof="1">
                <a:latin typeface="微软雅黑" panose="020B0503020204020204" charset="-122"/>
                <a:ea typeface="微软雅黑" panose="020B0503020204020204" charset="-122"/>
                <a:cs typeface="OPPOSans H"/>
              </a:rPr>
              <a:t>首次综合评价工作安排</a:t>
            </a:r>
            <a:endParaRPr kumimoji="1" lang="zh-CN" altLang="en-US" sz="4800" b="1" noProof="1">
              <a:latin typeface="微软雅黑" panose="020B0503020204020204" charset="-122"/>
              <a:ea typeface="微软雅黑" panose="020B0503020204020204" charset="-122"/>
              <a:cs typeface="OPPOSans H"/>
            </a:endParaRPr>
          </a:p>
        </p:txBody>
      </p:sp>
      <p:sp>
        <p:nvSpPr>
          <p:cNvPr id="8196" name="Shape 1"/>
          <p:cNvSpPr/>
          <p:nvPr/>
        </p:nvSpPr>
        <p:spPr>
          <a:xfrm>
            <a:off x="5088255" y="1294130"/>
            <a:ext cx="1625600" cy="1625600"/>
          </a:xfrm>
          <a:custGeom>
            <a:avLst/>
            <a:gdLst/>
            <a:ahLst/>
            <a:cxnLst/>
            <a:pathLst>
              <a:path w="1625600" h="1625600">
                <a:moveTo>
                  <a:pt x="812800" y="0"/>
                </a:moveTo>
                <a:lnTo>
                  <a:pt x="812800" y="0"/>
                </a:lnTo>
                <a:cubicBezTo>
                  <a:pt x="1261397" y="0"/>
                  <a:pt x="1625600" y="364203"/>
                  <a:pt x="1625600" y="812800"/>
                </a:cubicBezTo>
                <a:lnTo>
                  <a:pt x="1625600" y="812800"/>
                </a:lnTo>
                <a:cubicBezTo>
                  <a:pt x="1625600" y="1261397"/>
                  <a:pt x="1261397" y="1625600"/>
                  <a:pt x="812800" y="1625600"/>
                </a:cubicBezTo>
                <a:lnTo>
                  <a:pt x="812800" y="1625600"/>
                </a:lnTo>
                <a:cubicBezTo>
                  <a:pt x="364203" y="1625600"/>
                  <a:pt x="0" y="1261397"/>
                  <a:pt x="0" y="812800"/>
                </a:cubicBezTo>
                <a:lnTo>
                  <a:pt x="0" y="812800"/>
                </a:lnTo>
                <a:cubicBezTo>
                  <a:pt x="0" y="364203"/>
                  <a:pt x="364203" y="0"/>
                  <a:pt x="812800" y="0"/>
                </a:cubicBezTo>
                <a:close/>
              </a:path>
            </a:pathLst>
          </a:custGeom>
          <a:gradFill>
            <a:gsLst>
              <a:gs pos="0">
                <a:schemeClr val="bg1"/>
              </a:gs>
              <a:gs pos="42000">
                <a:srgbClr val="6ACCF2"/>
              </a:gs>
              <a:gs pos="100000">
                <a:srgbClr val="2497EA"/>
              </a:gs>
            </a:gsLst>
            <a:lin ang="8100000" scaled="1"/>
          </a:gradFill>
          <a:ln w="9525">
            <a:noFill/>
          </a:ln>
        </p:spPr>
        <p:txBody>
          <a:bodyPr/>
          <a:p>
            <a:endParaRPr lang="zh-CN" altLang="en-US"/>
          </a:p>
        </p:txBody>
      </p:sp>
      <p:sp>
        <p:nvSpPr>
          <p:cNvPr id="8197" name="Text 2"/>
          <p:cNvSpPr/>
          <p:nvPr/>
        </p:nvSpPr>
        <p:spPr>
          <a:xfrm>
            <a:off x="5261293" y="1805305"/>
            <a:ext cx="1279525" cy="762000"/>
          </a:xfrm>
          <a:prstGeom prst="rect">
            <a:avLst/>
          </a:prstGeom>
          <a:noFill/>
          <a:ln w="9525">
            <a:noFill/>
          </a:ln>
        </p:spPr>
        <p:txBody>
          <a:bodyPr wrap="square" lIns="0" tIns="0" rIns="0" bIns="0" anchor="ctr" anchorCtr="0"/>
          <a:p>
            <a:pPr algn="ctr">
              <a:lnSpc>
                <a:spcPct val="80000"/>
              </a:lnSpc>
            </a:pPr>
            <a:r>
              <a:rPr lang="en-US" altLang="zh-CN" sz="6000" b="1" dirty="0">
                <a:solidFill>
                  <a:schemeClr val="tx1"/>
                </a:solidFill>
                <a:latin typeface="阿里妈妈数黑体" pitchFamily="34" charset="0"/>
                <a:ea typeface="阿里妈妈数黑体" pitchFamily="34" charset="-122"/>
              </a:rPr>
              <a:t>04</a:t>
            </a:r>
            <a:endParaRPr lang="en-US" altLang="zh-CN" sz="6000" b="1" dirty="0">
              <a:solidFill>
                <a:schemeClr val="tx1"/>
              </a:solidFill>
              <a:latin typeface="阿里妈妈数黑体" pitchFamily="34" charset="0"/>
              <a:ea typeface="阿里妈妈数黑体" pitchFamily="34" charset="-122"/>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5F7FA"/>
        </a:solidFill>
        <a:effectLst/>
      </p:bgPr>
    </p:bg>
    <p:spTree>
      <p:nvGrpSpPr>
        <p:cNvPr id="1" name=""/>
        <p:cNvGrpSpPr/>
        <p:nvPr/>
      </p:nvGrpSpPr>
      <p:grpSpPr>
        <a:xfrm>
          <a:off x="0" y="0"/>
          <a:ext cx="0" cy="0"/>
          <a:chOff x="0" y="0"/>
          <a:chExt cx="0" cy="0"/>
        </a:xfrm>
      </p:grpSpPr>
      <p:pic>
        <p:nvPicPr>
          <p:cNvPr id="2" name="Image 0" descr="https://kimi-img.moonshot.cn/pub/slides/slides_tmpl/image/25-09-30-16:31:52-d3dpau0s8jdo4os5dgdg.jpg"/>
          <p:cNvPicPr>
            <a:picLocks noChangeAspect="1"/>
          </p:cNvPicPr>
          <p:nvPr/>
        </p:nvPicPr>
        <p:blipFill>
          <a:blip r:embed="rId1"/>
          <a:stretch>
            <a:fillRect/>
          </a:stretch>
        </p:blipFill>
        <p:spPr>
          <a:xfrm>
            <a:off x="0" y="635"/>
            <a:ext cx="12186285" cy="6858000"/>
          </a:xfrm>
          <a:prstGeom prst="rect">
            <a:avLst/>
          </a:prstGeom>
        </p:spPr>
      </p:pic>
      <p:sp>
        <p:nvSpPr>
          <p:cNvPr id="53" name="Text 1"/>
          <p:cNvSpPr/>
          <p:nvPr/>
        </p:nvSpPr>
        <p:spPr>
          <a:xfrm>
            <a:off x="3862705" y="525780"/>
            <a:ext cx="7221855" cy="417830"/>
          </a:xfrm>
          <a:prstGeom prst="rect">
            <a:avLst/>
          </a:prstGeom>
          <a:noFill/>
        </p:spPr>
        <p:txBody>
          <a:bodyPr wrap="square" lIns="0" tIns="0" rIns="0" bIns="0" rtlCol="0" anchor="ctr"/>
          <a:p>
            <a:pPr>
              <a:lnSpc>
                <a:spcPct val="80000"/>
              </a:lnSpc>
            </a:pPr>
            <a:endParaRPr lang="zh-CN" altLang="en-US" sz="3200" b="1" dirty="0">
              <a:solidFill>
                <a:srgbClr val="212121"/>
              </a:solidFill>
              <a:latin typeface="微软雅黑" panose="020B0503020204020204" charset="-122"/>
              <a:ea typeface="微软雅黑" panose="020B0503020204020204" charset="-122"/>
              <a:cs typeface="Alimama ShuHeiTi" pitchFamily="34" charset="-120"/>
            </a:endParaRPr>
          </a:p>
        </p:txBody>
      </p:sp>
      <p:sp>
        <p:nvSpPr>
          <p:cNvPr id="10" name="Text 7"/>
          <p:cNvSpPr/>
          <p:nvPr/>
        </p:nvSpPr>
        <p:spPr>
          <a:xfrm>
            <a:off x="392430" y="1164590"/>
            <a:ext cx="1562735" cy="1217930"/>
          </a:xfrm>
          <a:prstGeom prst="rect">
            <a:avLst/>
          </a:prstGeom>
          <a:noFill/>
        </p:spPr>
        <p:txBody>
          <a:bodyPr wrap="square" lIns="0" tIns="0" rIns="0" bIns="0" rtlCol="0" anchor="ctr"/>
          <a:lstStyle/>
          <a:p>
            <a:pPr>
              <a:lnSpc>
                <a:spcPct val="110000"/>
              </a:lnSpc>
            </a:pPr>
            <a:endParaRPr lang="zh-CN" altLang="en-US" dirty="0">
              <a:solidFill>
                <a:srgbClr val="212121">
                  <a:alpha val="80000"/>
                </a:srgbClr>
              </a:solidFill>
              <a:latin typeface="微软雅黑" panose="020B0503020204020204" charset="-122"/>
              <a:ea typeface="微软雅黑" panose="020B0503020204020204" charset="-122"/>
              <a:cs typeface="仿宋_GB2312" panose="02010609030101010101" charset="-122"/>
            </a:endParaRPr>
          </a:p>
        </p:txBody>
      </p:sp>
      <p:sp>
        <p:nvSpPr>
          <p:cNvPr id="73" name="Text 13"/>
          <p:cNvSpPr/>
          <p:nvPr/>
        </p:nvSpPr>
        <p:spPr>
          <a:xfrm>
            <a:off x="213360" y="1027430"/>
            <a:ext cx="1242060" cy="581025"/>
          </a:xfrm>
          <a:prstGeom prst="rect">
            <a:avLst/>
          </a:prstGeom>
          <a:noFill/>
        </p:spPr>
        <p:txBody>
          <a:bodyPr wrap="square" lIns="0" tIns="0" rIns="0" bIns="0" rtlCol="0" anchor="ctr"/>
          <a:lstStyle/>
          <a:p>
            <a:pPr>
              <a:lnSpc>
                <a:spcPct val="130000"/>
              </a:lnSpc>
            </a:pPr>
            <a:endParaRPr lang="en-US" b="1" dirty="0">
              <a:solidFill>
                <a:srgbClr val="212121"/>
              </a:solidFill>
              <a:latin typeface="微软雅黑" panose="020B0503020204020204" charset="-122"/>
              <a:ea typeface="微软雅黑" panose="020B0503020204020204" charset="-122"/>
              <a:cs typeface="Alimama ShuHeiTi" pitchFamily="34" charset="-120"/>
              <a:sym typeface="+mn-ea"/>
            </a:endParaRPr>
          </a:p>
        </p:txBody>
      </p:sp>
      <p:sp>
        <p:nvSpPr>
          <p:cNvPr id="6" name="文本框 5"/>
          <p:cNvSpPr txBox="1"/>
          <p:nvPr/>
        </p:nvSpPr>
        <p:spPr>
          <a:xfrm>
            <a:off x="519430" y="1280795"/>
            <a:ext cx="7049135" cy="4076065"/>
          </a:xfrm>
          <a:prstGeom prst="rect">
            <a:avLst/>
          </a:prstGeom>
          <a:noFill/>
        </p:spPr>
        <p:txBody>
          <a:bodyPr wrap="square" rtlCol="0">
            <a:noAutofit/>
          </a:bodyPr>
          <a:p>
            <a:pPr marL="342900" indent="-342900" algn="just" defTabSz="266700" fontAlgn="auto">
              <a:lnSpc>
                <a:spcPct val="150000"/>
              </a:lnSpc>
              <a:spcBef>
                <a:spcPct val="0"/>
              </a:spcBef>
              <a:spcAft>
                <a:spcPct val="0"/>
              </a:spcAft>
              <a:buFont typeface="Wingdings" panose="05000000000000000000" charset="0"/>
              <a:buChar char="Ø"/>
            </a:pPr>
            <a:r>
              <a:rPr lang="zh-CN" altLang="en-US" sz="2400" b="1" dirty="0">
                <a:solidFill>
                  <a:schemeClr val="tx1"/>
                </a:solidFill>
                <a:latin typeface="微软雅黑" panose="020B0503020204020204" charset="-122"/>
                <a:ea typeface="微软雅黑" panose="020B0503020204020204" charset="-122"/>
                <a:cs typeface="微软雅黑" panose="020B0503020204020204" charset="-122"/>
              </a:rPr>
              <a:t>将于培训结束后，在系统开通，填报截止时间为6月30日</a:t>
            </a:r>
            <a:r>
              <a:rPr lang="en-US" altLang="zh-CN" sz="2400" b="1" dirty="0">
                <a:solidFill>
                  <a:schemeClr val="tx1"/>
                </a:solidFill>
                <a:latin typeface="微软雅黑" panose="020B0503020204020204" charset="-122"/>
                <a:ea typeface="微软雅黑" panose="020B0503020204020204" charset="-122"/>
                <a:cs typeface="微软雅黑" panose="020B0503020204020204" charset="-122"/>
              </a:rPr>
              <a:t>24</a:t>
            </a:r>
            <a:r>
              <a:rPr lang="zh-CN" altLang="en-US" sz="2400" b="1" dirty="0">
                <a:solidFill>
                  <a:schemeClr val="tx1"/>
                </a:solidFill>
                <a:latin typeface="微软雅黑" panose="020B0503020204020204" charset="-122"/>
                <a:ea typeface="微软雅黑" panose="020B0503020204020204" charset="-122"/>
                <a:cs typeface="微软雅黑" panose="020B0503020204020204" charset="-122"/>
              </a:rPr>
              <a:t>时。</a:t>
            </a:r>
            <a:endParaRPr lang="zh-CN" altLang="en-US" sz="2400" b="1" dirty="0">
              <a:solidFill>
                <a:schemeClr val="tx1"/>
              </a:solidFill>
              <a:latin typeface="微软雅黑" panose="020B0503020204020204" charset="-122"/>
              <a:ea typeface="微软雅黑" panose="020B0503020204020204" charset="-122"/>
              <a:cs typeface="微软雅黑" panose="020B0503020204020204" charset="-122"/>
            </a:endParaRPr>
          </a:p>
          <a:p>
            <a:pPr marL="342900" indent="-342900" algn="just" defTabSz="266700" fontAlgn="auto">
              <a:lnSpc>
                <a:spcPct val="150000"/>
              </a:lnSpc>
              <a:spcBef>
                <a:spcPct val="0"/>
              </a:spcBef>
              <a:spcAft>
                <a:spcPct val="0"/>
              </a:spcAft>
              <a:buFont typeface="Wingdings" panose="05000000000000000000" charset="0"/>
              <a:buChar char="Ø"/>
            </a:pPr>
            <a:r>
              <a:rPr lang="zh-CN" altLang="en-US" sz="2400" dirty="0">
                <a:solidFill>
                  <a:schemeClr val="tx1"/>
                </a:solidFill>
                <a:latin typeface="微软雅黑" panose="020B0503020204020204" charset="-122"/>
                <a:ea typeface="微软雅黑" panose="020B0503020204020204" charset="-122"/>
                <a:cs typeface="微软雅黑" panose="020B0503020204020204" charset="-122"/>
              </a:rPr>
              <a:t>系统信息归集时间为2026年7月1日至7月12日。</a:t>
            </a:r>
            <a:endParaRPr lang="zh-CN" altLang="en-US" sz="2400" dirty="0">
              <a:solidFill>
                <a:schemeClr val="tx1"/>
              </a:solidFill>
              <a:latin typeface="微软雅黑" panose="020B0503020204020204" charset="-122"/>
              <a:ea typeface="微软雅黑" panose="020B0503020204020204" charset="-122"/>
              <a:cs typeface="微软雅黑" panose="020B0503020204020204" charset="-122"/>
            </a:endParaRPr>
          </a:p>
          <a:p>
            <a:pPr marL="342900" indent="-342900" algn="just" defTabSz="266700" fontAlgn="auto">
              <a:lnSpc>
                <a:spcPct val="150000"/>
              </a:lnSpc>
              <a:spcBef>
                <a:spcPct val="0"/>
              </a:spcBef>
              <a:spcAft>
                <a:spcPct val="0"/>
              </a:spcAft>
              <a:buFont typeface="Wingdings" panose="05000000000000000000" charset="0"/>
              <a:buChar char="Ø"/>
            </a:pPr>
            <a:r>
              <a:rPr lang="zh-CN" altLang="en-US" sz="2400" b="1" dirty="0">
                <a:solidFill>
                  <a:schemeClr val="tx1"/>
                </a:solidFill>
                <a:latin typeface="微软雅黑" panose="020B0503020204020204" charset="-122"/>
                <a:ea typeface="微软雅黑" panose="020B0503020204020204" charset="-122"/>
                <a:cs typeface="微软雅黑" panose="020B0503020204020204" charset="-122"/>
              </a:rPr>
              <a:t>初评结果推送时间为2026年7月13日。</a:t>
            </a:r>
            <a:endParaRPr lang="zh-CN" altLang="en-US" sz="2400" b="1" dirty="0">
              <a:solidFill>
                <a:schemeClr val="tx1"/>
              </a:solidFill>
              <a:latin typeface="微软雅黑" panose="020B0503020204020204" charset="-122"/>
              <a:ea typeface="微软雅黑" panose="020B0503020204020204" charset="-122"/>
              <a:cs typeface="微软雅黑" panose="020B0503020204020204" charset="-122"/>
            </a:endParaRPr>
          </a:p>
          <a:p>
            <a:pPr marL="342900" indent="-342900" algn="just" defTabSz="266700" fontAlgn="auto">
              <a:lnSpc>
                <a:spcPct val="150000"/>
              </a:lnSpc>
              <a:spcBef>
                <a:spcPct val="0"/>
              </a:spcBef>
              <a:spcAft>
                <a:spcPct val="0"/>
              </a:spcAft>
              <a:buFont typeface="Wingdings" panose="05000000000000000000" charset="0"/>
              <a:buChar char="Ø"/>
            </a:pPr>
            <a:r>
              <a:rPr lang="zh-CN" altLang="en-US" sz="2400" dirty="0">
                <a:solidFill>
                  <a:schemeClr val="tx1"/>
                </a:solidFill>
                <a:latin typeface="微软雅黑" panose="020B0503020204020204" charset="-122"/>
                <a:ea typeface="微软雅黑" panose="020B0503020204020204" charset="-122"/>
                <a:cs typeface="微软雅黑" panose="020B0503020204020204" charset="-122"/>
              </a:rPr>
              <a:t>企业提出异议时间为2026年7月13日至7月21日。</a:t>
            </a:r>
            <a:endParaRPr lang="zh-CN" altLang="en-US" sz="2400" dirty="0">
              <a:solidFill>
                <a:schemeClr val="tx1"/>
              </a:solidFill>
              <a:latin typeface="微软雅黑" panose="020B0503020204020204" charset="-122"/>
              <a:ea typeface="微软雅黑" panose="020B0503020204020204" charset="-122"/>
              <a:cs typeface="微软雅黑" panose="020B0503020204020204" charset="-122"/>
            </a:endParaRPr>
          </a:p>
          <a:p>
            <a:pPr marL="342900" indent="-342900" algn="just" defTabSz="266700" fontAlgn="auto">
              <a:lnSpc>
                <a:spcPct val="150000"/>
              </a:lnSpc>
              <a:spcBef>
                <a:spcPct val="0"/>
              </a:spcBef>
              <a:spcAft>
                <a:spcPct val="0"/>
              </a:spcAft>
              <a:buFont typeface="Wingdings" panose="05000000000000000000" charset="0"/>
              <a:buChar char="Ø"/>
            </a:pPr>
            <a:r>
              <a:rPr lang="zh-CN" altLang="en-US" sz="2400" dirty="0">
                <a:solidFill>
                  <a:schemeClr val="tx1"/>
                </a:solidFill>
                <a:latin typeface="微软雅黑" panose="020B0503020204020204" charset="-122"/>
                <a:ea typeface="微软雅黑" panose="020B0503020204020204" charset="-122"/>
                <a:cs typeface="微软雅黑" panose="020B0503020204020204" charset="-122"/>
              </a:rPr>
              <a:t>异议内容核实和处理截止时间为2026年7月30日。</a:t>
            </a:r>
            <a:endParaRPr lang="zh-CN" altLang="en-US" sz="2400" dirty="0">
              <a:solidFill>
                <a:schemeClr val="tx1"/>
              </a:solidFill>
              <a:latin typeface="微软雅黑" panose="020B0503020204020204" charset="-122"/>
              <a:ea typeface="微软雅黑" panose="020B0503020204020204" charset="-122"/>
              <a:cs typeface="微软雅黑" panose="020B0503020204020204" charset="-122"/>
            </a:endParaRPr>
          </a:p>
          <a:p>
            <a:pPr marL="342900" indent="-342900" algn="just" defTabSz="266700" fontAlgn="auto">
              <a:lnSpc>
                <a:spcPct val="150000"/>
              </a:lnSpc>
              <a:spcBef>
                <a:spcPct val="0"/>
              </a:spcBef>
              <a:spcAft>
                <a:spcPct val="0"/>
              </a:spcAft>
              <a:buFont typeface="Wingdings" panose="05000000000000000000" charset="0"/>
              <a:buChar char="Ø"/>
            </a:pPr>
            <a:r>
              <a:rPr lang="zh-CN" altLang="en-US" sz="2400" b="1" dirty="0">
                <a:solidFill>
                  <a:schemeClr val="tx1"/>
                </a:solidFill>
                <a:latin typeface="微软雅黑" panose="020B0503020204020204" charset="-122"/>
                <a:ea typeface="微软雅黑" panose="020B0503020204020204" charset="-122"/>
                <a:cs typeface="微软雅黑" panose="020B0503020204020204" charset="-122"/>
              </a:rPr>
              <a:t>评价结果公布时间为2026年7月31日。</a:t>
            </a:r>
            <a:endParaRPr lang="zh-CN" altLang="en-US" sz="2400" b="1" dirty="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79" name="文本框 78"/>
          <p:cNvSpPr txBox="1"/>
          <p:nvPr/>
        </p:nvSpPr>
        <p:spPr>
          <a:xfrm>
            <a:off x="1175340" y="376510"/>
            <a:ext cx="5280660" cy="583565"/>
          </a:xfrm>
          <a:prstGeom prst="rect">
            <a:avLst/>
          </a:prstGeom>
          <a:noFill/>
        </p:spPr>
        <p:txBody>
          <a:bodyPr wrap="square" rtlCol="0">
            <a:spAutoFit/>
          </a:bodyPr>
          <a:p>
            <a:r>
              <a:rPr lang="zh-CN" sz="3200" b="1" dirty="0">
                <a:solidFill>
                  <a:srgbClr val="212121"/>
                </a:solidFill>
                <a:latin typeface="微软雅黑" panose="020B0503020204020204" charset="-122"/>
                <a:ea typeface="微软雅黑" panose="020B0503020204020204" charset="-122"/>
                <a:cs typeface="Alimama ShuHeiTi" pitchFamily="34" charset="-120"/>
                <a:sym typeface="+mn-ea"/>
              </a:rPr>
              <a:t>时间安排</a:t>
            </a:r>
            <a:endParaRPr lang="zh-CN" sz="3200" b="1" dirty="0">
              <a:solidFill>
                <a:srgbClr val="212121"/>
              </a:solidFill>
              <a:latin typeface="微软雅黑" panose="020B0503020204020204" charset="-122"/>
              <a:ea typeface="微软雅黑" panose="020B0503020204020204" charset="-122"/>
              <a:cs typeface="Alimama ShuHeiTi" pitchFamily="34" charset="-120"/>
              <a:sym typeface="+mn-ea"/>
            </a:endParaRPr>
          </a:p>
        </p:txBody>
      </p:sp>
      <p:pic>
        <p:nvPicPr>
          <p:cNvPr id="3" name="图片 2"/>
          <p:cNvPicPr>
            <a:picLocks noChangeAspect="1"/>
          </p:cNvPicPr>
          <p:nvPr/>
        </p:nvPicPr>
        <p:blipFill>
          <a:blip r:embed="rId2"/>
          <a:stretch>
            <a:fillRect/>
          </a:stretch>
        </p:blipFill>
        <p:spPr>
          <a:xfrm>
            <a:off x="7668260" y="1755140"/>
            <a:ext cx="4402455" cy="3601720"/>
          </a:xfrm>
          <a:prstGeom prst="rect">
            <a:avLst/>
          </a:prstGeom>
        </p:spPr>
      </p:pic>
      <p:sp>
        <p:nvSpPr>
          <p:cNvPr id="9" name="圆角矩形 8"/>
          <p:cNvSpPr/>
          <p:nvPr/>
        </p:nvSpPr>
        <p:spPr>
          <a:xfrm>
            <a:off x="773430" y="5494655"/>
            <a:ext cx="4977765" cy="1013460"/>
          </a:xfrm>
          <a:prstGeom prst="roundRect">
            <a:avLst/>
          </a:prstGeom>
          <a:solidFill>
            <a:srgbClr val="D7EDFA"/>
          </a:solid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endParaRPr>
          </a:p>
        </p:txBody>
      </p:sp>
      <p:sp>
        <p:nvSpPr>
          <p:cNvPr id="4" name="文本框 3"/>
          <p:cNvSpPr txBox="1"/>
          <p:nvPr/>
        </p:nvSpPr>
        <p:spPr>
          <a:xfrm>
            <a:off x="1042670" y="5541645"/>
            <a:ext cx="4105910" cy="1198880"/>
          </a:xfrm>
          <a:prstGeom prst="rect">
            <a:avLst/>
          </a:prstGeom>
          <a:noFill/>
        </p:spPr>
        <p:txBody>
          <a:bodyPr wrap="square" rtlCol="0" anchor="t">
            <a:spAutoFit/>
          </a:bodyPr>
          <a:p>
            <a:pPr algn="l"/>
            <a:r>
              <a:rPr lang="en-US" altLang="zh-CN">
                <a:latin typeface="微软雅黑" panose="020B0503020204020204" charset="-122"/>
                <a:ea typeface="微软雅黑" panose="020B0503020204020204" charset="-122"/>
                <a:cs typeface="微软雅黑" panose="020B0503020204020204" charset="-122"/>
                <a:sym typeface="+mn-ea"/>
              </a:rPr>
              <a:t>1. </a:t>
            </a:r>
            <a:r>
              <a:rPr lang="zh-CN" altLang="en-US">
                <a:latin typeface="微软雅黑" panose="020B0503020204020204" charset="-122"/>
                <a:ea typeface="微软雅黑" panose="020B0503020204020204" charset="-122"/>
                <a:cs typeface="微软雅黑" panose="020B0503020204020204" charset="-122"/>
                <a:sym typeface="+mn-ea"/>
              </a:rPr>
              <a:t>市区街三级、企业集中培训</a:t>
            </a:r>
            <a:r>
              <a:rPr lang="zh-CN">
                <a:latin typeface="微软雅黑" panose="020B0503020204020204" charset="-122"/>
                <a:ea typeface="微软雅黑" panose="020B0503020204020204" charset="-122"/>
                <a:cs typeface="微软雅黑" panose="020B0503020204020204" charset="-122"/>
                <a:sym typeface="+mn-ea"/>
              </a:rPr>
              <a:t>。</a:t>
            </a:r>
            <a:endParaRPr lang="zh-CN">
              <a:latin typeface="微软雅黑" panose="020B0503020204020204" charset="-122"/>
              <a:ea typeface="微软雅黑" panose="020B0503020204020204" charset="-122"/>
              <a:cs typeface="微软雅黑" panose="020B0503020204020204" charset="-122"/>
              <a:sym typeface="+mn-ea"/>
            </a:endParaRPr>
          </a:p>
          <a:p>
            <a:pPr algn="l"/>
            <a:r>
              <a:rPr lang="en-US" altLang="zh-CN">
                <a:latin typeface="微软雅黑" panose="020B0503020204020204" charset="-122"/>
                <a:ea typeface="微软雅黑" panose="020B0503020204020204" charset="-122"/>
                <a:cs typeface="微软雅黑" panose="020B0503020204020204" charset="-122"/>
                <a:sym typeface="+mn-ea"/>
              </a:rPr>
              <a:t>2. </a:t>
            </a:r>
            <a:r>
              <a:rPr lang="zh-CN" altLang="en-US">
                <a:latin typeface="微软雅黑" panose="020B0503020204020204" charset="-122"/>
                <a:ea typeface="微软雅黑" panose="020B0503020204020204" charset="-122"/>
                <a:cs typeface="微软雅黑" panose="020B0503020204020204" charset="-122"/>
                <a:sym typeface="+mn-ea"/>
              </a:rPr>
              <a:t>系统操作指南、操作视频</a:t>
            </a:r>
            <a:r>
              <a:rPr lang="zh-CN">
                <a:latin typeface="微软雅黑" panose="020B0503020204020204" charset="-122"/>
                <a:ea typeface="微软雅黑" panose="020B0503020204020204" charset="-122"/>
                <a:cs typeface="微软雅黑" panose="020B0503020204020204" charset="-122"/>
                <a:sym typeface="+mn-ea"/>
              </a:rPr>
              <a:t>。</a:t>
            </a:r>
            <a:endParaRPr lang="zh-CN">
              <a:latin typeface="微软雅黑" panose="020B0503020204020204" charset="-122"/>
              <a:ea typeface="微软雅黑" panose="020B0503020204020204" charset="-122"/>
              <a:cs typeface="微软雅黑" panose="020B0503020204020204" charset="-122"/>
              <a:sym typeface="+mn-ea"/>
            </a:endParaRPr>
          </a:p>
          <a:p>
            <a:pPr algn="l"/>
            <a:r>
              <a:rPr lang="en-US" altLang="zh-CN">
                <a:latin typeface="微软雅黑" panose="020B0503020204020204" charset="-122"/>
                <a:ea typeface="微软雅黑" panose="020B0503020204020204" charset="-122"/>
                <a:cs typeface="微软雅黑" panose="020B0503020204020204" charset="-122"/>
                <a:sym typeface="+mn-ea"/>
              </a:rPr>
              <a:t>3. </a:t>
            </a:r>
            <a:r>
              <a:rPr lang="zh-CN" altLang="en-US">
                <a:latin typeface="微软雅黑" panose="020B0503020204020204" charset="-122"/>
                <a:ea typeface="微软雅黑" panose="020B0503020204020204" charset="-122"/>
                <a:cs typeface="微软雅黑" panose="020B0503020204020204" charset="-122"/>
                <a:sym typeface="+mn-ea"/>
              </a:rPr>
              <a:t>调研和问题解决，疑问的口径等。</a:t>
            </a:r>
            <a:endParaRPr lang="zh-CN" altLang="en-US">
              <a:latin typeface="微软雅黑" panose="020B0503020204020204" charset="-122"/>
              <a:ea typeface="微软雅黑" panose="020B0503020204020204" charset="-122"/>
              <a:cs typeface="微软雅黑" panose="020B0503020204020204" charset="-122"/>
            </a:endParaRPr>
          </a:p>
          <a:p>
            <a:pPr algn="l"/>
            <a:endParaRPr lang="zh-CN">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5F7FA"/>
        </a:solidFill>
        <a:effectLst/>
      </p:bgPr>
    </p:bg>
    <p:spTree>
      <p:nvGrpSpPr>
        <p:cNvPr id="1" name=""/>
        <p:cNvGrpSpPr/>
        <p:nvPr/>
      </p:nvGrpSpPr>
      <p:grpSpPr>
        <a:xfrm>
          <a:off x="0" y="0"/>
          <a:ext cx="0" cy="0"/>
          <a:chOff x="0" y="0"/>
          <a:chExt cx="0" cy="0"/>
        </a:xfrm>
      </p:grpSpPr>
      <p:pic>
        <p:nvPicPr>
          <p:cNvPr id="2" name="Image 0" descr="https://kimi-img.moonshot.cn/pub/slides/slides_tmpl/image/25-09-30-16:31:52-d3dpau0s8jdo4os5dgdg.jpg"/>
          <p:cNvPicPr>
            <a:picLocks noChangeAspect="1"/>
          </p:cNvPicPr>
          <p:nvPr/>
        </p:nvPicPr>
        <p:blipFill>
          <a:blip r:embed="rId1"/>
          <a:stretch>
            <a:fillRect/>
          </a:stretch>
        </p:blipFill>
        <p:spPr>
          <a:xfrm>
            <a:off x="0" y="635"/>
            <a:ext cx="12186285" cy="6858000"/>
          </a:xfrm>
          <a:prstGeom prst="rect">
            <a:avLst/>
          </a:prstGeom>
        </p:spPr>
      </p:pic>
      <p:sp>
        <p:nvSpPr>
          <p:cNvPr id="53" name="Text 1"/>
          <p:cNvSpPr/>
          <p:nvPr/>
        </p:nvSpPr>
        <p:spPr>
          <a:xfrm>
            <a:off x="3862705" y="525780"/>
            <a:ext cx="7221855" cy="417830"/>
          </a:xfrm>
          <a:prstGeom prst="rect">
            <a:avLst/>
          </a:prstGeom>
          <a:noFill/>
        </p:spPr>
        <p:txBody>
          <a:bodyPr wrap="square" lIns="0" tIns="0" rIns="0" bIns="0" rtlCol="0" anchor="ctr"/>
          <a:p>
            <a:pPr>
              <a:lnSpc>
                <a:spcPct val="80000"/>
              </a:lnSpc>
            </a:pPr>
            <a:endParaRPr lang="zh-CN" altLang="en-US" sz="3200" b="1" dirty="0">
              <a:solidFill>
                <a:srgbClr val="212121"/>
              </a:solidFill>
              <a:latin typeface="微软雅黑" panose="020B0503020204020204" charset="-122"/>
              <a:ea typeface="微软雅黑" panose="020B0503020204020204" charset="-122"/>
              <a:cs typeface="Alimama ShuHeiTi" pitchFamily="34" charset="-120"/>
            </a:endParaRPr>
          </a:p>
        </p:txBody>
      </p:sp>
      <p:sp>
        <p:nvSpPr>
          <p:cNvPr id="10" name="Text 7"/>
          <p:cNvSpPr/>
          <p:nvPr/>
        </p:nvSpPr>
        <p:spPr>
          <a:xfrm>
            <a:off x="392430" y="1164590"/>
            <a:ext cx="1562735" cy="1217930"/>
          </a:xfrm>
          <a:prstGeom prst="rect">
            <a:avLst/>
          </a:prstGeom>
          <a:noFill/>
        </p:spPr>
        <p:txBody>
          <a:bodyPr wrap="square" lIns="0" tIns="0" rIns="0" bIns="0" rtlCol="0" anchor="ctr"/>
          <a:lstStyle/>
          <a:p>
            <a:pPr>
              <a:lnSpc>
                <a:spcPct val="110000"/>
              </a:lnSpc>
            </a:pPr>
            <a:endParaRPr lang="zh-CN" altLang="en-US" dirty="0">
              <a:solidFill>
                <a:srgbClr val="212121">
                  <a:alpha val="80000"/>
                </a:srgbClr>
              </a:solidFill>
              <a:latin typeface="微软雅黑" panose="020B0503020204020204" charset="-122"/>
              <a:ea typeface="微软雅黑" panose="020B0503020204020204" charset="-122"/>
              <a:cs typeface="仿宋_GB2312" panose="02010609030101010101" charset="-122"/>
            </a:endParaRPr>
          </a:p>
        </p:txBody>
      </p:sp>
      <p:sp>
        <p:nvSpPr>
          <p:cNvPr id="73" name="Text 13"/>
          <p:cNvSpPr/>
          <p:nvPr/>
        </p:nvSpPr>
        <p:spPr>
          <a:xfrm>
            <a:off x="213360" y="1027430"/>
            <a:ext cx="1242060" cy="581025"/>
          </a:xfrm>
          <a:prstGeom prst="rect">
            <a:avLst/>
          </a:prstGeom>
          <a:noFill/>
        </p:spPr>
        <p:txBody>
          <a:bodyPr wrap="square" lIns="0" tIns="0" rIns="0" bIns="0" rtlCol="0" anchor="ctr"/>
          <a:lstStyle/>
          <a:p>
            <a:pPr>
              <a:lnSpc>
                <a:spcPct val="130000"/>
              </a:lnSpc>
            </a:pPr>
            <a:endParaRPr lang="en-US" b="1" dirty="0">
              <a:solidFill>
                <a:srgbClr val="212121"/>
              </a:solidFill>
              <a:latin typeface="微软雅黑" panose="020B0503020204020204" charset="-122"/>
              <a:ea typeface="微软雅黑" panose="020B0503020204020204" charset="-122"/>
              <a:cs typeface="Alimama ShuHeiTi" pitchFamily="34" charset="-120"/>
              <a:sym typeface="+mn-ea"/>
            </a:endParaRPr>
          </a:p>
        </p:txBody>
      </p:sp>
      <p:sp>
        <p:nvSpPr>
          <p:cNvPr id="6" name="文本框 5"/>
          <p:cNvSpPr txBox="1"/>
          <p:nvPr/>
        </p:nvSpPr>
        <p:spPr>
          <a:xfrm>
            <a:off x="1257300" y="1379855"/>
            <a:ext cx="10125075" cy="4110990"/>
          </a:xfrm>
          <a:prstGeom prst="rect">
            <a:avLst/>
          </a:prstGeom>
          <a:noFill/>
        </p:spPr>
        <p:txBody>
          <a:bodyPr wrap="square" rtlCol="0">
            <a:noAutofit/>
          </a:bodyPr>
          <a:p>
            <a:pPr marL="342900" indent="-342900" algn="just" defTabSz="266700" fontAlgn="auto">
              <a:lnSpc>
                <a:spcPct val="150000"/>
              </a:lnSpc>
              <a:spcBef>
                <a:spcPct val="0"/>
              </a:spcBef>
              <a:spcAft>
                <a:spcPct val="0"/>
              </a:spcAft>
              <a:buFont typeface="Wingdings" panose="05000000000000000000" charset="0"/>
              <a:buChar char="Ø"/>
            </a:pPr>
            <a:r>
              <a:rPr lang="zh-CN" altLang="en-US" sz="2400" dirty="0">
                <a:solidFill>
                  <a:schemeClr val="tx1"/>
                </a:solidFill>
                <a:latin typeface="微软雅黑" panose="020B0503020204020204" charset="-122"/>
                <a:ea typeface="微软雅黑" panose="020B0503020204020204" charset="-122"/>
                <a:cs typeface="微软雅黑" panose="020B0503020204020204" charset="-122"/>
              </a:rPr>
              <a:t>统筹推进辖区内物业服务企业综合评价工作；</a:t>
            </a:r>
            <a:endParaRPr lang="zh-CN" altLang="en-US" sz="2400" dirty="0">
              <a:solidFill>
                <a:schemeClr val="tx1"/>
              </a:solidFill>
              <a:latin typeface="微软雅黑" panose="020B0503020204020204" charset="-122"/>
              <a:ea typeface="微软雅黑" panose="020B0503020204020204" charset="-122"/>
              <a:cs typeface="微软雅黑" panose="020B0503020204020204" charset="-122"/>
            </a:endParaRPr>
          </a:p>
          <a:p>
            <a:pPr marL="342900" indent="-342900" algn="just" defTabSz="266700" fontAlgn="auto">
              <a:lnSpc>
                <a:spcPct val="150000"/>
              </a:lnSpc>
              <a:spcBef>
                <a:spcPct val="0"/>
              </a:spcBef>
              <a:spcAft>
                <a:spcPct val="0"/>
              </a:spcAft>
              <a:buFont typeface="Wingdings" panose="05000000000000000000" charset="0"/>
              <a:buChar char="Ø"/>
            </a:pPr>
            <a:r>
              <a:rPr lang="zh-CN" altLang="en-US" sz="2400" dirty="0">
                <a:solidFill>
                  <a:schemeClr val="tx1"/>
                </a:solidFill>
                <a:latin typeface="微软雅黑" panose="020B0503020204020204" charset="-122"/>
                <a:ea typeface="微软雅黑" panose="020B0503020204020204" charset="-122"/>
                <a:cs typeface="微软雅黑" panose="020B0503020204020204" charset="-122"/>
              </a:rPr>
              <a:t>督促辖区内住宅物业管理项目在北京市物业管理信息系统进行备案或信息采集；</a:t>
            </a:r>
            <a:endParaRPr lang="zh-CN" altLang="en-US" sz="2400" dirty="0">
              <a:solidFill>
                <a:schemeClr val="tx1"/>
              </a:solidFill>
              <a:latin typeface="微软雅黑" panose="020B0503020204020204" charset="-122"/>
              <a:ea typeface="微软雅黑" panose="020B0503020204020204" charset="-122"/>
              <a:cs typeface="微软雅黑" panose="020B0503020204020204" charset="-122"/>
            </a:endParaRPr>
          </a:p>
          <a:p>
            <a:pPr marL="342900" indent="-342900" algn="just" defTabSz="266700" fontAlgn="auto">
              <a:lnSpc>
                <a:spcPct val="150000"/>
              </a:lnSpc>
              <a:spcBef>
                <a:spcPct val="0"/>
              </a:spcBef>
              <a:spcAft>
                <a:spcPct val="0"/>
              </a:spcAft>
              <a:buFont typeface="Wingdings" panose="05000000000000000000" charset="0"/>
              <a:buChar char="Ø"/>
            </a:pPr>
            <a:r>
              <a:rPr lang="zh-CN" altLang="en-US" sz="2400" dirty="0">
                <a:solidFill>
                  <a:schemeClr val="tx1"/>
                </a:solidFill>
                <a:latin typeface="微软雅黑" panose="020B0503020204020204" charset="-122"/>
                <a:ea typeface="微软雅黑" panose="020B0503020204020204" charset="-122"/>
                <a:cs typeface="微软雅黑" panose="020B0503020204020204" charset="-122"/>
              </a:rPr>
              <a:t>负责区级各项内容填报，即企业党组织荣誉、参与行业自律、项目获得区级荣誉等加分项的录入，正面宣传报道等加分项的审核，信息公示等加分项的核实计分，以及未对公共收益进行单独列账等扣分项的核实计分；</a:t>
            </a:r>
            <a:endParaRPr lang="zh-CN" altLang="en-US" sz="2400" dirty="0">
              <a:solidFill>
                <a:schemeClr val="tx1"/>
              </a:solidFill>
              <a:latin typeface="微软雅黑" panose="020B0503020204020204" charset="-122"/>
              <a:ea typeface="微软雅黑" panose="020B0503020204020204" charset="-122"/>
              <a:cs typeface="微软雅黑" panose="020B0503020204020204" charset="-122"/>
            </a:endParaRPr>
          </a:p>
          <a:p>
            <a:pPr marL="342900" indent="-342900" algn="just" defTabSz="266700" fontAlgn="auto">
              <a:lnSpc>
                <a:spcPct val="150000"/>
              </a:lnSpc>
              <a:spcBef>
                <a:spcPct val="0"/>
              </a:spcBef>
              <a:spcAft>
                <a:spcPct val="0"/>
              </a:spcAft>
              <a:buFont typeface="Wingdings" panose="05000000000000000000" charset="0"/>
              <a:buChar char="Ø"/>
            </a:pPr>
            <a:r>
              <a:rPr lang="zh-CN" altLang="en-US" sz="2400" dirty="0">
                <a:solidFill>
                  <a:schemeClr val="tx1"/>
                </a:solidFill>
                <a:latin typeface="微软雅黑" panose="020B0503020204020204" charset="-122"/>
                <a:ea typeface="微软雅黑" panose="020B0503020204020204" charset="-122"/>
                <a:cs typeface="微软雅黑" panose="020B0503020204020204" charset="-122"/>
              </a:rPr>
              <a:t>明确一项区级荣誉作为加分项，并将获奖信息报市住房城乡建设委备案。</a:t>
            </a:r>
            <a:endParaRPr lang="zh-CN" altLang="en-US" sz="2400" dirty="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79" name="文本框 78"/>
          <p:cNvSpPr txBox="1"/>
          <p:nvPr/>
        </p:nvSpPr>
        <p:spPr>
          <a:xfrm>
            <a:off x="1175340" y="376510"/>
            <a:ext cx="5280660" cy="583565"/>
          </a:xfrm>
          <a:prstGeom prst="rect">
            <a:avLst/>
          </a:prstGeom>
          <a:noFill/>
        </p:spPr>
        <p:txBody>
          <a:bodyPr wrap="square" rtlCol="0">
            <a:spAutoFit/>
          </a:bodyPr>
          <a:p>
            <a:r>
              <a:rPr lang="zh-CN" sz="3200" b="1" dirty="0">
                <a:solidFill>
                  <a:srgbClr val="212121"/>
                </a:solidFill>
                <a:latin typeface="微软雅黑" panose="020B0503020204020204" charset="-122"/>
                <a:ea typeface="微软雅黑" panose="020B0503020204020204" charset="-122"/>
                <a:cs typeface="Alimama ShuHeiTi" pitchFamily="34" charset="-120"/>
                <a:sym typeface="+mn-ea"/>
              </a:rPr>
              <a:t>区住建房管部门</a:t>
            </a:r>
            <a:endParaRPr lang="zh-CN" sz="3200" b="1" dirty="0">
              <a:solidFill>
                <a:srgbClr val="212121"/>
              </a:solidFill>
              <a:latin typeface="微软雅黑" panose="020B0503020204020204" charset="-122"/>
              <a:ea typeface="微软雅黑" panose="020B0503020204020204" charset="-122"/>
              <a:cs typeface="Alimama ShuHeiTi" pitchFamily="34" charset="-120"/>
              <a:sym typeface="+mn-ea"/>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5F7FA"/>
        </a:solidFill>
        <a:effectLst/>
      </p:bgPr>
    </p:bg>
    <p:spTree>
      <p:nvGrpSpPr>
        <p:cNvPr id="1" name=""/>
        <p:cNvGrpSpPr/>
        <p:nvPr/>
      </p:nvGrpSpPr>
      <p:grpSpPr>
        <a:xfrm>
          <a:off x="0" y="0"/>
          <a:ext cx="0" cy="0"/>
          <a:chOff x="0" y="0"/>
          <a:chExt cx="0" cy="0"/>
        </a:xfrm>
      </p:grpSpPr>
      <p:pic>
        <p:nvPicPr>
          <p:cNvPr id="2" name="Image 0" descr="https://kimi-img.moonshot.cn/pub/slides/slides_tmpl/image/25-09-30-16:31:52-d3dpau0s8jdo4os5dgdg.jpg"/>
          <p:cNvPicPr>
            <a:picLocks noChangeAspect="1"/>
          </p:cNvPicPr>
          <p:nvPr/>
        </p:nvPicPr>
        <p:blipFill>
          <a:blip r:embed="rId1"/>
          <a:stretch>
            <a:fillRect/>
          </a:stretch>
        </p:blipFill>
        <p:spPr>
          <a:xfrm>
            <a:off x="0" y="635"/>
            <a:ext cx="12186285" cy="6858000"/>
          </a:xfrm>
          <a:prstGeom prst="rect">
            <a:avLst/>
          </a:prstGeom>
        </p:spPr>
      </p:pic>
      <p:sp>
        <p:nvSpPr>
          <p:cNvPr id="53" name="Text 1"/>
          <p:cNvSpPr/>
          <p:nvPr/>
        </p:nvSpPr>
        <p:spPr>
          <a:xfrm>
            <a:off x="3862705" y="525780"/>
            <a:ext cx="7221855" cy="417830"/>
          </a:xfrm>
          <a:prstGeom prst="rect">
            <a:avLst/>
          </a:prstGeom>
          <a:noFill/>
        </p:spPr>
        <p:txBody>
          <a:bodyPr wrap="square" lIns="0" tIns="0" rIns="0" bIns="0" rtlCol="0" anchor="ctr"/>
          <a:p>
            <a:pPr>
              <a:lnSpc>
                <a:spcPct val="80000"/>
              </a:lnSpc>
            </a:pPr>
            <a:endParaRPr lang="zh-CN" altLang="en-US" sz="3200" b="1" dirty="0">
              <a:solidFill>
                <a:srgbClr val="212121"/>
              </a:solidFill>
              <a:latin typeface="微软雅黑" panose="020B0503020204020204" charset="-122"/>
              <a:ea typeface="微软雅黑" panose="020B0503020204020204" charset="-122"/>
              <a:cs typeface="Alimama ShuHeiTi" pitchFamily="34" charset="-120"/>
            </a:endParaRPr>
          </a:p>
        </p:txBody>
      </p:sp>
      <p:sp>
        <p:nvSpPr>
          <p:cNvPr id="10" name="Text 7"/>
          <p:cNvSpPr/>
          <p:nvPr/>
        </p:nvSpPr>
        <p:spPr>
          <a:xfrm>
            <a:off x="392430" y="1164590"/>
            <a:ext cx="1562735" cy="1217930"/>
          </a:xfrm>
          <a:prstGeom prst="rect">
            <a:avLst/>
          </a:prstGeom>
          <a:noFill/>
        </p:spPr>
        <p:txBody>
          <a:bodyPr wrap="square" lIns="0" tIns="0" rIns="0" bIns="0" rtlCol="0" anchor="ctr"/>
          <a:lstStyle/>
          <a:p>
            <a:pPr>
              <a:lnSpc>
                <a:spcPct val="110000"/>
              </a:lnSpc>
            </a:pPr>
            <a:endParaRPr lang="zh-CN" altLang="en-US" dirty="0">
              <a:solidFill>
                <a:srgbClr val="212121">
                  <a:alpha val="80000"/>
                </a:srgbClr>
              </a:solidFill>
              <a:latin typeface="微软雅黑" panose="020B0503020204020204" charset="-122"/>
              <a:ea typeface="微软雅黑" panose="020B0503020204020204" charset="-122"/>
              <a:cs typeface="仿宋_GB2312" panose="02010609030101010101" charset="-122"/>
            </a:endParaRPr>
          </a:p>
        </p:txBody>
      </p:sp>
      <p:sp>
        <p:nvSpPr>
          <p:cNvPr id="73" name="Text 13"/>
          <p:cNvSpPr/>
          <p:nvPr/>
        </p:nvSpPr>
        <p:spPr>
          <a:xfrm>
            <a:off x="213360" y="1027430"/>
            <a:ext cx="1242060" cy="581025"/>
          </a:xfrm>
          <a:prstGeom prst="rect">
            <a:avLst/>
          </a:prstGeom>
          <a:noFill/>
        </p:spPr>
        <p:txBody>
          <a:bodyPr wrap="square" lIns="0" tIns="0" rIns="0" bIns="0" rtlCol="0" anchor="ctr"/>
          <a:lstStyle/>
          <a:p>
            <a:pPr>
              <a:lnSpc>
                <a:spcPct val="130000"/>
              </a:lnSpc>
            </a:pPr>
            <a:endParaRPr lang="en-US" b="1" dirty="0">
              <a:solidFill>
                <a:srgbClr val="212121"/>
              </a:solidFill>
              <a:latin typeface="微软雅黑" panose="020B0503020204020204" charset="-122"/>
              <a:ea typeface="微软雅黑" panose="020B0503020204020204" charset="-122"/>
              <a:cs typeface="Alimama ShuHeiTi" pitchFamily="34" charset="-120"/>
              <a:sym typeface="+mn-ea"/>
            </a:endParaRPr>
          </a:p>
        </p:txBody>
      </p:sp>
      <p:sp>
        <p:nvSpPr>
          <p:cNvPr id="6" name="文本框 5"/>
          <p:cNvSpPr txBox="1"/>
          <p:nvPr/>
        </p:nvSpPr>
        <p:spPr>
          <a:xfrm>
            <a:off x="1257300" y="1379855"/>
            <a:ext cx="9827260" cy="4716780"/>
          </a:xfrm>
          <a:prstGeom prst="rect">
            <a:avLst/>
          </a:prstGeom>
          <a:noFill/>
        </p:spPr>
        <p:txBody>
          <a:bodyPr wrap="square" rtlCol="0">
            <a:noAutofit/>
          </a:bodyPr>
          <a:p>
            <a:pPr marL="342900" indent="-342900" algn="just" defTabSz="266700" fontAlgn="auto">
              <a:lnSpc>
                <a:spcPct val="150000"/>
              </a:lnSpc>
              <a:spcBef>
                <a:spcPct val="0"/>
              </a:spcBef>
              <a:spcAft>
                <a:spcPct val="0"/>
              </a:spcAft>
              <a:buFont typeface="Wingdings" panose="05000000000000000000" charset="0"/>
              <a:buChar char="Ø"/>
            </a:pPr>
            <a:r>
              <a:rPr lang="zh-CN" altLang="en-US" sz="2400">
                <a:latin typeface="微软雅黑" panose="020B0503020204020204" charset="-122"/>
                <a:ea typeface="微软雅黑" panose="020B0503020204020204" charset="-122"/>
                <a:cs typeface="微软雅黑" panose="020B0503020204020204" charset="-122"/>
                <a:sym typeface="+mn-ea"/>
              </a:rPr>
              <a:t>统筹推进辖区内物业服务企业综合评价工作；</a:t>
            </a:r>
            <a:endParaRPr lang="zh-CN" altLang="en-US" sz="2400">
              <a:latin typeface="微软雅黑" panose="020B0503020204020204" charset="-122"/>
              <a:ea typeface="微软雅黑" panose="020B0503020204020204" charset="-122"/>
              <a:cs typeface="微软雅黑" panose="020B0503020204020204" charset="-122"/>
              <a:sym typeface="+mn-ea"/>
            </a:endParaRPr>
          </a:p>
          <a:p>
            <a:pPr marL="342900" indent="-342900" algn="just" defTabSz="266700" fontAlgn="auto">
              <a:lnSpc>
                <a:spcPct val="150000"/>
              </a:lnSpc>
              <a:spcBef>
                <a:spcPct val="0"/>
              </a:spcBef>
              <a:spcAft>
                <a:spcPct val="0"/>
              </a:spcAft>
              <a:buFont typeface="Wingdings" panose="05000000000000000000" charset="0"/>
              <a:buChar char="Ø"/>
            </a:pPr>
            <a:r>
              <a:rPr lang="zh-CN" altLang="en-US" sz="2400">
                <a:latin typeface="微软雅黑" panose="020B0503020204020204" charset="-122"/>
                <a:ea typeface="微软雅黑" panose="020B0503020204020204" charset="-122"/>
                <a:cs typeface="微软雅黑" panose="020B0503020204020204" charset="-122"/>
                <a:sym typeface="+mn-ea"/>
              </a:rPr>
              <a:t>督促辖区内住宅物业管理项目在北京市物业管理信息系统进行备案或信息采集；</a:t>
            </a:r>
            <a:endParaRPr lang="zh-CN" altLang="en-US" sz="2400">
              <a:latin typeface="微软雅黑" panose="020B0503020204020204" charset="-122"/>
              <a:ea typeface="微软雅黑" panose="020B0503020204020204" charset="-122"/>
              <a:cs typeface="微软雅黑" panose="020B0503020204020204" charset="-122"/>
              <a:sym typeface="+mn-ea"/>
            </a:endParaRPr>
          </a:p>
          <a:p>
            <a:pPr marL="342900" indent="-342900" algn="just" defTabSz="266700" fontAlgn="auto">
              <a:lnSpc>
                <a:spcPct val="150000"/>
              </a:lnSpc>
              <a:spcBef>
                <a:spcPct val="0"/>
              </a:spcBef>
              <a:spcAft>
                <a:spcPct val="0"/>
              </a:spcAft>
              <a:buFont typeface="Wingdings" panose="05000000000000000000" charset="0"/>
              <a:buChar char="Ø"/>
            </a:pPr>
            <a:r>
              <a:rPr lang="zh-CN" altLang="en-US" sz="2400">
                <a:latin typeface="微软雅黑" panose="020B0503020204020204" charset="-122"/>
                <a:ea typeface="微软雅黑" panose="020B0503020204020204" charset="-122"/>
                <a:cs typeface="微软雅黑" panose="020B0503020204020204" charset="-122"/>
                <a:sym typeface="+mn-ea"/>
              </a:rPr>
              <a:t>完成属地住宅物业管理项目参与社区治理内容评分；</a:t>
            </a:r>
            <a:endParaRPr lang="zh-CN" altLang="en-US" sz="2400">
              <a:latin typeface="微软雅黑" panose="020B0503020204020204" charset="-122"/>
              <a:ea typeface="微软雅黑" panose="020B0503020204020204" charset="-122"/>
              <a:cs typeface="微软雅黑" panose="020B0503020204020204" charset="-122"/>
              <a:sym typeface="+mn-ea"/>
            </a:endParaRPr>
          </a:p>
          <a:p>
            <a:pPr marL="342900" indent="-342900" algn="just" defTabSz="266700" fontAlgn="auto">
              <a:lnSpc>
                <a:spcPct val="150000"/>
              </a:lnSpc>
              <a:spcBef>
                <a:spcPct val="0"/>
              </a:spcBef>
              <a:spcAft>
                <a:spcPct val="0"/>
              </a:spcAft>
              <a:buFont typeface="Wingdings" panose="05000000000000000000" charset="0"/>
              <a:buChar char="Ø"/>
            </a:pPr>
            <a:r>
              <a:rPr lang="zh-CN" altLang="en-US" sz="2400">
                <a:latin typeface="微软雅黑" panose="020B0503020204020204" charset="-122"/>
                <a:ea typeface="微软雅黑" panose="020B0503020204020204" charset="-122"/>
                <a:cs typeface="微软雅黑" panose="020B0503020204020204" charset="-122"/>
                <a:sym typeface="+mn-ea"/>
              </a:rPr>
              <a:t>完善北京市物业管理信息系统中街道(乡镇)备案的项目内容(包括不限于应急物业等)；</a:t>
            </a:r>
            <a:endParaRPr lang="zh-CN" altLang="en-US" sz="2400">
              <a:latin typeface="微软雅黑" panose="020B0503020204020204" charset="-122"/>
              <a:ea typeface="微软雅黑" panose="020B0503020204020204" charset="-122"/>
              <a:cs typeface="微软雅黑" panose="020B0503020204020204" charset="-122"/>
              <a:sym typeface="+mn-ea"/>
            </a:endParaRPr>
          </a:p>
          <a:p>
            <a:pPr marL="342900" indent="-342900" algn="just" defTabSz="266700" fontAlgn="auto">
              <a:lnSpc>
                <a:spcPct val="150000"/>
              </a:lnSpc>
              <a:spcBef>
                <a:spcPct val="0"/>
              </a:spcBef>
              <a:spcAft>
                <a:spcPct val="0"/>
              </a:spcAft>
              <a:buFont typeface="Wingdings" panose="05000000000000000000" charset="0"/>
              <a:buChar char="Ø"/>
            </a:pPr>
            <a:r>
              <a:rPr lang="zh-CN" altLang="en-US" sz="2400">
                <a:latin typeface="微软雅黑" panose="020B0503020204020204" charset="-122"/>
                <a:ea typeface="微软雅黑" panose="020B0503020204020204" charset="-122"/>
                <a:cs typeface="微软雅黑" panose="020B0503020204020204" charset="-122"/>
                <a:sym typeface="+mn-ea"/>
              </a:rPr>
              <a:t>注销辖区内已过期的住宅物业管理项目备案信息；</a:t>
            </a:r>
            <a:endParaRPr lang="zh-CN" altLang="en-US" sz="2400">
              <a:latin typeface="微软雅黑" panose="020B0503020204020204" charset="-122"/>
              <a:ea typeface="微软雅黑" panose="020B0503020204020204" charset="-122"/>
              <a:cs typeface="微软雅黑" panose="020B0503020204020204" charset="-122"/>
              <a:sym typeface="+mn-ea"/>
            </a:endParaRPr>
          </a:p>
          <a:p>
            <a:pPr marL="342900" indent="-342900" algn="just" defTabSz="266700" fontAlgn="auto">
              <a:lnSpc>
                <a:spcPct val="150000"/>
              </a:lnSpc>
              <a:spcBef>
                <a:spcPct val="0"/>
              </a:spcBef>
              <a:spcAft>
                <a:spcPct val="0"/>
              </a:spcAft>
              <a:buFont typeface="Wingdings" panose="05000000000000000000" charset="0"/>
              <a:buChar char="Ø"/>
            </a:pPr>
            <a:r>
              <a:rPr lang="zh-CN" altLang="en-US" sz="2400">
                <a:latin typeface="微软雅黑" panose="020B0503020204020204" charset="-122"/>
                <a:ea typeface="微软雅黑" panose="020B0503020204020204" charset="-122"/>
                <a:cs typeface="微软雅黑" panose="020B0503020204020204" charset="-122"/>
                <a:sym typeface="+mn-ea"/>
              </a:rPr>
              <a:t>指导辖区内物业服务企业开展综合评价工作。</a:t>
            </a:r>
            <a:endParaRPr lang="zh-CN" altLang="en-US" sz="2400" dirty="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79" name="文本框 78"/>
          <p:cNvSpPr txBox="1"/>
          <p:nvPr/>
        </p:nvSpPr>
        <p:spPr>
          <a:xfrm>
            <a:off x="1175340" y="376510"/>
            <a:ext cx="5280660" cy="583565"/>
          </a:xfrm>
          <a:prstGeom prst="rect">
            <a:avLst/>
          </a:prstGeom>
          <a:noFill/>
        </p:spPr>
        <p:txBody>
          <a:bodyPr wrap="square" rtlCol="0">
            <a:spAutoFit/>
          </a:bodyPr>
          <a:p>
            <a:r>
              <a:rPr lang="zh-CN" sz="3200" b="1" dirty="0">
                <a:solidFill>
                  <a:srgbClr val="212121"/>
                </a:solidFill>
                <a:latin typeface="微软雅黑" panose="020B0503020204020204" charset="-122"/>
                <a:ea typeface="微软雅黑" panose="020B0503020204020204" charset="-122"/>
                <a:cs typeface="Alimama ShuHeiTi" pitchFamily="34" charset="-120"/>
                <a:sym typeface="+mn-ea"/>
              </a:rPr>
              <a:t>街道办事处（乡镇人民政府）</a:t>
            </a:r>
            <a:endParaRPr lang="zh-CN" sz="3200" b="1" dirty="0">
              <a:solidFill>
                <a:srgbClr val="212121"/>
              </a:solidFill>
              <a:latin typeface="微软雅黑" panose="020B0503020204020204" charset="-122"/>
              <a:ea typeface="微软雅黑" panose="020B0503020204020204" charset="-122"/>
              <a:cs typeface="Alimama ShuHeiTi" pitchFamily="34" charset="-120"/>
              <a:sym typeface="+mn-ea"/>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kimi-img.moonshot.cn/pub/slides/slides_tmpl/image/25-09-30-16:31:52-d3dpau0s8jdo4os5dgdg.jpg"/>
          <p:cNvPicPr>
            <a:picLocks noChangeAspect="1"/>
          </p:cNvPicPr>
          <p:nvPr/>
        </p:nvPicPr>
        <p:blipFill>
          <a:blip r:embed="rId1"/>
          <a:stretch>
            <a:fillRect/>
          </a:stretch>
        </p:blipFill>
        <p:spPr>
          <a:xfrm>
            <a:off x="3175" y="0"/>
            <a:ext cx="12186285" cy="6858000"/>
          </a:xfrm>
          <a:prstGeom prst="rect">
            <a:avLst/>
          </a:prstGeom>
        </p:spPr>
      </p:pic>
      <p:sp>
        <p:nvSpPr>
          <p:cNvPr id="61447" name="Text 10"/>
          <p:cNvSpPr/>
          <p:nvPr/>
        </p:nvSpPr>
        <p:spPr>
          <a:xfrm>
            <a:off x="2694940" y="1894205"/>
            <a:ext cx="6802041" cy="269081"/>
          </a:xfrm>
          <a:prstGeom prst="rect">
            <a:avLst/>
          </a:prstGeom>
          <a:noFill/>
          <a:ln w="9525">
            <a:noFill/>
          </a:ln>
        </p:spPr>
        <p:txBody>
          <a:bodyPr wrap="square" lIns="0" tIns="0" rIns="0" bIns="0" anchor="ctr" anchorCtr="0"/>
          <a:p>
            <a:pPr>
              <a:lnSpc>
                <a:spcPct val="120000"/>
              </a:lnSpc>
            </a:pPr>
            <a:endParaRPr lang="zh-CN" altLang="en-US" b="1" dirty="0">
              <a:solidFill>
                <a:srgbClr val="004225"/>
              </a:solidFill>
              <a:latin typeface="微软雅黑" panose="020B0503020204020204" charset="-122"/>
              <a:ea typeface="微软雅黑" panose="020B0503020204020204" charset="-122"/>
            </a:endParaRPr>
          </a:p>
        </p:txBody>
      </p:sp>
      <p:sp>
        <p:nvSpPr>
          <p:cNvPr id="61458" name="Text 10"/>
          <p:cNvSpPr/>
          <p:nvPr/>
        </p:nvSpPr>
        <p:spPr>
          <a:xfrm>
            <a:off x="2522379" y="4749006"/>
            <a:ext cx="6802041" cy="269081"/>
          </a:xfrm>
          <a:prstGeom prst="rect">
            <a:avLst/>
          </a:prstGeom>
          <a:noFill/>
          <a:ln w="9525">
            <a:noFill/>
          </a:ln>
        </p:spPr>
        <p:txBody>
          <a:bodyPr wrap="square" lIns="0" tIns="0" rIns="0" bIns="0" anchor="ctr" anchorCtr="0"/>
          <a:p>
            <a:pPr>
              <a:lnSpc>
                <a:spcPct val="120000"/>
              </a:lnSpc>
            </a:pPr>
            <a:endParaRPr lang="zh-CN" altLang="en-US" b="1" dirty="0">
              <a:solidFill>
                <a:srgbClr val="004225"/>
              </a:solidFill>
              <a:latin typeface="微软雅黑" panose="020B0503020204020204" charset="-122"/>
              <a:ea typeface="微软雅黑" panose="020B0503020204020204" charset="-122"/>
            </a:endParaRPr>
          </a:p>
        </p:txBody>
      </p:sp>
      <p:sp>
        <p:nvSpPr>
          <p:cNvPr id="65540" name="Text 3"/>
          <p:cNvSpPr/>
          <p:nvPr/>
        </p:nvSpPr>
        <p:spPr>
          <a:xfrm>
            <a:off x="4361815" y="2278380"/>
            <a:ext cx="3853815" cy="2565400"/>
          </a:xfrm>
          <a:prstGeom prst="rect">
            <a:avLst/>
          </a:prstGeom>
          <a:noFill/>
          <a:ln w="9525">
            <a:noFill/>
          </a:ln>
        </p:spPr>
        <p:txBody>
          <a:bodyPr wrap="square" lIns="0" tIns="0" rIns="0" bIns="0" anchor="ctr" anchorCtr="0"/>
          <a:p>
            <a:r>
              <a:rPr lang="zh-CN" altLang="en-US" sz="6000" b="1" dirty="0">
                <a:solidFill>
                  <a:schemeClr val="tx1"/>
                </a:solidFill>
                <a:latin typeface="黑体" panose="02010609060101010101" charset="-122"/>
                <a:ea typeface="黑体" panose="02010609060101010101" charset="-122"/>
              </a:rPr>
              <a:t>感谢聆听！</a:t>
            </a:r>
            <a:endParaRPr lang="zh-CN" altLang="en-US" sz="6000" b="1" dirty="0">
              <a:solidFill>
                <a:schemeClr val="tx1"/>
              </a:solidFill>
              <a:latin typeface="黑体" panose="02010609060101010101" charset="-122"/>
              <a:ea typeface="黑体" panose="02010609060101010101" charset="-122"/>
            </a:endParaRPr>
          </a:p>
          <a:p>
            <a:endParaRPr lang="zh-CN" altLang="en-US" sz="2400" b="1" dirty="0">
              <a:solidFill>
                <a:schemeClr val="tx1"/>
              </a:solidFill>
              <a:latin typeface="黑体" panose="02010609060101010101" charset="-122"/>
              <a:ea typeface="黑体" panose="02010609060101010101" charset="-122"/>
            </a:endParaRPr>
          </a:p>
          <a:p>
            <a:endParaRPr lang="en-US" altLang="zh-CN" sz="2400" b="1" dirty="0">
              <a:solidFill>
                <a:schemeClr val="tx1"/>
              </a:solidFill>
              <a:latin typeface="黑体" panose="02010609060101010101" charset="-122"/>
              <a:ea typeface="黑体" panose="02010609060101010101"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5F7FA"/>
        </a:solidFill>
        <a:effectLst/>
      </p:bgPr>
    </p:bg>
    <p:spTree>
      <p:nvGrpSpPr>
        <p:cNvPr id="1" name=""/>
        <p:cNvGrpSpPr/>
        <p:nvPr/>
      </p:nvGrpSpPr>
      <p:grpSpPr>
        <a:xfrm>
          <a:off x="0" y="0"/>
          <a:ext cx="0" cy="0"/>
          <a:chOff x="0" y="0"/>
          <a:chExt cx="0" cy="0"/>
        </a:xfrm>
      </p:grpSpPr>
      <p:pic>
        <p:nvPicPr>
          <p:cNvPr id="2" name="Image 0" descr="https://kimi-img.moonshot.cn/pub/slides/slides_tmpl/image/25-09-30-16:31:52-d3dpau0s8jdo4os5dgdg.jpg"/>
          <p:cNvPicPr>
            <a:picLocks noChangeAspect="1"/>
          </p:cNvPicPr>
          <p:nvPr/>
        </p:nvPicPr>
        <p:blipFill>
          <a:blip r:embed="rId1"/>
          <a:stretch>
            <a:fillRect/>
          </a:stretch>
        </p:blipFill>
        <p:spPr>
          <a:xfrm>
            <a:off x="2540" y="1270"/>
            <a:ext cx="12186285" cy="6858000"/>
          </a:xfrm>
          <a:prstGeom prst="rect">
            <a:avLst/>
          </a:prstGeom>
        </p:spPr>
      </p:pic>
      <p:pic>
        <p:nvPicPr>
          <p:cNvPr id="24578" name="图片 1"/>
          <p:cNvPicPr>
            <a:picLocks noChangeAspect="1"/>
          </p:cNvPicPr>
          <p:nvPr/>
        </p:nvPicPr>
        <p:blipFill>
          <a:blip r:embed="rId2"/>
          <a:stretch>
            <a:fillRect/>
          </a:stretch>
        </p:blipFill>
        <p:spPr>
          <a:xfrm>
            <a:off x="443230" y="193675"/>
            <a:ext cx="11186795" cy="6473190"/>
          </a:xfrm>
          <a:prstGeom prst="rect">
            <a:avLst/>
          </a:prstGeom>
          <a:noFill/>
          <a:ln w="9525">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5F7FA"/>
        </a:solidFill>
        <a:effectLst/>
      </p:bgPr>
    </p:bg>
    <p:spTree>
      <p:nvGrpSpPr>
        <p:cNvPr id="1" name=""/>
        <p:cNvGrpSpPr/>
        <p:nvPr/>
      </p:nvGrpSpPr>
      <p:grpSpPr>
        <a:xfrm>
          <a:off x="0" y="0"/>
          <a:ext cx="0" cy="0"/>
          <a:chOff x="0" y="0"/>
          <a:chExt cx="0" cy="0"/>
        </a:xfrm>
      </p:grpSpPr>
      <p:pic>
        <p:nvPicPr>
          <p:cNvPr id="2" name="Image 0" descr="https://kimi-img.moonshot.cn/pub/slides/slides_tmpl/image/25-09-30-16:31:52-d3dpau0s8jdo4os5dgdg.jpg"/>
          <p:cNvPicPr>
            <a:picLocks noChangeAspect="1"/>
          </p:cNvPicPr>
          <p:nvPr/>
        </p:nvPicPr>
        <p:blipFill>
          <a:blip r:embed="rId1"/>
          <a:stretch>
            <a:fillRect/>
          </a:stretch>
        </p:blipFill>
        <p:spPr>
          <a:xfrm>
            <a:off x="0" y="635"/>
            <a:ext cx="12186285" cy="6858000"/>
          </a:xfrm>
          <a:prstGeom prst="rect">
            <a:avLst/>
          </a:prstGeom>
        </p:spPr>
      </p:pic>
      <p:grpSp>
        <p:nvGrpSpPr>
          <p:cNvPr id="30724" name="组合 16"/>
          <p:cNvGrpSpPr/>
          <p:nvPr/>
        </p:nvGrpSpPr>
        <p:grpSpPr>
          <a:xfrm>
            <a:off x="3096319" y="1437097"/>
            <a:ext cx="2668688" cy="472138"/>
            <a:chOff x="2647" y="3540"/>
            <a:chExt cx="4966" cy="916"/>
          </a:xfrm>
        </p:grpSpPr>
        <p:sp>
          <p:nvSpPr>
            <p:cNvPr id="30726" name="标题 1"/>
            <p:cNvSpPr/>
            <p:nvPr/>
          </p:nvSpPr>
          <p:spPr>
            <a:xfrm>
              <a:off x="2647" y="3540"/>
              <a:ext cx="4966" cy="916"/>
            </a:xfrm>
            <a:prstGeom prst="roundRect">
              <a:avLst>
                <a:gd name="adj" fmla="val 8528"/>
              </a:avLst>
            </a:prstGeom>
            <a:solidFill>
              <a:schemeClr val="bg1"/>
            </a:solidFill>
            <a:ln w="12700" cap="sq" cmpd="sng">
              <a:solidFill>
                <a:schemeClr val="accent1"/>
              </a:solidFill>
              <a:prstDash val="solid"/>
              <a:miter/>
              <a:headEnd type="none" w="med" len="med"/>
              <a:tailEnd type="none" w="med" len="med"/>
            </a:ln>
          </p:spPr>
          <p:txBody>
            <a:bodyPr wrap="square" lIns="68580" tIns="34290" rIns="68580" bIns="34290" anchor="ctr" anchorCtr="0"/>
            <a:p>
              <a:pPr algn="ctr">
                <a:lnSpc>
                  <a:spcPct val="110000"/>
                </a:lnSpc>
              </a:pPr>
              <a:endParaRPr lang="zh-CN" altLang="en-US" sz="2000">
                <a:solidFill>
                  <a:schemeClr val="tx1"/>
                </a:solidFill>
                <a:latin typeface="微软雅黑" panose="020B0503020204020204" charset="-122"/>
                <a:ea typeface="微软雅黑" panose="020B0503020204020204" charset="-122"/>
              </a:endParaRPr>
            </a:p>
          </p:txBody>
        </p:sp>
        <p:sp>
          <p:nvSpPr>
            <p:cNvPr id="30728" name="文本框 14"/>
            <p:cNvSpPr txBox="1"/>
            <p:nvPr/>
          </p:nvSpPr>
          <p:spPr>
            <a:xfrm>
              <a:off x="3280" y="3633"/>
              <a:ext cx="3504" cy="774"/>
            </a:xfrm>
            <a:prstGeom prst="rect">
              <a:avLst/>
            </a:prstGeom>
            <a:noFill/>
            <a:ln w="9525">
              <a:noFill/>
            </a:ln>
          </p:spPr>
          <p:txBody>
            <a:bodyPr wrap="square" anchor="t" anchorCtr="0">
              <a:spAutoFit/>
            </a:bodyPr>
            <a:p>
              <a:pPr algn="ctr"/>
              <a:r>
                <a:rPr lang="zh-CN" altLang="en-US" sz="2000">
                  <a:solidFill>
                    <a:schemeClr val="tx1"/>
                  </a:solidFill>
                  <a:latin typeface="微软雅黑" panose="020B0503020204020204" charset="-122"/>
                  <a:ea typeface="微软雅黑" panose="020B0503020204020204" charset="-122"/>
                </a:rPr>
                <a:t>总则</a:t>
              </a:r>
              <a:endParaRPr lang="zh-CN" altLang="en-US" sz="2000">
                <a:solidFill>
                  <a:schemeClr val="tx1"/>
                </a:solidFill>
                <a:latin typeface="微软雅黑" panose="020B0503020204020204" charset="-122"/>
                <a:ea typeface="微软雅黑" panose="020B0503020204020204" charset="-122"/>
              </a:endParaRPr>
            </a:p>
          </p:txBody>
        </p:sp>
      </p:grpSp>
      <p:grpSp>
        <p:nvGrpSpPr>
          <p:cNvPr id="30729" name="组合 17"/>
          <p:cNvGrpSpPr/>
          <p:nvPr/>
        </p:nvGrpSpPr>
        <p:grpSpPr>
          <a:xfrm>
            <a:off x="3092747" y="2182428"/>
            <a:ext cx="2668688" cy="472138"/>
            <a:chOff x="2647" y="3540"/>
            <a:chExt cx="4966" cy="916"/>
          </a:xfrm>
        </p:grpSpPr>
        <p:sp>
          <p:nvSpPr>
            <p:cNvPr id="30731" name="标题 1"/>
            <p:cNvSpPr/>
            <p:nvPr/>
          </p:nvSpPr>
          <p:spPr>
            <a:xfrm>
              <a:off x="2647" y="3540"/>
              <a:ext cx="4966" cy="916"/>
            </a:xfrm>
            <a:prstGeom prst="roundRect">
              <a:avLst>
                <a:gd name="adj" fmla="val 8528"/>
              </a:avLst>
            </a:prstGeom>
            <a:solidFill>
              <a:schemeClr val="bg1"/>
            </a:solidFill>
            <a:ln w="12700" cap="sq" cmpd="sng">
              <a:solidFill>
                <a:schemeClr val="accent1"/>
              </a:solidFill>
              <a:prstDash val="solid"/>
              <a:miter/>
              <a:headEnd type="none" w="med" len="med"/>
              <a:tailEnd type="none" w="med" len="med"/>
            </a:ln>
          </p:spPr>
          <p:txBody>
            <a:bodyPr wrap="square" lIns="68580" tIns="34290" rIns="68580" bIns="34290" anchor="ctr" anchorCtr="0"/>
            <a:p>
              <a:pPr algn="ctr">
                <a:lnSpc>
                  <a:spcPct val="110000"/>
                </a:lnSpc>
              </a:pPr>
              <a:endParaRPr lang="zh-CN" altLang="en-US" sz="2000">
                <a:solidFill>
                  <a:schemeClr val="tx1"/>
                </a:solidFill>
                <a:latin typeface="微软雅黑" panose="020B0503020204020204" charset="-122"/>
                <a:ea typeface="微软雅黑" panose="020B0503020204020204" charset="-122"/>
              </a:endParaRPr>
            </a:p>
          </p:txBody>
        </p:sp>
        <p:sp>
          <p:nvSpPr>
            <p:cNvPr id="30733" name="文本框 22"/>
            <p:cNvSpPr txBox="1"/>
            <p:nvPr/>
          </p:nvSpPr>
          <p:spPr>
            <a:xfrm>
              <a:off x="3280" y="3633"/>
              <a:ext cx="3900" cy="774"/>
            </a:xfrm>
            <a:prstGeom prst="rect">
              <a:avLst/>
            </a:prstGeom>
            <a:noFill/>
            <a:ln w="9525">
              <a:noFill/>
            </a:ln>
          </p:spPr>
          <p:txBody>
            <a:bodyPr wrap="square" anchor="t" anchorCtr="0">
              <a:spAutoFit/>
            </a:bodyPr>
            <a:p>
              <a:pPr algn="ctr"/>
              <a:r>
                <a:rPr lang="zh-CN" altLang="en-US" sz="2000">
                  <a:solidFill>
                    <a:schemeClr val="tx1"/>
                  </a:solidFill>
                  <a:latin typeface="微软雅黑" panose="020B0503020204020204" charset="-122"/>
                  <a:ea typeface="微软雅黑" panose="020B0503020204020204" charset="-122"/>
                </a:rPr>
                <a:t>综合评价体系</a:t>
              </a:r>
              <a:endParaRPr lang="zh-CN" altLang="en-US" sz="2000">
                <a:solidFill>
                  <a:schemeClr val="tx1"/>
                </a:solidFill>
                <a:latin typeface="微软雅黑" panose="020B0503020204020204" charset="-122"/>
                <a:ea typeface="微软雅黑" panose="020B0503020204020204" charset="-122"/>
              </a:endParaRPr>
            </a:p>
          </p:txBody>
        </p:sp>
      </p:grpSp>
      <p:grpSp>
        <p:nvGrpSpPr>
          <p:cNvPr id="30734" name="组合 24"/>
          <p:cNvGrpSpPr/>
          <p:nvPr/>
        </p:nvGrpSpPr>
        <p:grpSpPr>
          <a:xfrm>
            <a:off x="3092550" y="2956334"/>
            <a:ext cx="2667694" cy="472138"/>
            <a:chOff x="2647" y="3540"/>
            <a:chExt cx="4966" cy="916"/>
          </a:xfrm>
        </p:grpSpPr>
        <p:sp>
          <p:nvSpPr>
            <p:cNvPr id="30736" name="标题 1"/>
            <p:cNvSpPr/>
            <p:nvPr/>
          </p:nvSpPr>
          <p:spPr>
            <a:xfrm>
              <a:off x="2647" y="3540"/>
              <a:ext cx="4966" cy="916"/>
            </a:xfrm>
            <a:prstGeom prst="roundRect">
              <a:avLst>
                <a:gd name="adj" fmla="val 8528"/>
              </a:avLst>
            </a:prstGeom>
            <a:solidFill>
              <a:schemeClr val="bg1"/>
            </a:solidFill>
            <a:ln w="12700" cap="sq" cmpd="sng">
              <a:solidFill>
                <a:schemeClr val="accent1"/>
              </a:solidFill>
              <a:prstDash val="solid"/>
              <a:miter/>
              <a:headEnd type="none" w="med" len="med"/>
              <a:tailEnd type="none" w="med" len="med"/>
            </a:ln>
          </p:spPr>
          <p:txBody>
            <a:bodyPr wrap="square" lIns="68580" tIns="34290" rIns="68580" bIns="34290" anchor="ctr" anchorCtr="0"/>
            <a:p>
              <a:pPr algn="ctr">
                <a:lnSpc>
                  <a:spcPct val="110000"/>
                </a:lnSpc>
              </a:pPr>
              <a:endParaRPr lang="zh-CN" altLang="en-US" sz="2000">
                <a:solidFill>
                  <a:schemeClr val="tx1"/>
                </a:solidFill>
                <a:latin typeface="微软雅黑" panose="020B0503020204020204" charset="-122"/>
                <a:ea typeface="微软雅黑" panose="020B0503020204020204" charset="-122"/>
              </a:endParaRPr>
            </a:p>
          </p:txBody>
        </p:sp>
        <p:sp>
          <p:nvSpPr>
            <p:cNvPr id="30738" name="文本框 28"/>
            <p:cNvSpPr txBox="1"/>
            <p:nvPr/>
          </p:nvSpPr>
          <p:spPr>
            <a:xfrm>
              <a:off x="3280" y="3633"/>
              <a:ext cx="3900" cy="774"/>
            </a:xfrm>
            <a:prstGeom prst="rect">
              <a:avLst/>
            </a:prstGeom>
            <a:noFill/>
            <a:ln w="9525">
              <a:noFill/>
            </a:ln>
          </p:spPr>
          <p:txBody>
            <a:bodyPr wrap="square" anchor="t" anchorCtr="0">
              <a:spAutoFit/>
            </a:bodyPr>
            <a:p>
              <a:pPr algn="ctr"/>
              <a:r>
                <a:rPr lang="zh-CN" altLang="en-US" sz="2000">
                  <a:solidFill>
                    <a:schemeClr val="tx1"/>
                  </a:solidFill>
                  <a:latin typeface="微软雅黑" panose="020B0503020204020204" charset="-122"/>
                  <a:ea typeface="微软雅黑" panose="020B0503020204020204" charset="-122"/>
                  <a:sym typeface="等线" panose="02010600030101010101" charset="-122"/>
                </a:rPr>
                <a:t>综合评价程序</a:t>
              </a:r>
              <a:endParaRPr lang="zh-CN" altLang="en-US" sz="2000">
                <a:solidFill>
                  <a:schemeClr val="tx1"/>
                </a:solidFill>
                <a:latin typeface="微软雅黑" panose="020B0503020204020204" charset="-122"/>
                <a:ea typeface="微软雅黑" panose="020B0503020204020204" charset="-122"/>
                <a:sym typeface="等线" panose="02010600030101010101" charset="-122"/>
              </a:endParaRPr>
            </a:p>
          </p:txBody>
        </p:sp>
      </p:grpSp>
      <p:grpSp>
        <p:nvGrpSpPr>
          <p:cNvPr id="30739" name="组合 31"/>
          <p:cNvGrpSpPr/>
          <p:nvPr/>
        </p:nvGrpSpPr>
        <p:grpSpPr>
          <a:xfrm>
            <a:off x="3101081" y="3740822"/>
            <a:ext cx="2668688" cy="471218"/>
            <a:chOff x="2647" y="3540"/>
            <a:chExt cx="4966" cy="916"/>
          </a:xfrm>
        </p:grpSpPr>
        <p:sp>
          <p:nvSpPr>
            <p:cNvPr id="30741" name="标题 1"/>
            <p:cNvSpPr/>
            <p:nvPr/>
          </p:nvSpPr>
          <p:spPr>
            <a:xfrm>
              <a:off x="2647" y="3540"/>
              <a:ext cx="4966" cy="916"/>
            </a:xfrm>
            <a:prstGeom prst="roundRect">
              <a:avLst>
                <a:gd name="adj" fmla="val 8528"/>
              </a:avLst>
            </a:prstGeom>
            <a:solidFill>
              <a:schemeClr val="bg1"/>
            </a:solidFill>
            <a:ln w="12700" cap="sq" cmpd="sng">
              <a:solidFill>
                <a:schemeClr val="accent1"/>
              </a:solidFill>
              <a:prstDash val="solid"/>
              <a:miter/>
              <a:headEnd type="none" w="med" len="med"/>
              <a:tailEnd type="none" w="med" len="med"/>
            </a:ln>
          </p:spPr>
          <p:txBody>
            <a:bodyPr wrap="square" lIns="68580" tIns="34290" rIns="68580" bIns="34290" anchor="ctr" anchorCtr="0"/>
            <a:p>
              <a:pPr algn="ctr">
                <a:lnSpc>
                  <a:spcPct val="110000"/>
                </a:lnSpc>
              </a:pPr>
              <a:endParaRPr lang="zh-CN" altLang="en-US" sz="2000">
                <a:solidFill>
                  <a:schemeClr val="tx1"/>
                </a:solidFill>
                <a:latin typeface="微软雅黑" panose="020B0503020204020204" charset="-122"/>
                <a:ea typeface="微软雅黑" panose="020B0503020204020204" charset="-122"/>
              </a:endParaRPr>
            </a:p>
          </p:txBody>
        </p:sp>
        <p:sp>
          <p:nvSpPr>
            <p:cNvPr id="30743" name="文本框 35"/>
            <p:cNvSpPr txBox="1"/>
            <p:nvPr/>
          </p:nvSpPr>
          <p:spPr>
            <a:xfrm>
              <a:off x="3280" y="3633"/>
              <a:ext cx="3900" cy="775"/>
            </a:xfrm>
            <a:prstGeom prst="rect">
              <a:avLst/>
            </a:prstGeom>
            <a:noFill/>
            <a:ln w="9525">
              <a:noFill/>
            </a:ln>
          </p:spPr>
          <p:txBody>
            <a:bodyPr wrap="square" anchor="t" anchorCtr="0">
              <a:spAutoFit/>
            </a:bodyPr>
            <a:p>
              <a:pPr algn="ctr"/>
              <a:r>
                <a:rPr lang="zh-CN" altLang="en-US" sz="2000">
                  <a:solidFill>
                    <a:schemeClr val="tx1"/>
                  </a:solidFill>
                  <a:latin typeface="微软雅黑" panose="020B0503020204020204" charset="-122"/>
                  <a:ea typeface="微软雅黑" panose="020B0503020204020204" charset="-122"/>
                </a:rPr>
                <a:t>评价结果应用</a:t>
              </a:r>
              <a:endParaRPr lang="zh-CN" altLang="en-US" sz="2000">
                <a:solidFill>
                  <a:schemeClr val="tx1"/>
                </a:solidFill>
                <a:latin typeface="微软雅黑" panose="020B0503020204020204" charset="-122"/>
                <a:ea typeface="微软雅黑" panose="020B0503020204020204" charset="-122"/>
              </a:endParaRPr>
            </a:p>
          </p:txBody>
        </p:sp>
      </p:grpSp>
      <p:grpSp>
        <p:nvGrpSpPr>
          <p:cNvPr id="30744" name="组合 37"/>
          <p:cNvGrpSpPr/>
          <p:nvPr/>
        </p:nvGrpSpPr>
        <p:grpSpPr>
          <a:xfrm>
            <a:off x="3121322" y="4505203"/>
            <a:ext cx="2668688" cy="471218"/>
            <a:chOff x="2647" y="3540"/>
            <a:chExt cx="4966" cy="916"/>
          </a:xfrm>
        </p:grpSpPr>
        <p:sp>
          <p:nvSpPr>
            <p:cNvPr id="30746" name="标题 1"/>
            <p:cNvSpPr/>
            <p:nvPr/>
          </p:nvSpPr>
          <p:spPr>
            <a:xfrm>
              <a:off x="2647" y="3540"/>
              <a:ext cx="4966" cy="916"/>
            </a:xfrm>
            <a:prstGeom prst="roundRect">
              <a:avLst>
                <a:gd name="adj" fmla="val 8528"/>
              </a:avLst>
            </a:prstGeom>
            <a:solidFill>
              <a:schemeClr val="bg1"/>
            </a:solidFill>
            <a:ln w="12700" cap="sq" cmpd="sng">
              <a:solidFill>
                <a:schemeClr val="accent1"/>
              </a:solidFill>
              <a:prstDash val="solid"/>
              <a:miter/>
              <a:headEnd type="none" w="med" len="med"/>
              <a:tailEnd type="none" w="med" len="med"/>
            </a:ln>
          </p:spPr>
          <p:txBody>
            <a:bodyPr wrap="square" lIns="68580" tIns="34290" rIns="68580" bIns="34290" anchor="ctr" anchorCtr="0"/>
            <a:p>
              <a:pPr algn="ctr">
                <a:lnSpc>
                  <a:spcPct val="110000"/>
                </a:lnSpc>
              </a:pPr>
              <a:endParaRPr lang="zh-CN" altLang="en-US" sz="2000">
                <a:solidFill>
                  <a:schemeClr val="tx1"/>
                </a:solidFill>
                <a:latin typeface="微软雅黑" panose="020B0503020204020204" charset="-122"/>
                <a:ea typeface="微软雅黑" panose="020B0503020204020204" charset="-122"/>
              </a:endParaRPr>
            </a:p>
          </p:txBody>
        </p:sp>
        <p:sp>
          <p:nvSpPr>
            <p:cNvPr id="30748" name="文本框 42"/>
            <p:cNvSpPr txBox="1"/>
            <p:nvPr/>
          </p:nvSpPr>
          <p:spPr>
            <a:xfrm>
              <a:off x="3280" y="3633"/>
              <a:ext cx="3504" cy="775"/>
            </a:xfrm>
            <a:prstGeom prst="rect">
              <a:avLst/>
            </a:prstGeom>
            <a:noFill/>
            <a:ln w="9525">
              <a:noFill/>
            </a:ln>
          </p:spPr>
          <p:txBody>
            <a:bodyPr wrap="square" anchor="t" anchorCtr="0">
              <a:spAutoFit/>
            </a:bodyPr>
            <a:p>
              <a:pPr algn="ctr"/>
              <a:r>
                <a:rPr lang="zh-CN" altLang="en-US" sz="2000">
                  <a:solidFill>
                    <a:schemeClr val="tx1"/>
                  </a:solidFill>
                  <a:latin typeface="微软雅黑" panose="020B0503020204020204" charset="-122"/>
                  <a:ea typeface="微软雅黑" panose="020B0503020204020204" charset="-122"/>
                </a:rPr>
                <a:t>附则</a:t>
              </a:r>
              <a:endParaRPr lang="zh-CN" altLang="en-US" sz="2000">
                <a:solidFill>
                  <a:schemeClr val="tx1"/>
                </a:solidFill>
                <a:latin typeface="微软雅黑" panose="020B0503020204020204" charset="-122"/>
                <a:ea typeface="微软雅黑" panose="020B0503020204020204" charset="-122"/>
              </a:endParaRPr>
            </a:p>
          </p:txBody>
        </p:sp>
      </p:grpSp>
      <p:sp>
        <p:nvSpPr>
          <p:cNvPr id="30749" name="文本框 45"/>
          <p:cNvSpPr txBox="1"/>
          <p:nvPr/>
        </p:nvSpPr>
        <p:spPr>
          <a:xfrm>
            <a:off x="554196" y="2573655"/>
            <a:ext cx="2019300" cy="1014730"/>
          </a:xfrm>
          <a:prstGeom prst="rect">
            <a:avLst/>
          </a:prstGeom>
        </p:spPr>
        <p:style>
          <a:lnRef idx="2">
            <a:schemeClr val="accent5"/>
          </a:lnRef>
          <a:fillRef idx="1">
            <a:schemeClr val="lt1"/>
          </a:fillRef>
          <a:effectRef idx="0">
            <a:schemeClr val="accent5"/>
          </a:effectRef>
          <a:fontRef idx="minor">
            <a:schemeClr val="dk1"/>
          </a:fontRef>
        </p:style>
        <p:txBody>
          <a:bodyPr wrap="square" anchor="t" anchorCtr="0">
            <a:spAutoFit/>
          </a:bodyPr>
          <a:p>
            <a:pPr algn="ctr">
              <a:lnSpc>
                <a:spcPct val="150000"/>
              </a:lnSpc>
            </a:pPr>
            <a:r>
              <a:rPr lang="zh-CN" altLang="en-US" sz="2000" b="1">
                <a:solidFill>
                  <a:schemeClr val="tx1"/>
                </a:solidFill>
                <a:latin typeface="微软雅黑" panose="020B0503020204020204" charset="-122"/>
                <a:ea typeface="微软雅黑" panose="020B0503020204020204" charset="-122"/>
                <a:cs typeface="微软雅黑" panose="020B0503020204020204" charset="-122"/>
              </a:rPr>
              <a:t>正</a:t>
            </a:r>
            <a:r>
              <a:rPr lang="en-US" altLang="zh-CN" sz="2000" b="1">
                <a:solidFill>
                  <a:schemeClr val="tx1"/>
                </a:solidFill>
                <a:latin typeface="微软雅黑" panose="020B0503020204020204" charset="-122"/>
                <a:ea typeface="微软雅黑" panose="020B0503020204020204" charset="-122"/>
                <a:cs typeface="微软雅黑" panose="020B0503020204020204" charset="-122"/>
              </a:rPr>
              <a:t> </a:t>
            </a:r>
            <a:r>
              <a:rPr lang="zh-CN" altLang="en-US" sz="2000" b="1">
                <a:solidFill>
                  <a:schemeClr val="tx1"/>
                </a:solidFill>
                <a:latin typeface="微软雅黑" panose="020B0503020204020204" charset="-122"/>
                <a:ea typeface="微软雅黑" panose="020B0503020204020204" charset="-122"/>
                <a:cs typeface="微软雅黑" panose="020B0503020204020204" charset="-122"/>
              </a:rPr>
              <a:t>文</a:t>
            </a:r>
            <a:endParaRPr lang="zh-CN" altLang="en-US" sz="2000" b="1">
              <a:solidFill>
                <a:schemeClr val="tx1"/>
              </a:solidFill>
              <a:latin typeface="微软雅黑" panose="020B0503020204020204" charset="-122"/>
              <a:ea typeface="微软雅黑" panose="020B0503020204020204" charset="-122"/>
              <a:cs typeface="微软雅黑" panose="020B0503020204020204" charset="-122"/>
            </a:endParaRPr>
          </a:p>
          <a:p>
            <a:pPr algn="ctr">
              <a:lnSpc>
                <a:spcPct val="150000"/>
              </a:lnSpc>
            </a:pPr>
            <a:r>
              <a:rPr lang="zh-CN" altLang="en-US" sz="2000">
                <a:solidFill>
                  <a:schemeClr val="tx1"/>
                </a:solidFill>
                <a:latin typeface="微软雅黑" panose="020B0503020204020204" charset="-122"/>
                <a:ea typeface="微软雅黑" panose="020B0503020204020204" charset="-122"/>
                <a:cs typeface="微软雅黑" panose="020B0503020204020204" charset="-122"/>
              </a:rPr>
              <a:t>五章（</a:t>
            </a:r>
            <a:r>
              <a:rPr lang="zh-CN" altLang="en-US" sz="2000">
                <a:solidFill>
                  <a:schemeClr val="tx1"/>
                </a:solidFill>
                <a:latin typeface="微软雅黑" panose="020B0503020204020204" charset="-122"/>
                <a:ea typeface="微软雅黑" panose="020B0503020204020204" charset="-122"/>
                <a:cs typeface="微软雅黑" panose="020B0503020204020204" charset="-122"/>
                <a:sym typeface="等线" panose="02010600030101010101" charset="-122"/>
              </a:rPr>
              <a:t>十九条</a:t>
            </a:r>
            <a:r>
              <a:rPr lang="zh-CN" altLang="en-US" sz="2000">
                <a:solidFill>
                  <a:schemeClr val="tx1"/>
                </a:solidFill>
                <a:latin typeface="微软雅黑" panose="020B0503020204020204" charset="-122"/>
                <a:ea typeface="微软雅黑" panose="020B0503020204020204" charset="-122"/>
                <a:cs typeface="微软雅黑" panose="020B0503020204020204" charset="-122"/>
              </a:rPr>
              <a:t>）</a:t>
            </a:r>
            <a:endParaRPr lang="zh-CN" altLang="en-US" sz="200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30750" name="文本框 5"/>
          <p:cNvSpPr txBox="1"/>
          <p:nvPr/>
        </p:nvSpPr>
        <p:spPr>
          <a:xfrm>
            <a:off x="5837635" y="1477566"/>
            <a:ext cx="5545931" cy="398780"/>
          </a:xfrm>
          <a:prstGeom prst="rect">
            <a:avLst/>
          </a:prstGeom>
          <a:noFill/>
          <a:ln w="9525">
            <a:noFill/>
          </a:ln>
        </p:spPr>
        <p:txBody>
          <a:bodyPr wrap="square" anchor="t" anchorCtr="0">
            <a:spAutoFit/>
          </a:bodyPr>
          <a:p>
            <a:r>
              <a:rPr lang="zh-CN" altLang="en-US" sz="2000">
                <a:solidFill>
                  <a:schemeClr val="tx1"/>
                </a:solidFill>
                <a:latin typeface="微软雅黑" panose="020B0503020204020204" charset="-122"/>
                <a:ea typeface="微软雅黑" panose="020B0503020204020204" charset="-122"/>
              </a:rPr>
              <a:t>（目的依据、适用范围、工作原则、职责分工）</a:t>
            </a:r>
            <a:endParaRPr lang="zh-CN" altLang="en-US" sz="2000">
              <a:solidFill>
                <a:schemeClr val="tx1"/>
              </a:solidFill>
              <a:latin typeface="微软雅黑" panose="020B0503020204020204" charset="-122"/>
              <a:ea typeface="微软雅黑" panose="020B0503020204020204" charset="-122"/>
            </a:endParaRPr>
          </a:p>
        </p:txBody>
      </p:sp>
      <p:sp>
        <p:nvSpPr>
          <p:cNvPr id="30751" name="文本框 6"/>
          <p:cNvSpPr txBox="1"/>
          <p:nvPr/>
        </p:nvSpPr>
        <p:spPr>
          <a:xfrm>
            <a:off x="5838825" y="2266950"/>
            <a:ext cx="5543550" cy="398780"/>
          </a:xfrm>
          <a:prstGeom prst="rect">
            <a:avLst/>
          </a:prstGeom>
          <a:noFill/>
          <a:ln w="9525">
            <a:noFill/>
          </a:ln>
        </p:spPr>
        <p:txBody>
          <a:bodyPr wrap="square" anchor="t" anchorCtr="0">
            <a:spAutoFit/>
          </a:bodyPr>
          <a:p>
            <a:r>
              <a:rPr lang="zh-CN" altLang="en-US" sz="2000">
                <a:solidFill>
                  <a:schemeClr val="tx1"/>
                </a:solidFill>
                <a:latin typeface="微软雅黑" panose="020B0503020204020204" charset="-122"/>
                <a:ea typeface="微软雅黑" panose="020B0503020204020204" charset="-122"/>
              </a:rPr>
              <a:t>（</a:t>
            </a:r>
            <a:r>
              <a:rPr lang="zh-CN" altLang="zh-CN" sz="2000" b="1">
                <a:solidFill>
                  <a:schemeClr val="tx1"/>
                </a:solidFill>
                <a:latin typeface="微软雅黑" panose="020B0503020204020204" charset="-122"/>
                <a:ea typeface="微软雅黑" panose="020B0503020204020204" charset="-122"/>
                <a:sym typeface="等线" panose="02010600030101010101" charset="-122"/>
              </a:rPr>
              <a:t>指标构成、评分规则、评价等级、评价周期</a:t>
            </a:r>
            <a:r>
              <a:rPr lang="zh-CN" altLang="en-US" sz="2000">
                <a:solidFill>
                  <a:schemeClr val="tx1"/>
                </a:solidFill>
                <a:latin typeface="微软雅黑" panose="020B0503020204020204" charset="-122"/>
                <a:ea typeface="微软雅黑" panose="020B0503020204020204" charset="-122"/>
              </a:rPr>
              <a:t>）</a:t>
            </a:r>
            <a:endParaRPr lang="zh-CN" altLang="en-US" sz="2000">
              <a:solidFill>
                <a:schemeClr val="tx1"/>
              </a:solidFill>
              <a:latin typeface="微软雅黑" panose="020B0503020204020204" charset="-122"/>
              <a:ea typeface="微软雅黑" panose="020B0503020204020204" charset="-122"/>
            </a:endParaRPr>
          </a:p>
        </p:txBody>
      </p:sp>
      <p:sp>
        <p:nvSpPr>
          <p:cNvPr id="30752" name="文本框 7"/>
          <p:cNvSpPr txBox="1"/>
          <p:nvPr/>
        </p:nvSpPr>
        <p:spPr>
          <a:xfrm>
            <a:off x="5881688" y="2965847"/>
            <a:ext cx="5500688" cy="706755"/>
          </a:xfrm>
          <a:prstGeom prst="rect">
            <a:avLst/>
          </a:prstGeom>
          <a:noFill/>
          <a:ln w="9525">
            <a:noFill/>
          </a:ln>
        </p:spPr>
        <p:txBody>
          <a:bodyPr wrap="square" anchor="t" anchorCtr="0">
            <a:spAutoFit/>
          </a:bodyPr>
          <a:p>
            <a:r>
              <a:rPr lang="zh-CN" altLang="en-US" sz="2000">
                <a:solidFill>
                  <a:schemeClr val="tx1"/>
                </a:solidFill>
                <a:latin typeface="微软雅黑" panose="020B0503020204020204" charset="-122"/>
                <a:ea typeface="微软雅黑" panose="020B0503020204020204" charset="-122"/>
                <a:cs typeface="微软雅黑" panose="020B0503020204020204" charset="-122"/>
              </a:rPr>
              <a:t>（</a:t>
            </a:r>
            <a:r>
              <a:rPr lang="zh-CN" altLang="zh-CN" sz="2000">
                <a:solidFill>
                  <a:schemeClr val="tx1"/>
                </a:solidFill>
                <a:latin typeface="微软雅黑" panose="020B0503020204020204" charset="-122"/>
                <a:ea typeface="微软雅黑" panose="020B0503020204020204" charset="-122"/>
                <a:cs typeface="微软雅黑" panose="020B0503020204020204" charset="-122"/>
                <a:sym typeface="等线" panose="02010600030101010101" charset="-122"/>
              </a:rPr>
              <a:t>信息归集、</a:t>
            </a:r>
            <a:r>
              <a:rPr lang="zh-CN" altLang="zh-CN" sz="2000" b="1">
                <a:solidFill>
                  <a:schemeClr val="tx1"/>
                </a:solidFill>
                <a:latin typeface="微软雅黑" panose="020B0503020204020204" charset="-122"/>
                <a:ea typeface="微软雅黑" panose="020B0503020204020204" charset="-122"/>
                <a:cs typeface="微软雅黑" panose="020B0503020204020204" charset="-122"/>
                <a:sym typeface="等线" panose="02010600030101010101" charset="-122"/>
              </a:rPr>
              <a:t>初步评价、异议处理</a:t>
            </a:r>
            <a:r>
              <a:rPr lang="zh-CN" altLang="zh-CN" sz="2000">
                <a:solidFill>
                  <a:schemeClr val="tx1"/>
                </a:solidFill>
                <a:latin typeface="微软雅黑" panose="020B0503020204020204" charset="-122"/>
                <a:ea typeface="微软雅黑" panose="020B0503020204020204" charset="-122"/>
                <a:cs typeface="微软雅黑" panose="020B0503020204020204" charset="-122"/>
                <a:sym typeface="等线" panose="02010600030101010101" charset="-122"/>
              </a:rPr>
              <a:t>、结果发布、</a:t>
            </a:r>
            <a:r>
              <a:rPr lang="en-US" altLang="zh-CN" sz="2000">
                <a:solidFill>
                  <a:schemeClr val="tx1"/>
                </a:solidFill>
                <a:latin typeface="微软雅黑" panose="020B0503020204020204" charset="-122"/>
                <a:ea typeface="微软雅黑" panose="020B0503020204020204" charset="-122"/>
                <a:cs typeface="微软雅黑" panose="020B0503020204020204" charset="-122"/>
                <a:sym typeface="等线" panose="02010600030101010101" charset="-122"/>
              </a:rPr>
              <a:t>   </a:t>
            </a:r>
            <a:r>
              <a:rPr lang="zh-CN" altLang="zh-CN" sz="2000">
                <a:solidFill>
                  <a:schemeClr val="tx1"/>
                </a:solidFill>
                <a:latin typeface="微软雅黑" panose="020B0503020204020204" charset="-122"/>
                <a:ea typeface="微软雅黑" panose="020B0503020204020204" charset="-122"/>
                <a:cs typeface="微软雅黑" panose="020B0503020204020204" charset="-122"/>
                <a:sym typeface="等线" panose="02010600030101010101" charset="-122"/>
              </a:rPr>
              <a:t>评价系统、评价档案</a:t>
            </a:r>
            <a:r>
              <a:rPr lang="zh-CN" altLang="en-US" sz="2000">
                <a:solidFill>
                  <a:schemeClr val="tx1"/>
                </a:solidFill>
                <a:latin typeface="微软雅黑" panose="020B0503020204020204" charset="-122"/>
                <a:ea typeface="微软雅黑" panose="020B0503020204020204" charset="-122"/>
                <a:cs typeface="微软雅黑" panose="020B0503020204020204" charset="-122"/>
              </a:rPr>
              <a:t>）</a:t>
            </a:r>
            <a:endParaRPr lang="zh-CN" altLang="en-US" sz="200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30753" name="文本框 21"/>
          <p:cNvSpPr txBox="1"/>
          <p:nvPr/>
        </p:nvSpPr>
        <p:spPr>
          <a:xfrm>
            <a:off x="5894785" y="3779044"/>
            <a:ext cx="5459015" cy="398780"/>
          </a:xfrm>
          <a:prstGeom prst="rect">
            <a:avLst/>
          </a:prstGeom>
          <a:noFill/>
          <a:ln w="9525">
            <a:noFill/>
          </a:ln>
        </p:spPr>
        <p:txBody>
          <a:bodyPr wrap="square" anchor="t" anchorCtr="0">
            <a:spAutoFit/>
          </a:bodyPr>
          <a:p>
            <a:r>
              <a:rPr lang="zh-CN" altLang="en-US" sz="2000">
                <a:solidFill>
                  <a:schemeClr val="tx1"/>
                </a:solidFill>
                <a:latin typeface="微软雅黑" panose="020B0503020204020204" charset="-122"/>
                <a:ea typeface="微软雅黑" panose="020B0503020204020204" charset="-122"/>
              </a:rPr>
              <a:t>（</a:t>
            </a:r>
            <a:r>
              <a:rPr lang="zh-CN" altLang="zh-CN" sz="2000">
                <a:solidFill>
                  <a:schemeClr val="tx1"/>
                </a:solidFill>
                <a:latin typeface="微软雅黑" panose="020B0503020204020204" charset="-122"/>
                <a:ea typeface="微软雅黑" panose="020B0503020204020204" charset="-122"/>
                <a:sym typeface="等线" panose="02010600030101010101" charset="-122"/>
              </a:rPr>
              <a:t>信息公开、差异化监管、其他应用</a:t>
            </a:r>
            <a:r>
              <a:rPr lang="zh-CN" altLang="en-US" sz="2000">
                <a:solidFill>
                  <a:schemeClr val="tx1"/>
                </a:solidFill>
                <a:latin typeface="微软雅黑" panose="020B0503020204020204" charset="-122"/>
                <a:ea typeface="微软雅黑" panose="020B0503020204020204" charset="-122"/>
              </a:rPr>
              <a:t>）</a:t>
            </a:r>
            <a:endParaRPr lang="zh-CN" altLang="en-US" sz="2000">
              <a:solidFill>
                <a:schemeClr val="tx1"/>
              </a:solidFill>
              <a:latin typeface="微软雅黑" panose="020B0503020204020204" charset="-122"/>
              <a:ea typeface="微软雅黑" panose="020B0503020204020204" charset="-122"/>
            </a:endParaRPr>
          </a:p>
        </p:txBody>
      </p:sp>
      <p:sp>
        <p:nvSpPr>
          <p:cNvPr id="30754" name="文本框 46"/>
          <p:cNvSpPr txBox="1"/>
          <p:nvPr/>
        </p:nvSpPr>
        <p:spPr>
          <a:xfrm>
            <a:off x="5898356" y="4560094"/>
            <a:ext cx="2695575" cy="398780"/>
          </a:xfrm>
          <a:prstGeom prst="rect">
            <a:avLst/>
          </a:prstGeom>
          <a:noFill/>
          <a:ln w="9525">
            <a:noFill/>
          </a:ln>
        </p:spPr>
        <p:txBody>
          <a:bodyPr wrap="square" anchor="t" anchorCtr="0">
            <a:spAutoFit/>
          </a:bodyPr>
          <a:p>
            <a:r>
              <a:rPr lang="zh-CN" altLang="en-US" sz="2000">
                <a:solidFill>
                  <a:schemeClr val="tx1"/>
                </a:solidFill>
                <a:latin typeface="微软雅黑" panose="020B0503020204020204" charset="-122"/>
                <a:ea typeface="微软雅黑" panose="020B0503020204020204" charset="-122"/>
              </a:rPr>
              <a:t>（</a:t>
            </a:r>
            <a:r>
              <a:rPr lang="zh-CN" altLang="zh-CN" sz="2000">
                <a:solidFill>
                  <a:schemeClr val="tx1"/>
                </a:solidFill>
                <a:latin typeface="微软雅黑" panose="020B0503020204020204" charset="-122"/>
                <a:ea typeface="微软雅黑" panose="020B0503020204020204" charset="-122"/>
                <a:sym typeface="等线" panose="02010600030101010101" charset="-122"/>
              </a:rPr>
              <a:t>实施日期</a:t>
            </a:r>
            <a:r>
              <a:rPr lang="zh-CN" altLang="en-US" sz="2000">
                <a:solidFill>
                  <a:schemeClr val="tx1"/>
                </a:solidFill>
                <a:latin typeface="微软雅黑" panose="020B0503020204020204" charset="-122"/>
                <a:ea typeface="微软雅黑" panose="020B0503020204020204" charset="-122"/>
              </a:rPr>
              <a:t>）</a:t>
            </a:r>
            <a:endParaRPr lang="zh-CN" altLang="en-US" sz="2000">
              <a:solidFill>
                <a:schemeClr val="tx1"/>
              </a:solidFill>
              <a:latin typeface="微软雅黑" panose="020B0503020204020204" charset="-122"/>
              <a:ea typeface="微软雅黑" panose="020B0503020204020204" charset="-122"/>
            </a:endParaRPr>
          </a:p>
        </p:txBody>
      </p:sp>
      <p:grpSp>
        <p:nvGrpSpPr>
          <p:cNvPr id="30756" name="组合 8"/>
          <p:cNvGrpSpPr/>
          <p:nvPr/>
        </p:nvGrpSpPr>
        <p:grpSpPr>
          <a:xfrm>
            <a:off x="3099548" y="5391162"/>
            <a:ext cx="8284018" cy="472139"/>
            <a:chOff x="2647" y="3540"/>
            <a:chExt cx="15460" cy="916"/>
          </a:xfrm>
        </p:grpSpPr>
        <p:sp>
          <p:nvSpPr>
            <p:cNvPr id="30758" name="标题 1"/>
            <p:cNvSpPr/>
            <p:nvPr/>
          </p:nvSpPr>
          <p:spPr>
            <a:xfrm>
              <a:off x="2647" y="3540"/>
              <a:ext cx="15460" cy="916"/>
            </a:xfrm>
            <a:prstGeom prst="roundRect">
              <a:avLst>
                <a:gd name="adj" fmla="val 8528"/>
              </a:avLst>
            </a:prstGeom>
            <a:solidFill>
              <a:schemeClr val="bg1"/>
            </a:solidFill>
            <a:ln w="12700" cap="sq" cmpd="sng">
              <a:solidFill>
                <a:schemeClr val="accent1"/>
              </a:solidFill>
              <a:prstDash val="solid"/>
              <a:miter/>
              <a:headEnd type="none" w="med" len="med"/>
              <a:tailEnd type="none" w="med" len="med"/>
            </a:ln>
          </p:spPr>
          <p:txBody>
            <a:bodyPr wrap="square" lIns="68580" tIns="34290" rIns="68580" bIns="34290" anchor="ctr" anchorCtr="0"/>
            <a:p>
              <a:pPr algn="ctr">
                <a:lnSpc>
                  <a:spcPct val="110000"/>
                </a:lnSpc>
              </a:pPr>
              <a:endParaRPr lang="zh-CN" altLang="en-US" sz="2000">
                <a:solidFill>
                  <a:schemeClr val="tx1"/>
                </a:solidFill>
                <a:latin typeface="微软雅黑" panose="020B0503020204020204" charset="-122"/>
                <a:ea typeface="微软雅黑" panose="020B0503020204020204" charset="-122"/>
              </a:endParaRPr>
            </a:p>
          </p:txBody>
        </p:sp>
        <p:sp>
          <p:nvSpPr>
            <p:cNvPr id="30760" name="文本框 47"/>
            <p:cNvSpPr txBox="1"/>
            <p:nvPr/>
          </p:nvSpPr>
          <p:spPr>
            <a:xfrm>
              <a:off x="3280" y="3633"/>
              <a:ext cx="14316" cy="774"/>
            </a:xfrm>
            <a:prstGeom prst="rect">
              <a:avLst/>
            </a:prstGeom>
            <a:noFill/>
            <a:ln w="9525">
              <a:noFill/>
            </a:ln>
          </p:spPr>
          <p:txBody>
            <a:bodyPr wrap="square" anchor="t" anchorCtr="0">
              <a:spAutoFit/>
            </a:bodyPr>
            <a:p>
              <a:pPr algn="ctr"/>
              <a:r>
                <a:rPr lang="zh-CN" altLang="en-US" sz="2000">
                  <a:solidFill>
                    <a:schemeClr val="tx1"/>
                  </a:solidFill>
                  <a:latin typeface="微软雅黑" panose="020B0503020204020204" charset="-122"/>
                  <a:ea typeface="微软雅黑" panose="020B0503020204020204" charset="-122"/>
                  <a:cs typeface="微软雅黑" panose="020B0503020204020204" charset="-122"/>
                </a:rPr>
                <a:t>北京市住宅项目物业服务企业综合评分标准</a:t>
              </a:r>
              <a:r>
                <a:rPr lang="zh-CN" altLang="zh-CN" sz="2000" b="1">
                  <a:solidFill>
                    <a:schemeClr val="tx1"/>
                  </a:solidFill>
                  <a:latin typeface="微软雅黑" panose="020B0503020204020204" charset="-122"/>
                  <a:ea typeface="微软雅黑" panose="020B0503020204020204" charset="-122"/>
                  <a:cs typeface="微软雅黑" panose="020B0503020204020204" charset="-122"/>
                </a:rPr>
                <a:t>（2026年版）</a:t>
              </a:r>
              <a:endParaRPr lang="zh-CN" altLang="zh-CN" sz="2000" b="1">
                <a:solidFill>
                  <a:schemeClr val="tx1"/>
                </a:solidFill>
                <a:latin typeface="微软雅黑" panose="020B0503020204020204" charset="-122"/>
                <a:ea typeface="微软雅黑" panose="020B0503020204020204" charset="-122"/>
                <a:cs typeface="微软雅黑" panose="020B0503020204020204" charset="-122"/>
              </a:endParaRPr>
            </a:p>
          </p:txBody>
        </p:sp>
      </p:grpSp>
      <p:sp>
        <p:nvSpPr>
          <p:cNvPr id="30761" name="文本框 48"/>
          <p:cNvSpPr txBox="1"/>
          <p:nvPr/>
        </p:nvSpPr>
        <p:spPr>
          <a:xfrm>
            <a:off x="554196" y="5311934"/>
            <a:ext cx="2019300" cy="553085"/>
          </a:xfrm>
          <a:prstGeom prst="rect">
            <a:avLst/>
          </a:prstGeom>
        </p:spPr>
        <p:style>
          <a:lnRef idx="2">
            <a:schemeClr val="accent5"/>
          </a:lnRef>
          <a:fillRef idx="1">
            <a:schemeClr val="lt1"/>
          </a:fillRef>
          <a:effectRef idx="0">
            <a:schemeClr val="accent5"/>
          </a:effectRef>
          <a:fontRef idx="minor">
            <a:schemeClr val="dk1"/>
          </a:fontRef>
        </p:style>
        <p:txBody>
          <a:bodyPr wrap="square" anchor="t" anchorCtr="0">
            <a:spAutoFit/>
          </a:bodyPr>
          <a:p>
            <a:pPr algn="ctr">
              <a:lnSpc>
                <a:spcPct val="150000"/>
              </a:lnSpc>
            </a:pPr>
            <a:r>
              <a:rPr lang="zh-CN" altLang="en-US" sz="2000" b="1">
                <a:solidFill>
                  <a:schemeClr val="tx1"/>
                </a:solidFill>
                <a:latin typeface="微软雅黑" panose="020B0503020204020204" charset="-122"/>
                <a:ea typeface="微软雅黑" panose="020B0503020204020204" charset="-122"/>
                <a:cs typeface="微软雅黑" panose="020B0503020204020204" charset="-122"/>
              </a:rPr>
              <a:t>附</a:t>
            </a:r>
            <a:r>
              <a:rPr lang="en-US" altLang="zh-CN" sz="2000" b="1">
                <a:solidFill>
                  <a:schemeClr val="tx1"/>
                </a:solidFill>
                <a:latin typeface="微软雅黑" panose="020B0503020204020204" charset="-122"/>
                <a:ea typeface="微软雅黑" panose="020B0503020204020204" charset="-122"/>
                <a:cs typeface="微软雅黑" panose="020B0503020204020204" charset="-122"/>
              </a:rPr>
              <a:t> </a:t>
            </a:r>
            <a:r>
              <a:rPr lang="zh-CN" altLang="en-US" sz="2000" b="1">
                <a:solidFill>
                  <a:schemeClr val="tx1"/>
                </a:solidFill>
                <a:latin typeface="微软雅黑" panose="020B0503020204020204" charset="-122"/>
                <a:ea typeface="微软雅黑" panose="020B0503020204020204" charset="-122"/>
                <a:cs typeface="微软雅黑" panose="020B0503020204020204" charset="-122"/>
              </a:rPr>
              <a:t>件</a:t>
            </a:r>
            <a:endParaRPr lang="zh-CN" altLang="en-US" sz="2000" b="1">
              <a:solidFill>
                <a:schemeClr val="tx1"/>
              </a:solidFill>
              <a:latin typeface="微软雅黑" panose="020B0503020204020204" charset="-122"/>
              <a:ea typeface="微软雅黑" panose="020B0503020204020204" charset="-122"/>
              <a:cs typeface="微软雅黑" panose="020B0503020204020204" charset="-122"/>
            </a:endParaRPr>
          </a:p>
        </p:txBody>
      </p:sp>
      <p:cxnSp>
        <p:nvCxnSpPr>
          <p:cNvPr id="50" name="直接箭头连接符 49"/>
          <p:cNvCxnSpPr/>
          <p:nvPr/>
        </p:nvCxnSpPr>
        <p:spPr>
          <a:xfrm>
            <a:off x="2329180" y="5593556"/>
            <a:ext cx="629841" cy="0"/>
          </a:xfrm>
          <a:prstGeom prst="straightConnector1">
            <a:avLst/>
          </a:prstGeom>
          <a:ln>
            <a:tailEnd type="arrow" w="med" len="med"/>
          </a:ln>
        </p:spPr>
        <p:style>
          <a:lnRef idx="2">
            <a:schemeClr val="accent5"/>
          </a:lnRef>
          <a:fillRef idx="1">
            <a:schemeClr val="lt1"/>
          </a:fillRef>
          <a:effectRef idx="0">
            <a:schemeClr val="accent5"/>
          </a:effectRef>
          <a:fontRef idx="minor">
            <a:schemeClr val="dk1"/>
          </a:fontRef>
        </p:style>
      </p:cxnSp>
      <p:sp>
        <p:nvSpPr>
          <p:cNvPr id="79" name="文本框 78"/>
          <p:cNvSpPr txBox="1"/>
          <p:nvPr/>
        </p:nvSpPr>
        <p:spPr>
          <a:xfrm>
            <a:off x="360000" y="360000"/>
            <a:ext cx="5280660" cy="583565"/>
          </a:xfrm>
          <a:prstGeom prst="rect">
            <a:avLst/>
          </a:prstGeom>
          <a:noFill/>
        </p:spPr>
        <p:txBody>
          <a:bodyPr wrap="square" rtlCol="0">
            <a:spAutoFit/>
          </a:bodyPr>
          <a:p>
            <a:r>
              <a:rPr lang="zh-CN" altLang="en-US" sz="3200" b="1" dirty="0">
                <a:solidFill>
                  <a:srgbClr val="212121"/>
                </a:solidFill>
                <a:latin typeface="微软雅黑" panose="020B0503020204020204" charset="-122"/>
                <a:ea typeface="微软雅黑" panose="020B0503020204020204" charset="-122"/>
                <a:cs typeface="Alimama ShuHeiTi" pitchFamily="34" charset="-120"/>
                <a:sym typeface="+mn-ea"/>
              </a:rPr>
              <a:t>综合</a:t>
            </a:r>
            <a:r>
              <a:rPr lang="en-US" sz="3200" b="1" dirty="0">
                <a:solidFill>
                  <a:srgbClr val="212121"/>
                </a:solidFill>
                <a:latin typeface="微软雅黑" panose="020B0503020204020204" charset="-122"/>
                <a:ea typeface="微软雅黑" panose="020B0503020204020204" charset="-122"/>
                <a:cs typeface="Alimama ShuHeiTi" pitchFamily="34" charset="-120"/>
                <a:sym typeface="+mn-ea"/>
              </a:rPr>
              <a:t>评价</a:t>
            </a:r>
            <a:r>
              <a:rPr lang="zh-CN" altLang="en-US" sz="3200" b="1" dirty="0">
                <a:solidFill>
                  <a:srgbClr val="212121"/>
                </a:solidFill>
                <a:latin typeface="微软雅黑" panose="020B0503020204020204" charset="-122"/>
                <a:ea typeface="微软雅黑" panose="020B0503020204020204" charset="-122"/>
                <a:cs typeface="Alimama ShuHeiTi" pitchFamily="34" charset="-120"/>
                <a:sym typeface="+mn-ea"/>
              </a:rPr>
              <a:t>管理办法主要内容</a:t>
            </a:r>
            <a:endParaRPr lang="zh-CN" altLang="en-US" sz="3200" b="1" dirty="0">
              <a:solidFill>
                <a:srgbClr val="212121"/>
              </a:solidFill>
              <a:latin typeface="微软雅黑" panose="020B0503020204020204" charset="-122"/>
              <a:ea typeface="微软雅黑" panose="020B0503020204020204" charset="-122"/>
              <a:cs typeface="Alimama ShuHeiTi" pitchFamily="34" charset="-120"/>
              <a:sym typeface="+mn-ea"/>
            </a:endParaRPr>
          </a:p>
        </p:txBody>
      </p:sp>
      <p:sp>
        <p:nvSpPr>
          <p:cNvPr id="3" name="文本框 2"/>
          <p:cNvSpPr txBox="1"/>
          <p:nvPr/>
        </p:nvSpPr>
        <p:spPr>
          <a:xfrm>
            <a:off x="360045" y="6101715"/>
            <a:ext cx="11463020" cy="460375"/>
          </a:xfrm>
          <a:prstGeom prst="rect">
            <a:avLst/>
          </a:prstGeom>
          <a:noFill/>
        </p:spPr>
        <p:txBody>
          <a:bodyPr wrap="square" rtlCol="0" anchor="t">
            <a:spAutoFit/>
          </a:bodyPr>
          <a:p>
            <a:r>
              <a:rPr lang="zh-CN" altLang="en-US" sz="2400">
                <a:highlight>
                  <a:srgbClr val="C0C0C0"/>
                </a:highlight>
                <a:latin typeface="微软雅黑" panose="020B0503020204020204" charset="-122"/>
                <a:ea typeface="微软雅黑" panose="020B0503020204020204" charset="-122"/>
                <a:cs typeface="微软雅黑" panose="020B0503020204020204" charset="-122"/>
                <a:sym typeface="等线" panose="02010600030101010101" charset="-122"/>
              </a:rPr>
              <a:t>《北京市住宅项目物业服务</a:t>
            </a:r>
            <a:r>
              <a:rPr lang="zh-CN" altLang="en-US" sz="2400" b="1">
                <a:solidFill>
                  <a:schemeClr val="tx1"/>
                </a:solidFill>
                <a:highlight>
                  <a:srgbClr val="C0C0C0"/>
                </a:highlight>
                <a:latin typeface="微软雅黑" panose="020B0503020204020204" charset="-122"/>
                <a:ea typeface="微软雅黑" panose="020B0503020204020204" charset="-122"/>
                <a:cs typeface="微软雅黑" panose="020B0503020204020204" charset="-122"/>
                <a:sym typeface="等线" panose="02010600030101010101" charset="-122"/>
              </a:rPr>
              <a:t>企业</a:t>
            </a:r>
            <a:r>
              <a:rPr lang="zh-CN" altLang="en-US" sz="2400">
                <a:highlight>
                  <a:srgbClr val="C0C0C0"/>
                </a:highlight>
                <a:latin typeface="微软雅黑" panose="020B0503020204020204" charset="-122"/>
                <a:ea typeface="微软雅黑" panose="020B0503020204020204" charset="-122"/>
                <a:cs typeface="微软雅黑" panose="020B0503020204020204" charset="-122"/>
                <a:sym typeface="等线" panose="02010600030101010101" charset="-122"/>
              </a:rPr>
              <a:t>综合评价管理办法（试行）》（京建法〔2025〕2号）</a:t>
            </a:r>
            <a:endParaRPr lang="zh-CN" altLang="en-US" sz="2400">
              <a:highlight>
                <a:srgbClr val="C0C0C0"/>
              </a:highlight>
              <a:latin typeface="微软雅黑" panose="020B0503020204020204" charset="-122"/>
              <a:ea typeface="微软雅黑" panose="020B0503020204020204" charset="-122"/>
              <a:cs typeface="微软雅黑" panose="020B0503020204020204" charset="-122"/>
              <a:sym typeface="等线" panose="02010600030101010101"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5F7FA"/>
        </a:solidFill>
        <a:effectLst/>
      </p:bgPr>
    </p:bg>
    <p:spTree>
      <p:nvGrpSpPr>
        <p:cNvPr id="1" name=""/>
        <p:cNvGrpSpPr/>
        <p:nvPr/>
      </p:nvGrpSpPr>
      <p:grpSpPr>
        <a:xfrm>
          <a:off x="0" y="0"/>
          <a:ext cx="0" cy="0"/>
          <a:chOff x="0" y="0"/>
          <a:chExt cx="0" cy="0"/>
        </a:xfrm>
      </p:grpSpPr>
      <p:pic>
        <p:nvPicPr>
          <p:cNvPr id="2" name="Image 0" descr="https://kimi-img.moonshot.cn/pub/slides/slides_tmpl/image/25-09-30-16:31:52-d3dpau0s8jdo4os5dgdg.jpg"/>
          <p:cNvPicPr>
            <a:picLocks noChangeAspect="1"/>
          </p:cNvPicPr>
          <p:nvPr/>
        </p:nvPicPr>
        <p:blipFill>
          <a:blip r:embed="rId1"/>
          <a:stretch>
            <a:fillRect/>
          </a:stretch>
        </p:blipFill>
        <p:spPr>
          <a:xfrm>
            <a:off x="3175" y="0"/>
            <a:ext cx="12186285" cy="6858000"/>
          </a:xfrm>
          <a:prstGeom prst="rect">
            <a:avLst/>
          </a:prstGeom>
        </p:spPr>
      </p:pic>
      <p:sp>
        <p:nvSpPr>
          <p:cNvPr id="6" name="Shape 3"/>
          <p:cNvSpPr/>
          <p:nvPr/>
        </p:nvSpPr>
        <p:spPr>
          <a:xfrm>
            <a:off x="237490" y="1070610"/>
            <a:ext cx="3723005" cy="1651635"/>
          </a:xfrm>
          <a:custGeom>
            <a:avLst/>
            <a:gdLst/>
            <a:ahLst/>
            <a:cxnLst/>
            <a:rect l="l" t="t" r="r" b="b"/>
            <a:pathLst>
              <a:path w="3722688" h="1587500">
                <a:moveTo>
                  <a:pt x="31750" y="0"/>
                </a:moveTo>
                <a:lnTo>
                  <a:pt x="3690937" y="0"/>
                </a:lnTo>
                <a:cubicBezTo>
                  <a:pt x="3708461" y="0"/>
                  <a:pt x="3722688" y="14227"/>
                  <a:pt x="3722688" y="31750"/>
                </a:cubicBezTo>
                <a:lnTo>
                  <a:pt x="3722688" y="1492250"/>
                </a:lnTo>
                <a:cubicBezTo>
                  <a:pt x="3722688" y="1544820"/>
                  <a:pt x="3680007" y="1587500"/>
                  <a:pt x="3627438" y="1587500"/>
                </a:cubicBezTo>
                <a:lnTo>
                  <a:pt x="95250" y="1587500"/>
                </a:lnTo>
                <a:cubicBezTo>
                  <a:pt x="42680" y="1587500"/>
                  <a:pt x="0" y="1544820"/>
                  <a:pt x="0" y="1492250"/>
                </a:cubicBezTo>
                <a:lnTo>
                  <a:pt x="0" y="31750"/>
                </a:lnTo>
                <a:cubicBezTo>
                  <a:pt x="0" y="14227"/>
                  <a:pt x="14227" y="0"/>
                  <a:pt x="31750" y="0"/>
                </a:cubicBezTo>
                <a:close/>
              </a:path>
            </a:pathLst>
          </a:custGeom>
          <a:solidFill>
            <a:srgbClr val="FFFFFF"/>
          </a:solidFill>
          <a:effectLst>
            <a:outerShdw blurRad="119063" dist="79375" dir="5400000" algn="bl" rotWithShape="0">
              <a:srgbClr val="000000">
                <a:alpha val="10196"/>
              </a:srgbClr>
            </a:outerShdw>
          </a:effectLst>
        </p:spPr>
      </p:sp>
      <p:sp>
        <p:nvSpPr>
          <p:cNvPr id="7" name="Shape 4"/>
          <p:cNvSpPr/>
          <p:nvPr/>
        </p:nvSpPr>
        <p:spPr>
          <a:xfrm>
            <a:off x="253365" y="1015365"/>
            <a:ext cx="3723005" cy="76200"/>
          </a:xfrm>
          <a:custGeom>
            <a:avLst/>
            <a:gdLst/>
            <a:ahLst/>
            <a:cxnLst/>
            <a:rect l="l" t="t" r="r" b="b"/>
            <a:pathLst>
              <a:path w="3722688" h="31750">
                <a:moveTo>
                  <a:pt x="31750" y="0"/>
                </a:moveTo>
                <a:lnTo>
                  <a:pt x="3690937" y="0"/>
                </a:lnTo>
                <a:cubicBezTo>
                  <a:pt x="3708461" y="0"/>
                  <a:pt x="3722688" y="14227"/>
                  <a:pt x="3722688" y="31750"/>
                </a:cubicBezTo>
                <a:lnTo>
                  <a:pt x="3722688" y="31750"/>
                </a:lnTo>
                <a:lnTo>
                  <a:pt x="0" y="31750"/>
                </a:lnTo>
                <a:lnTo>
                  <a:pt x="0" y="31750"/>
                </a:lnTo>
                <a:cubicBezTo>
                  <a:pt x="0" y="14227"/>
                  <a:pt x="14227" y="0"/>
                  <a:pt x="31750" y="0"/>
                </a:cubicBezTo>
                <a:close/>
              </a:path>
            </a:pathLst>
          </a:custGeom>
          <a:solidFill>
            <a:srgbClr val="0F62FE"/>
          </a:solidFill>
        </p:spPr>
      </p:sp>
      <p:sp>
        <p:nvSpPr>
          <p:cNvPr id="8" name="Shape 5"/>
          <p:cNvSpPr/>
          <p:nvPr/>
        </p:nvSpPr>
        <p:spPr>
          <a:xfrm>
            <a:off x="1877824" y="1052641"/>
            <a:ext cx="444500" cy="444500"/>
          </a:xfrm>
          <a:custGeom>
            <a:avLst/>
            <a:gdLst/>
            <a:ahLst/>
            <a:cxnLst/>
            <a:rect l="l" t="t" r="r" b="b"/>
            <a:pathLst>
              <a:path w="444500" h="444500">
                <a:moveTo>
                  <a:pt x="222250" y="0"/>
                </a:moveTo>
                <a:lnTo>
                  <a:pt x="222250" y="0"/>
                </a:lnTo>
                <a:cubicBezTo>
                  <a:pt x="344913" y="0"/>
                  <a:pt x="444500" y="99587"/>
                  <a:pt x="444500" y="222250"/>
                </a:cubicBezTo>
                <a:lnTo>
                  <a:pt x="444500" y="222250"/>
                </a:lnTo>
                <a:cubicBezTo>
                  <a:pt x="444500" y="344913"/>
                  <a:pt x="344913" y="444500"/>
                  <a:pt x="222250" y="444500"/>
                </a:cubicBezTo>
                <a:lnTo>
                  <a:pt x="222250" y="444500"/>
                </a:lnTo>
                <a:cubicBezTo>
                  <a:pt x="99587" y="444500"/>
                  <a:pt x="0" y="344913"/>
                  <a:pt x="0" y="222250"/>
                </a:cubicBezTo>
                <a:lnTo>
                  <a:pt x="0" y="222250"/>
                </a:lnTo>
                <a:cubicBezTo>
                  <a:pt x="0" y="99587"/>
                  <a:pt x="99587" y="0"/>
                  <a:pt x="222250" y="0"/>
                </a:cubicBezTo>
                <a:close/>
              </a:path>
            </a:pathLst>
          </a:custGeom>
          <a:solidFill>
            <a:srgbClr val="0F62FE">
              <a:alpha val="10196"/>
            </a:srgbClr>
          </a:solidFill>
        </p:spPr>
      </p:sp>
      <p:sp>
        <p:nvSpPr>
          <p:cNvPr id="9" name="Text 6"/>
          <p:cNvSpPr/>
          <p:nvPr/>
        </p:nvSpPr>
        <p:spPr>
          <a:xfrm>
            <a:off x="475298" y="1163766"/>
            <a:ext cx="3484563" cy="222250"/>
          </a:xfrm>
          <a:prstGeom prst="rect">
            <a:avLst/>
          </a:prstGeom>
          <a:noFill/>
        </p:spPr>
        <p:txBody>
          <a:bodyPr wrap="square" lIns="0" tIns="0" rIns="0" bIns="0" rtlCol="0" anchor="ctr"/>
          <a:lstStyle/>
          <a:p>
            <a:pPr algn="ctr">
              <a:lnSpc>
                <a:spcPct val="120000"/>
              </a:lnSpc>
            </a:pPr>
            <a:r>
              <a:rPr lang="en-US" sz="2800" b="1" dirty="0">
                <a:solidFill>
                  <a:srgbClr val="212121"/>
                </a:solidFill>
                <a:latin typeface="微软雅黑" panose="020B0503020204020204" charset="-122"/>
                <a:ea typeface="微软雅黑" panose="020B0503020204020204" charset="-122"/>
                <a:cs typeface="Alimama ShuHeiTi" pitchFamily="34" charset="-120"/>
              </a:rPr>
              <a:t>企业基础信息</a:t>
            </a:r>
            <a:endParaRPr lang="en-US" sz="2800" b="1" dirty="0">
              <a:solidFill>
                <a:srgbClr val="212121"/>
              </a:solidFill>
              <a:latin typeface="微软雅黑" panose="020B0503020204020204" charset="-122"/>
              <a:ea typeface="微软雅黑" panose="020B0503020204020204" charset="-122"/>
              <a:cs typeface="Alimama ShuHeiTi" pitchFamily="34" charset="-120"/>
            </a:endParaRPr>
          </a:p>
        </p:txBody>
      </p:sp>
      <p:sp>
        <p:nvSpPr>
          <p:cNvPr id="10" name="Text 7"/>
          <p:cNvSpPr/>
          <p:nvPr/>
        </p:nvSpPr>
        <p:spPr>
          <a:xfrm>
            <a:off x="1161415" y="1762125"/>
            <a:ext cx="1953895" cy="793750"/>
          </a:xfrm>
          <a:prstGeom prst="rect">
            <a:avLst/>
          </a:prstGeom>
          <a:noFill/>
        </p:spPr>
        <p:txBody>
          <a:bodyPr wrap="square" lIns="0" tIns="0" rIns="0" bIns="0" rtlCol="0" anchor="ctr"/>
          <a:lstStyle/>
          <a:p>
            <a:pPr algn="ctr">
              <a:lnSpc>
                <a:spcPct val="110000"/>
              </a:lnSpc>
            </a:pPr>
            <a:r>
              <a:rPr lang="en-US" sz="1600" dirty="0">
                <a:solidFill>
                  <a:srgbClr val="212121">
                    <a:alpha val="70000"/>
                  </a:srgbClr>
                </a:solidFill>
                <a:latin typeface="微软雅黑" panose="020B0503020204020204" charset="-122"/>
                <a:ea typeface="微软雅黑" panose="020B0503020204020204" charset="-122"/>
                <a:cs typeface="MiSans" pitchFamily="34" charset="-120"/>
              </a:rPr>
              <a:t>公共信用评价</a:t>
            </a:r>
            <a:endParaRPr lang="en-US" sz="1600" dirty="0">
              <a:solidFill>
                <a:srgbClr val="212121">
                  <a:alpha val="70000"/>
                </a:srgbClr>
              </a:solidFill>
              <a:latin typeface="微软雅黑" panose="020B0503020204020204" charset="-122"/>
              <a:ea typeface="微软雅黑" panose="020B0503020204020204" charset="-122"/>
              <a:cs typeface="MiSans" pitchFamily="34" charset="-120"/>
            </a:endParaRPr>
          </a:p>
          <a:p>
            <a:pPr algn="ctr">
              <a:lnSpc>
                <a:spcPct val="110000"/>
              </a:lnSpc>
            </a:pPr>
            <a:r>
              <a:rPr lang="en-US" sz="1600" dirty="0">
                <a:solidFill>
                  <a:srgbClr val="212121">
                    <a:alpha val="70000"/>
                  </a:srgbClr>
                </a:solidFill>
                <a:latin typeface="微软雅黑" panose="020B0503020204020204" charset="-122"/>
                <a:ea typeface="微软雅黑" panose="020B0503020204020204" charset="-122"/>
                <a:cs typeface="MiSans" pitchFamily="34" charset="-120"/>
              </a:rPr>
              <a:t>物业服务规模</a:t>
            </a:r>
            <a:endParaRPr lang="en-US" sz="1600" dirty="0">
              <a:solidFill>
                <a:srgbClr val="212121">
                  <a:alpha val="70000"/>
                </a:srgbClr>
              </a:solidFill>
              <a:latin typeface="微软雅黑" panose="020B0503020204020204" charset="-122"/>
              <a:ea typeface="微软雅黑" panose="020B0503020204020204" charset="-122"/>
              <a:cs typeface="MiSans" pitchFamily="34" charset="-120"/>
            </a:endParaRPr>
          </a:p>
          <a:p>
            <a:pPr algn="ctr">
              <a:lnSpc>
                <a:spcPct val="110000"/>
              </a:lnSpc>
            </a:pPr>
            <a:r>
              <a:rPr lang="en-US" sz="1600" dirty="0">
                <a:solidFill>
                  <a:srgbClr val="212121">
                    <a:alpha val="70000"/>
                  </a:srgbClr>
                </a:solidFill>
                <a:latin typeface="微软雅黑" panose="020B0503020204020204" charset="-122"/>
                <a:ea typeface="微软雅黑" panose="020B0503020204020204" charset="-122"/>
                <a:cs typeface="MiSans" pitchFamily="34" charset="-120"/>
              </a:rPr>
              <a:t>企业党建情况</a:t>
            </a:r>
            <a:endParaRPr lang="en-US" sz="1600" dirty="0">
              <a:solidFill>
                <a:srgbClr val="212121">
                  <a:alpha val="70000"/>
                </a:srgbClr>
              </a:solidFill>
              <a:latin typeface="微软雅黑" panose="020B0503020204020204" charset="-122"/>
              <a:ea typeface="微软雅黑" panose="020B0503020204020204" charset="-122"/>
              <a:cs typeface="MiSans" pitchFamily="34" charset="-120"/>
            </a:endParaRPr>
          </a:p>
        </p:txBody>
      </p:sp>
      <p:sp>
        <p:nvSpPr>
          <p:cNvPr id="11" name="Shape 8"/>
          <p:cNvSpPr/>
          <p:nvPr/>
        </p:nvSpPr>
        <p:spPr>
          <a:xfrm>
            <a:off x="4133850" y="1102995"/>
            <a:ext cx="3830320" cy="1619885"/>
          </a:xfrm>
          <a:custGeom>
            <a:avLst/>
            <a:gdLst/>
            <a:ahLst/>
            <a:cxnLst/>
            <a:rect l="l" t="t" r="r" b="b"/>
            <a:pathLst>
              <a:path w="3730625" h="1587500">
                <a:moveTo>
                  <a:pt x="31750" y="0"/>
                </a:moveTo>
                <a:lnTo>
                  <a:pt x="3698875" y="0"/>
                </a:lnTo>
                <a:cubicBezTo>
                  <a:pt x="3716398" y="0"/>
                  <a:pt x="3730625" y="14227"/>
                  <a:pt x="3730625" y="31750"/>
                </a:cubicBezTo>
                <a:lnTo>
                  <a:pt x="3730625" y="1492250"/>
                </a:lnTo>
                <a:cubicBezTo>
                  <a:pt x="3730625" y="1544820"/>
                  <a:pt x="3687945" y="1587500"/>
                  <a:pt x="3635375" y="1587500"/>
                </a:cubicBezTo>
                <a:lnTo>
                  <a:pt x="95250" y="1587500"/>
                </a:lnTo>
                <a:cubicBezTo>
                  <a:pt x="42680" y="1587500"/>
                  <a:pt x="0" y="1544820"/>
                  <a:pt x="0" y="1492250"/>
                </a:cubicBezTo>
                <a:lnTo>
                  <a:pt x="0" y="31750"/>
                </a:lnTo>
                <a:cubicBezTo>
                  <a:pt x="0" y="14227"/>
                  <a:pt x="14227" y="0"/>
                  <a:pt x="31750" y="0"/>
                </a:cubicBezTo>
                <a:close/>
              </a:path>
            </a:pathLst>
          </a:custGeom>
          <a:solidFill>
            <a:srgbClr val="FFFFFF"/>
          </a:solidFill>
          <a:effectLst>
            <a:outerShdw blurRad="119063" dist="79375" dir="5400000" algn="bl" rotWithShape="0">
              <a:srgbClr val="000000">
                <a:alpha val="10196"/>
              </a:srgbClr>
            </a:outerShdw>
          </a:effectLst>
        </p:spPr>
      </p:sp>
      <p:sp>
        <p:nvSpPr>
          <p:cNvPr id="12" name="Shape 9"/>
          <p:cNvSpPr/>
          <p:nvPr/>
        </p:nvSpPr>
        <p:spPr>
          <a:xfrm>
            <a:off x="4133215" y="1017270"/>
            <a:ext cx="3830955" cy="76200"/>
          </a:xfrm>
          <a:custGeom>
            <a:avLst/>
            <a:gdLst/>
            <a:ahLst/>
            <a:cxnLst/>
            <a:rect l="l" t="t" r="r" b="b"/>
            <a:pathLst>
              <a:path w="3730625" h="31750">
                <a:moveTo>
                  <a:pt x="31750" y="0"/>
                </a:moveTo>
                <a:lnTo>
                  <a:pt x="3698875" y="0"/>
                </a:lnTo>
                <a:cubicBezTo>
                  <a:pt x="3716398" y="0"/>
                  <a:pt x="3730625" y="14227"/>
                  <a:pt x="3730625" y="31750"/>
                </a:cubicBezTo>
                <a:lnTo>
                  <a:pt x="3730625" y="31750"/>
                </a:lnTo>
                <a:lnTo>
                  <a:pt x="0" y="31750"/>
                </a:lnTo>
                <a:lnTo>
                  <a:pt x="0" y="31750"/>
                </a:lnTo>
                <a:cubicBezTo>
                  <a:pt x="0" y="14227"/>
                  <a:pt x="14227" y="0"/>
                  <a:pt x="31750" y="0"/>
                </a:cubicBezTo>
                <a:close/>
              </a:path>
            </a:pathLst>
          </a:custGeom>
          <a:solidFill>
            <a:srgbClr val="00BCD4"/>
          </a:solidFill>
        </p:spPr>
      </p:sp>
      <p:sp>
        <p:nvSpPr>
          <p:cNvPr id="13" name="Shape 10"/>
          <p:cNvSpPr/>
          <p:nvPr/>
        </p:nvSpPr>
        <p:spPr>
          <a:xfrm>
            <a:off x="5793616" y="1052641"/>
            <a:ext cx="444500" cy="444500"/>
          </a:xfrm>
          <a:custGeom>
            <a:avLst/>
            <a:gdLst/>
            <a:ahLst/>
            <a:cxnLst/>
            <a:rect l="l" t="t" r="r" b="b"/>
            <a:pathLst>
              <a:path w="444500" h="444500">
                <a:moveTo>
                  <a:pt x="222250" y="0"/>
                </a:moveTo>
                <a:lnTo>
                  <a:pt x="222250" y="0"/>
                </a:lnTo>
                <a:cubicBezTo>
                  <a:pt x="344913" y="0"/>
                  <a:pt x="444500" y="99587"/>
                  <a:pt x="444500" y="222250"/>
                </a:cubicBezTo>
                <a:lnTo>
                  <a:pt x="444500" y="222250"/>
                </a:lnTo>
                <a:cubicBezTo>
                  <a:pt x="444500" y="344913"/>
                  <a:pt x="344913" y="444500"/>
                  <a:pt x="222250" y="444500"/>
                </a:cubicBezTo>
                <a:lnTo>
                  <a:pt x="222250" y="444500"/>
                </a:lnTo>
                <a:cubicBezTo>
                  <a:pt x="99587" y="444500"/>
                  <a:pt x="0" y="344913"/>
                  <a:pt x="0" y="222250"/>
                </a:cubicBezTo>
                <a:lnTo>
                  <a:pt x="0" y="222250"/>
                </a:lnTo>
                <a:cubicBezTo>
                  <a:pt x="0" y="99587"/>
                  <a:pt x="99587" y="0"/>
                  <a:pt x="222250" y="0"/>
                </a:cubicBezTo>
                <a:close/>
              </a:path>
            </a:pathLst>
          </a:custGeom>
          <a:solidFill>
            <a:srgbClr val="00BCD4">
              <a:alpha val="10196"/>
            </a:srgbClr>
          </a:solidFill>
        </p:spPr>
      </p:sp>
      <p:sp>
        <p:nvSpPr>
          <p:cNvPr id="14" name="Text 11"/>
          <p:cNvSpPr/>
          <p:nvPr/>
        </p:nvSpPr>
        <p:spPr>
          <a:xfrm>
            <a:off x="4281869" y="1192341"/>
            <a:ext cx="3484563" cy="222250"/>
          </a:xfrm>
          <a:prstGeom prst="rect">
            <a:avLst/>
          </a:prstGeom>
          <a:noFill/>
        </p:spPr>
        <p:txBody>
          <a:bodyPr wrap="square" lIns="0" tIns="0" rIns="0" bIns="0" rtlCol="0" anchor="ctr"/>
          <a:lstStyle/>
          <a:p>
            <a:pPr algn="ctr">
              <a:lnSpc>
                <a:spcPct val="120000"/>
              </a:lnSpc>
            </a:pPr>
            <a:r>
              <a:rPr lang="en-US" sz="2800" b="1" dirty="0">
                <a:solidFill>
                  <a:srgbClr val="212121"/>
                </a:solidFill>
                <a:latin typeface="微软雅黑" panose="020B0503020204020204" charset="-122"/>
                <a:ea typeface="微软雅黑" panose="020B0503020204020204" charset="-122"/>
                <a:cs typeface="Alimama ShuHeiTi" pitchFamily="34" charset="-120"/>
              </a:rPr>
              <a:t>企业加分信息</a:t>
            </a:r>
            <a:endParaRPr lang="en-US" sz="2800" b="1" dirty="0">
              <a:solidFill>
                <a:srgbClr val="212121"/>
              </a:solidFill>
              <a:latin typeface="微软雅黑" panose="020B0503020204020204" charset="-122"/>
              <a:ea typeface="微软雅黑" panose="020B0503020204020204" charset="-122"/>
              <a:cs typeface="Alimama ShuHeiTi" pitchFamily="34" charset="-120"/>
            </a:endParaRPr>
          </a:p>
        </p:txBody>
      </p:sp>
      <p:sp>
        <p:nvSpPr>
          <p:cNvPr id="15" name="Text 12"/>
          <p:cNvSpPr/>
          <p:nvPr/>
        </p:nvSpPr>
        <p:spPr>
          <a:xfrm>
            <a:off x="4133850" y="1595755"/>
            <a:ext cx="3787775" cy="1127125"/>
          </a:xfrm>
          <a:prstGeom prst="rect">
            <a:avLst/>
          </a:prstGeom>
          <a:noFill/>
        </p:spPr>
        <p:txBody>
          <a:bodyPr wrap="square" lIns="0" tIns="0" rIns="0" bIns="0" rtlCol="0" anchor="ctr"/>
          <a:lstStyle/>
          <a:p>
            <a:pPr algn="ctr">
              <a:lnSpc>
                <a:spcPct val="110000"/>
              </a:lnSpc>
            </a:pPr>
            <a:r>
              <a:rPr lang="en-US" sz="1600" dirty="0">
                <a:solidFill>
                  <a:srgbClr val="212121">
                    <a:alpha val="70000"/>
                  </a:srgbClr>
                </a:solidFill>
                <a:latin typeface="微软雅黑" panose="020B0503020204020204" charset="-122"/>
                <a:ea typeface="微软雅黑" panose="020B0503020204020204" charset="-122"/>
                <a:cs typeface="微软雅黑" panose="020B0503020204020204" charset="-122"/>
              </a:rPr>
              <a:t>接管项目、获得荣誉、党建融合</a:t>
            </a:r>
            <a:r>
              <a:rPr lang="zh-CN" altLang="en-US" sz="1600" dirty="0">
                <a:solidFill>
                  <a:srgbClr val="212121">
                    <a:alpha val="70000"/>
                  </a:srgbClr>
                </a:solidFill>
                <a:latin typeface="微软雅黑" panose="020B0503020204020204" charset="-122"/>
                <a:ea typeface="微软雅黑" panose="020B0503020204020204" charset="-122"/>
                <a:cs typeface="微软雅黑" panose="020B0503020204020204" charset="-122"/>
              </a:rPr>
              <a:t>、</a:t>
            </a:r>
            <a:endParaRPr lang="zh-CN" altLang="en-US" sz="1600" dirty="0">
              <a:solidFill>
                <a:srgbClr val="212121">
                  <a:alpha val="70000"/>
                </a:srgbClr>
              </a:solidFill>
              <a:latin typeface="微软雅黑" panose="020B0503020204020204" charset="-122"/>
              <a:ea typeface="微软雅黑" panose="020B0503020204020204" charset="-122"/>
              <a:cs typeface="微软雅黑" panose="020B0503020204020204" charset="-122"/>
            </a:endParaRPr>
          </a:p>
          <a:p>
            <a:pPr algn="ctr">
              <a:lnSpc>
                <a:spcPct val="110000"/>
              </a:lnSpc>
            </a:pPr>
            <a:r>
              <a:rPr lang="zh-CN" altLang="en-US" sz="1600" dirty="0">
                <a:solidFill>
                  <a:srgbClr val="212121">
                    <a:alpha val="70000"/>
                  </a:srgbClr>
                </a:solidFill>
                <a:latin typeface="微软雅黑" panose="020B0503020204020204" charset="-122"/>
                <a:ea typeface="微软雅黑" panose="020B0503020204020204" charset="-122"/>
                <a:cs typeface="微软雅黑" panose="020B0503020204020204" charset="-122"/>
              </a:rPr>
              <a:t>参与社区治理</a:t>
            </a:r>
            <a:r>
              <a:rPr lang="en-US" sz="1600" dirty="0">
                <a:solidFill>
                  <a:srgbClr val="212121">
                    <a:alpha val="70000"/>
                  </a:srgbClr>
                </a:solidFill>
                <a:latin typeface="微软雅黑" panose="020B0503020204020204" charset="-122"/>
                <a:ea typeface="微软雅黑" panose="020B0503020204020204" charset="-122"/>
                <a:cs typeface="微软雅黑" panose="020B0503020204020204" charset="-122"/>
              </a:rPr>
              <a:t>等</a:t>
            </a:r>
            <a:r>
              <a:rPr lang="zh-CN" altLang="en-US" sz="1600" dirty="0">
                <a:solidFill>
                  <a:srgbClr val="212121">
                    <a:alpha val="70000"/>
                  </a:srgbClr>
                </a:solidFill>
                <a:latin typeface="微软雅黑" panose="020B0503020204020204" charset="-122"/>
                <a:ea typeface="微软雅黑" panose="020B0503020204020204" charset="-122"/>
                <a:cs typeface="微软雅黑" panose="020B0503020204020204" charset="-122"/>
                <a:sym typeface="+mn-ea"/>
              </a:rPr>
              <a:t>共15项</a:t>
            </a:r>
            <a:endParaRPr lang="en-US" sz="1600" dirty="0">
              <a:solidFill>
                <a:srgbClr val="212121">
                  <a:alpha val="70000"/>
                </a:srgbClr>
              </a:solidFill>
              <a:latin typeface="微软雅黑" panose="020B0503020204020204" charset="-122"/>
              <a:ea typeface="微软雅黑" panose="020B0503020204020204" charset="-122"/>
              <a:cs typeface="微软雅黑" panose="020B0503020204020204" charset="-122"/>
            </a:endParaRPr>
          </a:p>
          <a:p>
            <a:pPr algn="ctr">
              <a:lnSpc>
                <a:spcPct val="110000"/>
              </a:lnSpc>
            </a:pPr>
            <a:r>
              <a:rPr lang="en-US" sz="1600" dirty="0">
                <a:solidFill>
                  <a:srgbClr val="212121">
                    <a:alpha val="70000"/>
                  </a:srgbClr>
                </a:solidFill>
                <a:latin typeface="微软雅黑" panose="020B0503020204020204" charset="-122"/>
                <a:ea typeface="微软雅黑" panose="020B0503020204020204" charset="-122"/>
                <a:cs typeface="微软雅黑" panose="020B0503020204020204" charset="-122"/>
                <a:sym typeface="+mn-ea"/>
              </a:rPr>
              <a:t>其中</a:t>
            </a:r>
            <a:r>
              <a:rPr lang="en-US" sz="1600" b="1" dirty="0">
                <a:solidFill>
                  <a:srgbClr val="212121">
                    <a:alpha val="70000"/>
                  </a:srgbClr>
                </a:solidFill>
                <a:latin typeface="微软雅黑" panose="020B0503020204020204" charset="-122"/>
                <a:ea typeface="微软雅黑" panose="020B0503020204020204" charset="-122"/>
                <a:cs typeface="微软雅黑" panose="020B0503020204020204" charset="-122"/>
                <a:sym typeface="+mn-ea"/>
              </a:rPr>
              <a:t>6项直接计入企业得分</a:t>
            </a:r>
            <a:r>
              <a:rPr lang="en-US" sz="1600" dirty="0">
                <a:solidFill>
                  <a:srgbClr val="212121">
                    <a:alpha val="70000"/>
                  </a:srgbClr>
                </a:solidFill>
                <a:latin typeface="微软雅黑" panose="020B0503020204020204" charset="-122"/>
                <a:ea typeface="微软雅黑" panose="020B0503020204020204" charset="-122"/>
                <a:cs typeface="微软雅黑" panose="020B0503020204020204" charset="-122"/>
                <a:sym typeface="+mn-ea"/>
              </a:rPr>
              <a:t>；</a:t>
            </a:r>
            <a:endParaRPr lang="en-US" sz="1600" dirty="0">
              <a:solidFill>
                <a:srgbClr val="212121">
                  <a:alpha val="70000"/>
                </a:srgbClr>
              </a:solidFill>
              <a:latin typeface="微软雅黑" panose="020B0503020204020204" charset="-122"/>
              <a:ea typeface="微软雅黑" panose="020B0503020204020204" charset="-122"/>
              <a:cs typeface="微软雅黑" panose="020B0503020204020204" charset="-122"/>
              <a:sym typeface="+mn-ea"/>
            </a:endParaRPr>
          </a:p>
          <a:p>
            <a:pPr algn="ctr">
              <a:lnSpc>
                <a:spcPct val="110000"/>
              </a:lnSpc>
            </a:pPr>
            <a:r>
              <a:rPr lang="en-US" sz="1600" dirty="0">
                <a:solidFill>
                  <a:srgbClr val="212121">
                    <a:alpha val="70000"/>
                  </a:srgbClr>
                </a:solidFill>
                <a:latin typeface="微软雅黑" panose="020B0503020204020204" charset="-122"/>
                <a:ea typeface="微软雅黑" panose="020B0503020204020204" charset="-122"/>
                <a:cs typeface="微软雅黑" panose="020B0503020204020204" charset="-122"/>
                <a:sym typeface="+mn-ea"/>
              </a:rPr>
              <a:t>9项</a:t>
            </a:r>
            <a:r>
              <a:rPr lang="en-US" sz="1600" b="1" dirty="0">
                <a:solidFill>
                  <a:srgbClr val="212121">
                    <a:alpha val="70000"/>
                  </a:srgbClr>
                </a:solidFill>
                <a:latin typeface="微软雅黑" panose="020B0503020204020204" charset="-122"/>
                <a:ea typeface="微软雅黑" panose="020B0503020204020204" charset="-122"/>
                <a:cs typeface="微软雅黑" panose="020B0503020204020204" charset="-122"/>
                <a:sym typeface="+mn-ea"/>
              </a:rPr>
              <a:t>根据项目数量加权平均后</a:t>
            </a:r>
            <a:r>
              <a:rPr lang="en-US" sz="1600" dirty="0">
                <a:solidFill>
                  <a:srgbClr val="212121">
                    <a:alpha val="70000"/>
                  </a:srgbClr>
                </a:solidFill>
                <a:latin typeface="微软雅黑" panose="020B0503020204020204" charset="-122"/>
                <a:ea typeface="微软雅黑" panose="020B0503020204020204" charset="-122"/>
                <a:cs typeface="微软雅黑" panose="020B0503020204020204" charset="-122"/>
                <a:sym typeface="+mn-ea"/>
              </a:rPr>
              <a:t>计入企业得分</a:t>
            </a:r>
            <a:endParaRPr lang="en-US" sz="1600" dirty="0">
              <a:solidFill>
                <a:srgbClr val="212121">
                  <a:alpha val="70000"/>
                </a:srgbClr>
              </a:solidFill>
              <a:latin typeface="微软雅黑" panose="020B0503020204020204" charset="-122"/>
              <a:ea typeface="微软雅黑" panose="020B0503020204020204" charset="-122"/>
              <a:cs typeface="微软雅黑" panose="020B0503020204020204" charset="-122"/>
            </a:endParaRPr>
          </a:p>
        </p:txBody>
      </p:sp>
      <p:sp>
        <p:nvSpPr>
          <p:cNvPr id="16" name="Shape 13"/>
          <p:cNvSpPr/>
          <p:nvPr/>
        </p:nvSpPr>
        <p:spPr>
          <a:xfrm>
            <a:off x="8068945" y="1070610"/>
            <a:ext cx="3792855" cy="1652270"/>
          </a:xfrm>
          <a:custGeom>
            <a:avLst/>
            <a:gdLst/>
            <a:ahLst/>
            <a:cxnLst/>
            <a:rect l="l" t="t" r="r" b="b"/>
            <a:pathLst>
              <a:path w="3722688" h="1587500">
                <a:moveTo>
                  <a:pt x="31750" y="0"/>
                </a:moveTo>
                <a:lnTo>
                  <a:pt x="3690937" y="0"/>
                </a:lnTo>
                <a:cubicBezTo>
                  <a:pt x="3708461" y="0"/>
                  <a:pt x="3722688" y="14227"/>
                  <a:pt x="3722688" y="31750"/>
                </a:cubicBezTo>
                <a:lnTo>
                  <a:pt x="3722688" y="1492250"/>
                </a:lnTo>
                <a:cubicBezTo>
                  <a:pt x="3722688" y="1544820"/>
                  <a:pt x="3680007" y="1587500"/>
                  <a:pt x="3627438" y="1587500"/>
                </a:cubicBezTo>
                <a:lnTo>
                  <a:pt x="95250" y="1587500"/>
                </a:lnTo>
                <a:cubicBezTo>
                  <a:pt x="42680" y="1587500"/>
                  <a:pt x="0" y="1544820"/>
                  <a:pt x="0" y="1492250"/>
                </a:cubicBezTo>
                <a:lnTo>
                  <a:pt x="0" y="31750"/>
                </a:lnTo>
                <a:cubicBezTo>
                  <a:pt x="0" y="14227"/>
                  <a:pt x="14227" y="0"/>
                  <a:pt x="31750" y="0"/>
                </a:cubicBezTo>
                <a:close/>
              </a:path>
            </a:pathLst>
          </a:custGeom>
          <a:solidFill>
            <a:srgbClr val="FFFFFF"/>
          </a:solidFill>
          <a:effectLst>
            <a:outerShdw blurRad="119063" dist="79375" dir="5400000" algn="bl" rotWithShape="0">
              <a:srgbClr val="000000">
                <a:alpha val="10196"/>
              </a:srgbClr>
            </a:outerShdw>
          </a:effectLst>
        </p:spPr>
      </p:sp>
      <p:sp>
        <p:nvSpPr>
          <p:cNvPr id="17" name="Shape 14"/>
          <p:cNvSpPr/>
          <p:nvPr/>
        </p:nvSpPr>
        <p:spPr>
          <a:xfrm>
            <a:off x="8072120" y="1005205"/>
            <a:ext cx="3789045" cy="76200"/>
          </a:xfrm>
          <a:custGeom>
            <a:avLst/>
            <a:gdLst/>
            <a:ahLst/>
            <a:cxnLst/>
            <a:rect l="l" t="t" r="r" b="b"/>
            <a:pathLst>
              <a:path w="3722688" h="31750">
                <a:moveTo>
                  <a:pt x="31750" y="0"/>
                </a:moveTo>
                <a:lnTo>
                  <a:pt x="3690937" y="0"/>
                </a:lnTo>
                <a:cubicBezTo>
                  <a:pt x="3708461" y="0"/>
                  <a:pt x="3722688" y="14227"/>
                  <a:pt x="3722688" y="31750"/>
                </a:cubicBezTo>
                <a:lnTo>
                  <a:pt x="3722688" y="31750"/>
                </a:lnTo>
                <a:lnTo>
                  <a:pt x="0" y="31750"/>
                </a:lnTo>
                <a:lnTo>
                  <a:pt x="0" y="31750"/>
                </a:lnTo>
                <a:cubicBezTo>
                  <a:pt x="0" y="14227"/>
                  <a:pt x="14227" y="0"/>
                  <a:pt x="31750" y="0"/>
                </a:cubicBezTo>
                <a:close/>
              </a:path>
            </a:pathLst>
          </a:custGeom>
          <a:solidFill>
            <a:srgbClr val="FF6B6B"/>
          </a:solidFill>
        </p:spPr>
      </p:sp>
      <p:sp>
        <p:nvSpPr>
          <p:cNvPr id="18" name="Shape 15"/>
          <p:cNvSpPr/>
          <p:nvPr/>
        </p:nvSpPr>
        <p:spPr>
          <a:xfrm>
            <a:off x="9709408" y="1066611"/>
            <a:ext cx="444500" cy="444500"/>
          </a:xfrm>
          <a:custGeom>
            <a:avLst/>
            <a:gdLst/>
            <a:ahLst/>
            <a:cxnLst/>
            <a:rect l="l" t="t" r="r" b="b"/>
            <a:pathLst>
              <a:path w="444500" h="444500">
                <a:moveTo>
                  <a:pt x="222250" y="0"/>
                </a:moveTo>
                <a:lnTo>
                  <a:pt x="222250" y="0"/>
                </a:lnTo>
                <a:cubicBezTo>
                  <a:pt x="344913" y="0"/>
                  <a:pt x="444500" y="99587"/>
                  <a:pt x="444500" y="222250"/>
                </a:cubicBezTo>
                <a:lnTo>
                  <a:pt x="444500" y="222250"/>
                </a:lnTo>
                <a:cubicBezTo>
                  <a:pt x="444500" y="344913"/>
                  <a:pt x="344913" y="444500"/>
                  <a:pt x="222250" y="444500"/>
                </a:cubicBezTo>
                <a:lnTo>
                  <a:pt x="222250" y="444500"/>
                </a:lnTo>
                <a:cubicBezTo>
                  <a:pt x="99587" y="444500"/>
                  <a:pt x="0" y="344913"/>
                  <a:pt x="0" y="222250"/>
                </a:cubicBezTo>
                <a:lnTo>
                  <a:pt x="0" y="222250"/>
                </a:lnTo>
                <a:cubicBezTo>
                  <a:pt x="0" y="99587"/>
                  <a:pt x="99587" y="0"/>
                  <a:pt x="222250" y="0"/>
                </a:cubicBezTo>
                <a:close/>
              </a:path>
            </a:pathLst>
          </a:custGeom>
          <a:solidFill>
            <a:srgbClr val="FF6B6B">
              <a:alpha val="10196"/>
            </a:srgbClr>
          </a:solidFill>
        </p:spPr>
      </p:sp>
      <p:sp>
        <p:nvSpPr>
          <p:cNvPr id="19" name="Text 16"/>
          <p:cNvSpPr/>
          <p:nvPr/>
        </p:nvSpPr>
        <p:spPr>
          <a:xfrm>
            <a:off x="8245921" y="1192341"/>
            <a:ext cx="3484563" cy="222250"/>
          </a:xfrm>
          <a:prstGeom prst="rect">
            <a:avLst/>
          </a:prstGeom>
          <a:noFill/>
        </p:spPr>
        <p:txBody>
          <a:bodyPr wrap="square" lIns="0" tIns="0" rIns="0" bIns="0" rtlCol="0" anchor="ctr"/>
          <a:lstStyle/>
          <a:p>
            <a:pPr algn="ctr">
              <a:lnSpc>
                <a:spcPct val="120000"/>
              </a:lnSpc>
            </a:pPr>
            <a:r>
              <a:rPr lang="en-US" sz="2800" b="1" dirty="0">
                <a:solidFill>
                  <a:srgbClr val="212121"/>
                </a:solidFill>
                <a:latin typeface="微软雅黑" panose="020B0503020204020204" charset="-122"/>
                <a:ea typeface="微软雅黑" panose="020B0503020204020204" charset="-122"/>
                <a:cs typeface="Alimama ShuHeiTi" pitchFamily="34" charset="-120"/>
              </a:rPr>
              <a:t>企业扣分信息</a:t>
            </a:r>
            <a:endParaRPr lang="en-US" sz="2800" b="1" dirty="0">
              <a:solidFill>
                <a:srgbClr val="212121"/>
              </a:solidFill>
              <a:latin typeface="微软雅黑" panose="020B0503020204020204" charset="-122"/>
              <a:ea typeface="微软雅黑" panose="020B0503020204020204" charset="-122"/>
              <a:cs typeface="Alimama ShuHeiTi" pitchFamily="34" charset="-120"/>
            </a:endParaRPr>
          </a:p>
        </p:txBody>
      </p:sp>
      <p:sp>
        <p:nvSpPr>
          <p:cNvPr id="20" name="Text 17"/>
          <p:cNvSpPr/>
          <p:nvPr/>
        </p:nvSpPr>
        <p:spPr>
          <a:xfrm>
            <a:off x="7946390" y="1683385"/>
            <a:ext cx="4035425" cy="993775"/>
          </a:xfrm>
          <a:prstGeom prst="rect">
            <a:avLst/>
          </a:prstGeom>
          <a:noFill/>
        </p:spPr>
        <p:txBody>
          <a:bodyPr wrap="square" lIns="0" tIns="0" rIns="0" bIns="0" rtlCol="0" anchor="ctr"/>
          <a:lstStyle/>
          <a:p>
            <a:pPr algn="ctr">
              <a:lnSpc>
                <a:spcPct val="110000"/>
              </a:lnSpc>
            </a:pPr>
            <a:r>
              <a:rPr lang="en-US" altLang="zh-CN" sz="1600" dirty="0">
                <a:solidFill>
                  <a:srgbClr val="212121">
                    <a:alpha val="70000"/>
                  </a:srgbClr>
                </a:solidFill>
                <a:latin typeface="微软雅黑" panose="020B0503020204020204" charset="-122"/>
                <a:ea typeface="微软雅黑" panose="020B0503020204020204" charset="-122"/>
                <a:cs typeface="微软雅黑" panose="020B0503020204020204" charset="-122"/>
              </a:rPr>
              <a:t>12345</a:t>
            </a:r>
            <a:r>
              <a:rPr lang="zh-CN" altLang="en-US" sz="1600" dirty="0">
                <a:solidFill>
                  <a:srgbClr val="212121">
                    <a:alpha val="70000"/>
                  </a:srgbClr>
                </a:solidFill>
                <a:latin typeface="微软雅黑" panose="020B0503020204020204" charset="-122"/>
                <a:ea typeface="微软雅黑" panose="020B0503020204020204" charset="-122"/>
                <a:cs typeface="微软雅黑" panose="020B0503020204020204" charset="-122"/>
              </a:rPr>
              <a:t>诉求前一百、</a:t>
            </a:r>
            <a:r>
              <a:rPr lang="en-US" sz="1600" dirty="0">
                <a:solidFill>
                  <a:srgbClr val="212121">
                    <a:alpha val="70000"/>
                  </a:srgbClr>
                </a:solidFill>
                <a:latin typeface="微软雅黑" panose="020B0503020204020204" charset="-122"/>
                <a:ea typeface="微软雅黑" panose="020B0503020204020204" charset="-122"/>
                <a:cs typeface="微软雅黑" panose="020B0503020204020204" charset="-122"/>
              </a:rPr>
              <a:t>行政处罚、</a:t>
            </a:r>
            <a:endParaRPr lang="en-US" sz="1600" dirty="0">
              <a:solidFill>
                <a:srgbClr val="212121">
                  <a:alpha val="70000"/>
                </a:srgbClr>
              </a:solidFill>
              <a:latin typeface="微软雅黑" panose="020B0503020204020204" charset="-122"/>
              <a:ea typeface="微软雅黑" panose="020B0503020204020204" charset="-122"/>
              <a:cs typeface="微软雅黑" panose="020B0503020204020204" charset="-122"/>
            </a:endParaRPr>
          </a:p>
          <a:p>
            <a:pPr algn="ctr">
              <a:lnSpc>
                <a:spcPct val="110000"/>
              </a:lnSpc>
            </a:pPr>
            <a:r>
              <a:rPr lang="en-US" sz="1600" dirty="0">
                <a:solidFill>
                  <a:srgbClr val="212121">
                    <a:alpha val="70000"/>
                  </a:srgbClr>
                </a:solidFill>
                <a:latin typeface="微软雅黑" panose="020B0503020204020204" charset="-122"/>
                <a:ea typeface="微软雅黑" panose="020B0503020204020204" charset="-122"/>
                <a:cs typeface="微软雅黑" panose="020B0503020204020204" charset="-122"/>
              </a:rPr>
              <a:t>参与社区治理情况等</a:t>
            </a:r>
            <a:r>
              <a:rPr lang="en-US" sz="1600" dirty="0">
                <a:solidFill>
                  <a:srgbClr val="212121">
                    <a:alpha val="70000"/>
                  </a:srgbClr>
                </a:solidFill>
                <a:latin typeface="微软雅黑" panose="020B0503020204020204" charset="-122"/>
                <a:ea typeface="微软雅黑" panose="020B0503020204020204" charset="-122"/>
                <a:cs typeface="微软雅黑" panose="020B0503020204020204" charset="-122"/>
                <a:sym typeface="+mn-ea"/>
              </a:rPr>
              <a:t>共18项</a:t>
            </a:r>
            <a:endParaRPr lang="en-US" sz="1600" dirty="0">
              <a:solidFill>
                <a:srgbClr val="212121">
                  <a:alpha val="70000"/>
                </a:srgbClr>
              </a:solidFill>
              <a:latin typeface="微软雅黑" panose="020B0503020204020204" charset="-122"/>
              <a:ea typeface="微软雅黑" panose="020B0503020204020204" charset="-122"/>
              <a:cs typeface="微软雅黑" panose="020B0503020204020204" charset="-122"/>
            </a:endParaRPr>
          </a:p>
          <a:p>
            <a:pPr algn="ctr">
              <a:lnSpc>
                <a:spcPct val="110000"/>
              </a:lnSpc>
            </a:pPr>
            <a:r>
              <a:rPr lang="en-US" sz="1600" dirty="0">
                <a:solidFill>
                  <a:srgbClr val="212121">
                    <a:alpha val="70000"/>
                  </a:srgbClr>
                </a:solidFill>
                <a:latin typeface="微软雅黑" panose="020B0503020204020204" charset="-122"/>
                <a:ea typeface="微软雅黑" panose="020B0503020204020204" charset="-122"/>
                <a:cs typeface="微软雅黑" panose="020B0503020204020204" charset="-122"/>
              </a:rPr>
              <a:t>其中</a:t>
            </a:r>
            <a:r>
              <a:rPr lang="en-US" sz="1600" b="1" dirty="0">
                <a:solidFill>
                  <a:srgbClr val="212121">
                    <a:alpha val="70000"/>
                  </a:srgbClr>
                </a:solidFill>
                <a:latin typeface="微软雅黑" panose="020B0503020204020204" charset="-122"/>
                <a:ea typeface="微软雅黑" panose="020B0503020204020204" charset="-122"/>
                <a:cs typeface="微软雅黑" panose="020B0503020204020204" charset="-122"/>
              </a:rPr>
              <a:t>16项直接计入企业得分</a:t>
            </a:r>
            <a:r>
              <a:rPr lang="en-US" sz="1600" dirty="0">
                <a:solidFill>
                  <a:srgbClr val="212121">
                    <a:alpha val="70000"/>
                  </a:srgbClr>
                </a:solidFill>
                <a:latin typeface="微软雅黑" panose="020B0503020204020204" charset="-122"/>
                <a:ea typeface="微软雅黑" panose="020B0503020204020204" charset="-122"/>
                <a:cs typeface="微软雅黑" panose="020B0503020204020204" charset="-122"/>
              </a:rPr>
              <a:t>，</a:t>
            </a:r>
            <a:endParaRPr lang="en-US" sz="1600" dirty="0">
              <a:solidFill>
                <a:srgbClr val="212121">
                  <a:alpha val="70000"/>
                </a:srgbClr>
              </a:solidFill>
              <a:latin typeface="微软雅黑" panose="020B0503020204020204" charset="-122"/>
              <a:ea typeface="微软雅黑" panose="020B0503020204020204" charset="-122"/>
              <a:cs typeface="微软雅黑" panose="020B0503020204020204" charset="-122"/>
            </a:endParaRPr>
          </a:p>
          <a:p>
            <a:pPr algn="ctr">
              <a:lnSpc>
                <a:spcPct val="110000"/>
              </a:lnSpc>
            </a:pPr>
            <a:r>
              <a:rPr lang="en-US" sz="1600" dirty="0">
                <a:solidFill>
                  <a:srgbClr val="212121">
                    <a:alpha val="70000"/>
                  </a:srgbClr>
                </a:solidFill>
                <a:latin typeface="微软雅黑" panose="020B0503020204020204" charset="-122"/>
                <a:ea typeface="微软雅黑" panose="020B0503020204020204" charset="-122"/>
                <a:cs typeface="微软雅黑" panose="020B0503020204020204" charset="-122"/>
              </a:rPr>
              <a:t>2项</a:t>
            </a:r>
            <a:r>
              <a:rPr lang="en-US" sz="1600" b="1" dirty="0">
                <a:solidFill>
                  <a:srgbClr val="212121">
                    <a:alpha val="70000"/>
                  </a:srgbClr>
                </a:solidFill>
                <a:latin typeface="微软雅黑" panose="020B0503020204020204" charset="-122"/>
                <a:ea typeface="微软雅黑" panose="020B0503020204020204" charset="-122"/>
                <a:cs typeface="微软雅黑" panose="020B0503020204020204" charset="-122"/>
              </a:rPr>
              <a:t>根据项目数量加权平均后</a:t>
            </a:r>
            <a:r>
              <a:rPr lang="en-US" sz="1600" dirty="0">
                <a:solidFill>
                  <a:srgbClr val="212121">
                    <a:alpha val="70000"/>
                  </a:srgbClr>
                </a:solidFill>
                <a:latin typeface="微软雅黑" panose="020B0503020204020204" charset="-122"/>
                <a:ea typeface="微软雅黑" panose="020B0503020204020204" charset="-122"/>
                <a:cs typeface="微软雅黑" panose="020B0503020204020204" charset="-122"/>
              </a:rPr>
              <a:t>计入企业得分</a:t>
            </a:r>
            <a:endParaRPr lang="en-US" sz="1600" dirty="0">
              <a:solidFill>
                <a:srgbClr val="212121">
                  <a:alpha val="70000"/>
                </a:srgbClr>
              </a:solidFill>
              <a:latin typeface="微软雅黑" panose="020B0503020204020204" charset="-122"/>
              <a:ea typeface="微软雅黑" panose="020B0503020204020204" charset="-122"/>
              <a:cs typeface="微软雅黑" panose="020B0503020204020204" charset="-122"/>
            </a:endParaRPr>
          </a:p>
        </p:txBody>
      </p:sp>
      <p:sp>
        <p:nvSpPr>
          <p:cNvPr id="21" name="Shape 18"/>
          <p:cNvSpPr/>
          <p:nvPr/>
        </p:nvSpPr>
        <p:spPr>
          <a:xfrm>
            <a:off x="6107430" y="2794635"/>
            <a:ext cx="2794000" cy="1421130"/>
          </a:xfrm>
          <a:custGeom>
            <a:avLst/>
            <a:gdLst/>
            <a:ahLst/>
            <a:cxnLst/>
            <a:rect l="l" t="t" r="r" b="b"/>
            <a:pathLst>
              <a:path w="2794000" h="1722438">
                <a:moveTo>
                  <a:pt x="95251" y="0"/>
                </a:moveTo>
                <a:lnTo>
                  <a:pt x="2698749" y="0"/>
                </a:lnTo>
                <a:cubicBezTo>
                  <a:pt x="2751355" y="0"/>
                  <a:pt x="2794000" y="42645"/>
                  <a:pt x="2794000" y="95251"/>
                </a:cubicBezTo>
                <a:lnTo>
                  <a:pt x="2794000" y="1627187"/>
                </a:lnTo>
                <a:cubicBezTo>
                  <a:pt x="2794000" y="1679792"/>
                  <a:pt x="2751355" y="1722438"/>
                  <a:pt x="2698749" y="1722438"/>
                </a:cubicBezTo>
                <a:lnTo>
                  <a:pt x="95251" y="1722438"/>
                </a:lnTo>
                <a:cubicBezTo>
                  <a:pt x="42645" y="1722438"/>
                  <a:pt x="0" y="1679792"/>
                  <a:pt x="0" y="1627187"/>
                </a:cubicBezTo>
                <a:lnTo>
                  <a:pt x="0" y="95251"/>
                </a:lnTo>
                <a:cubicBezTo>
                  <a:pt x="0" y="42680"/>
                  <a:pt x="42680" y="0"/>
                  <a:pt x="95251" y="0"/>
                </a:cubicBezTo>
                <a:close/>
              </a:path>
            </a:pathLst>
          </a:custGeom>
          <a:gradFill flip="none" rotWithShape="1">
            <a:gsLst>
              <a:gs pos="0">
                <a:srgbClr val="0F62FE"/>
              </a:gs>
              <a:gs pos="100000">
                <a:srgbClr val="0F62FE">
                  <a:alpha val="80000"/>
                </a:srgbClr>
              </a:gs>
            </a:gsLst>
            <a:lin ang="2700000" scaled="1"/>
          </a:gradFill>
          <a:effectLst>
            <a:outerShdw blurRad="47625" dist="31750" dir="5400000" algn="bl" rotWithShape="0">
              <a:srgbClr val="000000">
                <a:alpha val="10196"/>
              </a:srgbClr>
            </a:outerShdw>
          </a:effectLst>
        </p:spPr>
      </p:sp>
      <p:sp>
        <p:nvSpPr>
          <p:cNvPr id="22" name="Text 19"/>
          <p:cNvSpPr/>
          <p:nvPr/>
        </p:nvSpPr>
        <p:spPr>
          <a:xfrm>
            <a:off x="6238240" y="2879725"/>
            <a:ext cx="1083945" cy="190500"/>
          </a:xfrm>
          <a:prstGeom prst="rect">
            <a:avLst/>
          </a:prstGeom>
          <a:noFill/>
        </p:spPr>
        <p:txBody>
          <a:bodyPr wrap="square" lIns="0" tIns="0" rIns="0" bIns="0" rtlCol="0" anchor="ctr"/>
          <a:lstStyle/>
          <a:p>
            <a:pPr>
              <a:lnSpc>
                <a:spcPct val="130000"/>
              </a:lnSpc>
            </a:pPr>
            <a:r>
              <a:rPr lang="en-US" b="1" dirty="0">
                <a:solidFill>
                  <a:srgbClr val="FFFFFF"/>
                </a:solidFill>
                <a:latin typeface="微软雅黑" panose="020B0503020204020204" charset="-122"/>
                <a:ea typeface="微软雅黑" panose="020B0503020204020204" charset="-122"/>
                <a:cs typeface="Alimama ShuHeiTi" pitchFamily="34" charset="-120"/>
              </a:rPr>
              <a:t>评价周期</a:t>
            </a:r>
            <a:endParaRPr lang="en-US" b="1" dirty="0">
              <a:solidFill>
                <a:srgbClr val="FFFFFF"/>
              </a:solidFill>
              <a:latin typeface="微软雅黑" panose="020B0503020204020204" charset="-122"/>
              <a:ea typeface="微软雅黑" panose="020B0503020204020204" charset="-122"/>
              <a:cs typeface="Alimama ShuHeiTi" pitchFamily="34" charset="-120"/>
            </a:endParaRPr>
          </a:p>
        </p:txBody>
      </p:sp>
      <p:sp>
        <p:nvSpPr>
          <p:cNvPr id="23" name="Shape 20"/>
          <p:cNvSpPr/>
          <p:nvPr/>
        </p:nvSpPr>
        <p:spPr>
          <a:xfrm>
            <a:off x="6238399" y="3195290"/>
            <a:ext cx="2532063" cy="889000"/>
          </a:xfrm>
          <a:custGeom>
            <a:avLst/>
            <a:gdLst/>
            <a:ahLst/>
            <a:cxnLst/>
            <a:rect l="l" t="t" r="r" b="b"/>
            <a:pathLst>
              <a:path w="2532063" h="889000">
                <a:moveTo>
                  <a:pt x="63501" y="0"/>
                </a:moveTo>
                <a:lnTo>
                  <a:pt x="2468561" y="0"/>
                </a:lnTo>
                <a:cubicBezTo>
                  <a:pt x="2503632" y="0"/>
                  <a:pt x="2532063" y="28430"/>
                  <a:pt x="2532063" y="63501"/>
                </a:cubicBezTo>
                <a:lnTo>
                  <a:pt x="2532063" y="825499"/>
                </a:lnTo>
                <a:cubicBezTo>
                  <a:pt x="2532063" y="860570"/>
                  <a:pt x="2503632" y="889000"/>
                  <a:pt x="2468561" y="889000"/>
                </a:cubicBezTo>
                <a:lnTo>
                  <a:pt x="63501" y="889000"/>
                </a:lnTo>
                <a:cubicBezTo>
                  <a:pt x="28430" y="889000"/>
                  <a:pt x="0" y="860570"/>
                  <a:pt x="0" y="825499"/>
                </a:cubicBezTo>
                <a:lnTo>
                  <a:pt x="0" y="63501"/>
                </a:lnTo>
                <a:cubicBezTo>
                  <a:pt x="0" y="28454"/>
                  <a:pt x="28454" y="0"/>
                  <a:pt x="63501" y="0"/>
                </a:cubicBezTo>
                <a:close/>
              </a:path>
            </a:pathLst>
          </a:custGeom>
          <a:solidFill>
            <a:srgbClr val="000000">
              <a:alpha val="0"/>
            </a:srgbClr>
          </a:solidFill>
          <a:ln w="12700">
            <a:solidFill>
              <a:srgbClr val="FFFFFF"/>
            </a:solidFill>
            <a:prstDash val="solid"/>
          </a:ln>
        </p:spPr>
      </p:sp>
      <p:sp>
        <p:nvSpPr>
          <p:cNvPr id="24" name="Text 21"/>
          <p:cNvSpPr/>
          <p:nvPr/>
        </p:nvSpPr>
        <p:spPr>
          <a:xfrm>
            <a:off x="6337618" y="3421509"/>
            <a:ext cx="2397125" cy="190500"/>
          </a:xfrm>
          <a:prstGeom prst="rect">
            <a:avLst/>
          </a:prstGeom>
          <a:noFill/>
        </p:spPr>
        <p:txBody>
          <a:bodyPr wrap="square" lIns="0" tIns="0" rIns="0" bIns="0" rtlCol="0" anchor="ctr"/>
          <a:lstStyle/>
          <a:p>
            <a:pPr>
              <a:lnSpc>
                <a:spcPct val="130000"/>
              </a:lnSpc>
            </a:pPr>
            <a:r>
              <a:rPr lang="en-US" b="1" dirty="0">
                <a:solidFill>
                  <a:srgbClr val="FFFFFF"/>
                </a:solidFill>
                <a:latin typeface="微软雅黑" panose="020B0503020204020204" charset="-122"/>
                <a:ea typeface="微软雅黑" panose="020B0503020204020204" charset="-122"/>
                <a:cs typeface="MiSans" pitchFamily="34" charset="-120"/>
              </a:rPr>
              <a:t>每半年一次</a:t>
            </a:r>
            <a:endParaRPr lang="en-US" b="1" dirty="0">
              <a:solidFill>
                <a:srgbClr val="FFFFFF"/>
              </a:solidFill>
              <a:latin typeface="微软雅黑" panose="020B0503020204020204" charset="-122"/>
              <a:ea typeface="微软雅黑" panose="020B0503020204020204" charset="-122"/>
              <a:cs typeface="MiSans" pitchFamily="34" charset="-120"/>
            </a:endParaRPr>
          </a:p>
        </p:txBody>
      </p:sp>
      <p:sp>
        <p:nvSpPr>
          <p:cNvPr id="25" name="Text 22"/>
          <p:cNvSpPr/>
          <p:nvPr/>
        </p:nvSpPr>
        <p:spPr>
          <a:xfrm>
            <a:off x="6337618" y="3723134"/>
            <a:ext cx="2389188" cy="150813"/>
          </a:xfrm>
          <a:prstGeom prst="rect">
            <a:avLst/>
          </a:prstGeom>
          <a:noFill/>
        </p:spPr>
        <p:txBody>
          <a:bodyPr wrap="square" lIns="0" tIns="0" rIns="0" bIns="0" rtlCol="0" anchor="ctr"/>
          <a:lstStyle/>
          <a:p>
            <a:pPr>
              <a:lnSpc>
                <a:spcPct val="110000"/>
              </a:lnSpc>
            </a:pPr>
            <a:r>
              <a:rPr lang="en-US" b="1" dirty="0">
                <a:solidFill>
                  <a:srgbClr val="FFFFFF">
                    <a:alpha val="90000"/>
                  </a:srgbClr>
                </a:solidFill>
                <a:latin typeface="微软雅黑" panose="020B0503020204020204" charset="-122"/>
                <a:ea typeface="微软雅黑" panose="020B0503020204020204" charset="-122"/>
                <a:cs typeface="微软雅黑" panose="020B0503020204020204" charset="-122"/>
              </a:rPr>
              <a:t>1-6月 / 7-12月</a:t>
            </a:r>
            <a:endParaRPr lang="en-US" b="1" dirty="0">
              <a:solidFill>
                <a:srgbClr val="FFFFFF">
                  <a:alpha val="90000"/>
                </a:srgbClr>
              </a:solidFill>
              <a:latin typeface="微软雅黑" panose="020B0503020204020204" charset="-122"/>
              <a:ea typeface="微软雅黑" panose="020B0503020204020204" charset="-122"/>
              <a:cs typeface="微软雅黑" panose="020B0503020204020204" charset="-122"/>
            </a:endParaRPr>
          </a:p>
        </p:txBody>
      </p:sp>
      <p:sp>
        <p:nvSpPr>
          <p:cNvPr id="26" name="Shape 23"/>
          <p:cNvSpPr/>
          <p:nvPr/>
        </p:nvSpPr>
        <p:spPr>
          <a:xfrm>
            <a:off x="9028430" y="2794635"/>
            <a:ext cx="2794000" cy="1421130"/>
          </a:xfrm>
          <a:custGeom>
            <a:avLst/>
            <a:gdLst/>
            <a:ahLst/>
            <a:cxnLst/>
            <a:rect l="l" t="t" r="r" b="b"/>
            <a:pathLst>
              <a:path w="2794000" h="1722438">
                <a:moveTo>
                  <a:pt x="95251" y="0"/>
                </a:moveTo>
                <a:lnTo>
                  <a:pt x="2698749" y="0"/>
                </a:lnTo>
                <a:cubicBezTo>
                  <a:pt x="2751355" y="0"/>
                  <a:pt x="2794000" y="42645"/>
                  <a:pt x="2794000" y="95251"/>
                </a:cubicBezTo>
                <a:lnTo>
                  <a:pt x="2794000" y="1627187"/>
                </a:lnTo>
                <a:cubicBezTo>
                  <a:pt x="2794000" y="1679792"/>
                  <a:pt x="2751355" y="1722438"/>
                  <a:pt x="2698749" y="1722438"/>
                </a:cubicBezTo>
                <a:lnTo>
                  <a:pt x="95251" y="1722438"/>
                </a:lnTo>
                <a:cubicBezTo>
                  <a:pt x="42645" y="1722438"/>
                  <a:pt x="0" y="1679792"/>
                  <a:pt x="0" y="1627187"/>
                </a:cubicBezTo>
                <a:lnTo>
                  <a:pt x="0" y="95251"/>
                </a:lnTo>
                <a:cubicBezTo>
                  <a:pt x="0" y="42680"/>
                  <a:pt x="42680" y="0"/>
                  <a:pt x="95251" y="0"/>
                </a:cubicBezTo>
                <a:close/>
              </a:path>
            </a:pathLst>
          </a:custGeom>
          <a:gradFill flip="none" rotWithShape="1">
            <a:gsLst>
              <a:gs pos="0">
                <a:srgbClr val="00BCD4"/>
              </a:gs>
              <a:gs pos="100000">
                <a:srgbClr val="00BCD4">
                  <a:alpha val="80000"/>
                </a:srgbClr>
              </a:gs>
            </a:gsLst>
            <a:lin ang="2700000" scaled="1"/>
          </a:gradFill>
          <a:effectLst>
            <a:outerShdw blurRad="47625" dist="31750" dir="5400000" algn="bl" rotWithShape="0">
              <a:srgbClr val="000000">
                <a:alpha val="10196"/>
              </a:srgbClr>
            </a:outerShdw>
          </a:effectLst>
        </p:spPr>
      </p:sp>
      <p:sp>
        <p:nvSpPr>
          <p:cNvPr id="27" name="Text 24"/>
          <p:cNvSpPr/>
          <p:nvPr/>
        </p:nvSpPr>
        <p:spPr>
          <a:xfrm>
            <a:off x="9159240" y="2879725"/>
            <a:ext cx="1161415" cy="222250"/>
          </a:xfrm>
          <a:prstGeom prst="rect">
            <a:avLst/>
          </a:prstGeom>
          <a:noFill/>
        </p:spPr>
        <p:txBody>
          <a:bodyPr wrap="square" lIns="0" tIns="0" rIns="0" bIns="0" rtlCol="0" anchor="ctr"/>
          <a:lstStyle/>
          <a:p>
            <a:pPr>
              <a:lnSpc>
                <a:spcPct val="130000"/>
              </a:lnSpc>
            </a:pPr>
            <a:r>
              <a:rPr lang="en-US" b="1" dirty="0">
                <a:solidFill>
                  <a:srgbClr val="FFFFFF"/>
                </a:solidFill>
                <a:latin typeface="微软雅黑" panose="020B0503020204020204" charset="-122"/>
                <a:ea typeface="微软雅黑" panose="020B0503020204020204" charset="-122"/>
                <a:cs typeface="Alimama ShuHeiTi" pitchFamily="34" charset="-120"/>
              </a:rPr>
              <a:t>等级划分</a:t>
            </a:r>
            <a:endParaRPr lang="en-US" b="1" dirty="0">
              <a:solidFill>
                <a:srgbClr val="FFFFFF"/>
              </a:solidFill>
              <a:latin typeface="微软雅黑" panose="020B0503020204020204" charset="-122"/>
              <a:ea typeface="微软雅黑" panose="020B0503020204020204" charset="-122"/>
              <a:cs typeface="Alimama ShuHeiTi" pitchFamily="34" charset="-120"/>
            </a:endParaRPr>
          </a:p>
        </p:txBody>
      </p:sp>
      <p:sp>
        <p:nvSpPr>
          <p:cNvPr id="28" name="Shape 25"/>
          <p:cNvSpPr/>
          <p:nvPr/>
        </p:nvSpPr>
        <p:spPr>
          <a:xfrm>
            <a:off x="9159399" y="3195290"/>
            <a:ext cx="2532063" cy="889000"/>
          </a:xfrm>
          <a:custGeom>
            <a:avLst/>
            <a:gdLst/>
            <a:ahLst/>
            <a:cxnLst/>
            <a:rect l="l" t="t" r="r" b="b"/>
            <a:pathLst>
              <a:path w="2532063" h="889000">
                <a:moveTo>
                  <a:pt x="63501" y="0"/>
                </a:moveTo>
                <a:lnTo>
                  <a:pt x="2468561" y="0"/>
                </a:lnTo>
                <a:cubicBezTo>
                  <a:pt x="2503632" y="0"/>
                  <a:pt x="2532063" y="28430"/>
                  <a:pt x="2532063" y="63501"/>
                </a:cubicBezTo>
                <a:lnTo>
                  <a:pt x="2532063" y="825499"/>
                </a:lnTo>
                <a:cubicBezTo>
                  <a:pt x="2532063" y="860570"/>
                  <a:pt x="2503632" y="889000"/>
                  <a:pt x="2468561" y="889000"/>
                </a:cubicBezTo>
                <a:lnTo>
                  <a:pt x="63501" y="889000"/>
                </a:lnTo>
                <a:cubicBezTo>
                  <a:pt x="28430" y="889000"/>
                  <a:pt x="0" y="860570"/>
                  <a:pt x="0" y="825499"/>
                </a:cubicBezTo>
                <a:lnTo>
                  <a:pt x="0" y="63501"/>
                </a:lnTo>
                <a:cubicBezTo>
                  <a:pt x="0" y="28454"/>
                  <a:pt x="28454" y="0"/>
                  <a:pt x="63501" y="0"/>
                </a:cubicBezTo>
                <a:close/>
              </a:path>
            </a:pathLst>
          </a:custGeom>
          <a:solidFill>
            <a:srgbClr val="000000">
              <a:alpha val="0"/>
            </a:srgbClr>
          </a:solidFill>
          <a:ln w="12700">
            <a:solidFill>
              <a:srgbClr val="FFFFFF"/>
            </a:solidFill>
            <a:prstDash val="solid"/>
          </a:ln>
        </p:spPr>
      </p:sp>
      <p:sp>
        <p:nvSpPr>
          <p:cNvPr id="29" name="Text 26"/>
          <p:cNvSpPr/>
          <p:nvPr/>
        </p:nvSpPr>
        <p:spPr>
          <a:xfrm>
            <a:off x="9258618" y="3421509"/>
            <a:ext cx="2397125" cy="190500"/>
          </a:xfrm>
          <a:prstGeom prst="rect">
            <a:avLst/>
          </a:prstGeom>
          <a:noFill/>
        </p:spPr>
        <p:txBody>
          <a:bodyPr wrap="square" lIns="0" tIns="0" rIns="0" bIns="0" rtlCol="0" anchor="ctr"/>
          <a:lstStyle/>
          <a:p>
            <a:pPr>
              <a:lnSpc>
                <a:spcPct val="130000"/>
              </a:lnSpc>
            </a:pPr>
            <a:r>
              <a:rPr lang="en-US" b="1" dirty="0">
                <a:solidFill>
                  <a:srgbClr val="FFFFFF"/>
                </a:solidFill>
                <a:latin typeface="微软雅黑" panose="020B0503020204020204" charset="-122"/>
                <a:ea typeface="微软雅黑" panose="020B0503020204020204" charset="-122"/>
                <a:cs typeface="微软雅黑" panose="020B0503020204020204" charset="-122"/>
              </a:rPr>
              <a:t>A/B/C/D四级</a:t>
            </a:r>
            <a:endParaRPr lang="en-US" b="1" dirty="0">
              <a:solidFill>
                <a:srgbClr val="FFFFFF"/>
              </a:solidFill>
              <a:latin typeface="微软雅黑" panose="020B0503020204020204" charset="-122"/>
              <a:ea typeface="微软雅黑" panose="020B0503020204020204" charset="-122"/>
              <a:cs typeface="微软雅黑" panose="020B0503020204020204" charset="-122"/>
            </a:endParaRPr>
          </a:p>
        </p:txBody>
      </p:sp>
      <p:sp>
        <p:nvSpPr>
          <p:cNvPr id="30" name="Text 27"/>
          <p:cNvSpPr/>
          <p:nvPr/>
        </p:nvSpPr>
        <p:spPr>
          <a:xfrm>
            <a:off x="9258618" y="3723134"/>
            <a:ext cx="2389188" cy="150813"/>
          </a:xfrm>
          <a:prstGeom prst="rect">
            <a:avLst/>
          </a:prstGeom>
          <a:noFill/>
        </p:spPr>
        <p:txBody>
          <a:bodyPr wrap="square" lIns="0" tIns="0" rIns="0" bIns="0" rtlCol="0" anchor="ctr"/>
          <a:lstStyle/>
          <a:p>
            <a:pPr>
              <a:lnSpc>
                <a:spcPct val="110000"/>
              </a:lnSpc>
            </a:pPr>
            <a:r>
              <a:rPr lang="en-US" b="1" dirty="0">
                <a:solidFill>
                  <a:srgbClr val="FFFFFF">
                    <a:alpha val="90000"/>
                  </a:srgbClr>
                </a:solidFill>
                <a:latin typeface="微软雅黑" panose="020B0503020204020204" charset="-122"/>
                <a:ea typeface="微软雅黑" panose="020B0503020204020204" charset="-122"/>
                <a:cs typeface="微软雅黑" panose="020B0503020204020204" charset="-122"/>
              </a:rPr>
              <a:t>10%</a:t>
            </a:r>
            <a:r>
              <a:rPr lang="zh-CN" altLang="en-US" b="1" dirty="0">
                <a:solidFill>
                  <a:srgbClr val="FFFFFF">
                    <a:alpha val="90000"/>
                  </a:srgbClr>
                </a:solidFill>
                <a:latin typeface="微软雅黑" panose="020B0503020204020204" charset="-122"/>
                <a:ea typeface="微软雅黑" panose="020B0503020204020204" charset="-122"/>
                <a:cs typeface="微软雅黑" panose="020B0503020204020204" charset="-122"/>
              </a:rPr>
              <a:t>、</a:t>
            </a:r>
            <a:r>
              <a:rPr lang="en-US" altLang="zh-CN" b="1" dirty="0">
                <a:solidFill>
                  <a:srgbClr val="FFFFFF">
                    <a:alpha val="90000"/>
                  </a:srgbClr>
                </a:solidFill>
                <a:latin typeface="微软雅黑" panose="020B0503020204020204" charset="-122"/>
                <a:ea typeface="微软雅黑" panose="020B0503020204020204" charset="-122"/>
                <a:cs typeface="微软雅黑" panose="020B0503020204020204" charset="-122"/>
              </a:rPr>
              <a:t>50%</a:t>
            </a:r>
            <a:r>
              <a:rPr lang="zh-CN" altLang="en-US" b="1" dirty="0">
                <a:solidFill>
                  <a:srgbClr val="FFFFFF">
                    <a:alpha val="90000"/>
                  </a:srgbClr>
                </a:solidFill>
                <a:latin typeface="微软雅黑" panose="020B0503020204020204" charset="-122"/>
                <a:ea typeface="微软雅黑" panose="020B0503020204020204" charset="-122"/>
                <a:cs typeface="微软雅黑" panose="020B0503020204020204" charset="-122"/>
              </a:rPr>
              <a:t>、</a:t>
            </a:r>
            <a:r>
              <a:rPr lang="en-US" altLang="zh-CN" b="1" dirty="0">
                <a:solidFill>
                  <a:srgbClr val="FFFFFF">
                    <a:alpha val="90000"/>
                  </a:srgbClr>
                </a:solidFill>
                <a:latin typeface="微软雅黑" panose="020B0503020204020204" charset="-122"/>
                <a:ea typeface="微软雅黑" panose="020B0503020204020204" charset="-122"/>
                <a:cs typeface="微软雅黑" panose="020B0503020204020204" charset="-122"/>
              </a:rPr>
              <a:t>90%</a:t>
            </a:r>
            <a:endParaRPr lang="en-US" altLang="zh-CN" b="1" dirty="0">
              <a:solidFill>
                <a:srgbClr val="FFFFFF">
                  <a:alpha val="90000"/>
                </a:srgbClr>
              </a:solidFill>
              <a:latin typeface="微软雅黑" panose="020B0503020204020204" charset="-122"/>
              <a:ea typeface="微软雅黑" panose="020B0503020204020204" charset="-122"/>
              <a:cs typeface="微软雅黑" panose="020B0503020204020204" charset="-122"/>
            </a:endParaRPr>
          </a:p>
        </p:txBody>
      </p:sp>
      <p:sp>
        <p:nvSpPr>
          <p:cNvPr id="31" name="Shape 28"/>
          <p:cNvSpPr/>
          <p:nvPr/>
        </p:nvSpPr>
        <p:spPr>
          <a:xfrm>
            <a:off x="3170555" y="2794000"/>
            <a:ext cx="2794000" cy="1422400"/>
          </a:xfrm>
          <a:custGeom>
            <a:avLst/>
            <a:gdLst/>
            <a:ahLst/>
            <a:cxnLst/>
            <a:rect l="l" t="t" r="r" b="b"/>
            <a:pathLst>
              <a:path w="2794000" h="1722438">
                <a:moveTo>
                  <a:pt x="95251" y="0"/>
                </a:moveTo>
                <a:lnTo>
                  <a:pt x="2698749" y="0"/>
                </a:lnTo>
                <a:cubicBezTo>
                  <a:pt x="2751355" y="0"/>
                  <a:pt x="2794000" y="42645"/>
                  <a:pt x="2794000" y="95251"/>
                </a:cubicBezTo>
                <a:lnTo>
                  <a:pt x="2794000" y="1627187"/>
                </a:lnTo>
                <a:cubicBezTo>
                  <a:pt x="2794000" y="1679792"/>
                  <a:pt x="2751355" y="1722438"/>
                  <a:pt x="2698749" y="1722438"/>
                </a:cubicBezTo>
                <a:lnTo>
                  <a:pt x="95251" y="1722438"/>
                </a:lnTo>
                <a:cubicBezTo>
                  <a:pt x="42645" y="1722438"/>
                  <a:pt x="0" y="1679792"/>
                  <a:pt x="0" y="1627187"/>
                </a:cubicBezTo>
                <a:lnTo>
                  <a:pt x="0" y="95251"/>
                </a:lnTo>
                <a:cubicBezTo>
                  <a:pt x="0" y="42680"/>
                  <a:pt x="42680" y="0"/>
                  <a:pt x="95251" y="0"/>
                </a:cubicBezTo>
                <a:close/>
              </a:path>
            </a:pathLst>
          </a:custGeom>
          <a:gradFill flip="none" rotWithShape="1">
            <a:gsLst>
              <a:gs pos="0">
                <a:srgbClr val="0F62FE"/>
              </a:gs>
              <a:gs pos="100000">
                <a:srgbClr val="0F62FE">
                  <a:alpha val="80000"/>
                </a:srgbClr>
              </a:gs>
            </a:gsLst>
            <a:lin ang="2700000" scaled="1"/>
          </a:gradFill>
          <a:effectLst>
            <a:outerShdw blurRad="47625" dist="31750" dir="5400000" algn="bl" rotWithShape="0">
              <a:srgbClr val="000000">
                <a:alpha val="10196"/>
              </a:srgbClr>
            </a:outerShdw>
          </a:effectLst>
        </p:spPr>
      </p:sp>
      <p:sp>
        <p:nvSpPr>
          <p:cNvPr id="32" name="Text 29"/>
          <p:cNvSpPr/>
          <p:nvPr/>
        </p:nvSpPr>
        <p:spPr>
          <a:xfrm>
            <a:off x="3301365" y="2821940"/>
            <a:ext cx="938530" cy="307340"/>
          </a:xfrm>
          <a:prstGeom prst="rect">
            <a:avLst/>
          </a:prstGeom>
          <a:noFill/>
        </p:spPr>
        <p:txBody>
          <a:bodyPr wrap="square" lIns="0" tIns="0" rIns="0" bIns="0" rtlCol="0" anchor="ctr"/>
          <a:lstStyle/>
          <a:p>
            <a:pPr>
              <a:lnSpc>
                <a:spcPct val="130000"/>
              </a:lnSpc>
            </a:pPr>
            <a:r>
              <a:rPr lang="en-US" b="1" dirty="0">
                <a:solidFill>
                  <a:srgbClr val="FFFFFF"/>
                </a:solidFill>
                <a:latin typeface="微软雅黑" panose="020B0503020204020204" charset="-122"/>
                <a:ea typeface="微软雅黑" panose="020B0503020204020204" charset="-122"/>
                <a:cs typeface="Alimama ShuHeiTi" pitchFamily="34" charset="-120"/>
              </a:rPr>
              <a:t>计分规则</a:t>
            </a:r>
            <a:endParaRPr lang="en-US" b="1" dirty="0">
              <a:solidFill>
                <a:srgbClr val="FFFFFF"/>
              </a:solidFill>
              <a:latin typeface="微软雅黑" panose="020B0503020204020204" charset="-122"/>
              <a:ea typeface="微软雅黑" panose="020B0503020204020204" charset="-122"/>
              <a:cs typeface="Alimama ShuHeiTi" pitchFamily="34" charset="-120"/>
            </a:endParaRPr>
          </a:p>
        </p:txBody>
      </p:sp>
      <p:sp>
        <p:nvSpPr>
          <p:cNvPr id="33" name="Shape 30"/>
          <p:cNvSpPr/>
          <p:nvPr/>
        </p:nvSpPr>
        <p:spPr>
          <a:xfrm>
            <a:off x="3301524" y="3195925"/>
            <a:ext cx="2532063" cy="889000"/>
          </a:xfrm>
          <a:custGeom>
            <a:avLst/>
            <a:gdLst/>
            <a:ahLst/>
            <a:cxnLst/>
            <a:rect l="l" t="t" r="r" b="b"/>
            <a:pathLst>
              <a:path w="2532063" h="889000">
                <a:moveTo>
                  <a:pt x="63501" y="0"/>
                </a:moveTo>
                <a:lnTo>
                  <a:pt x="2468561" y="0"/>
                </a:lnTo>
                <a:cubicBezTo>
                  <a:pt x="2503632" y="0"/>
                  <a:pt x="2532063" y="28430"/>
                  <a:pt x="2532063" y="63501"/>
                </a:cubicBezTo>
                <a:lnTo>
                  <a:pt x="2532063" y="825499"/>
                </a:lnTo>
                <a:cubicBezTo>
                  <a:pt x="2532063" y="860570"/>
                  <a:pt x="2503632" y="889000"/>
                  <a:pt x="2468561" y="889000"/>
                </a:cubicBezTo>
                <a:lnTo>
                  <a:pt x="63501" y="889000"/>
                </a:lnTo>
                <a:cubicBezTo>
                  <a:pt x="28430" y="889000"/>
                  <a:pt x="0" y="860570"/>
                  <a:pt x="0" y="825499"/>
                </a:cubicBezTo>
                <a:lnTo>
                  <a:pt x="0" y="63501"/>
                </a:lnTo>
                <a:cubicBezTo>
                  <a:pt x="0" y="28454"/>
                  <a:pt x="28454" y="0"/>
                  <a:pt x="63501" y="0"/>
                </a:cubicBezTo>
                <a:close/>
              </a:path>
            </a:pathLst>
          </a:custGeom>
          <a:solidFill>
            <a:srgbClr val="000000">
              <a:alpha val="0"/>
            </a:srgbClr>
          </a:solidFill>
          <a:ln w="12700">
            <a:solidFill>
              <a:srgbClr val="FFFFFF"/>
            </a:solidFill>
            <a:prstDash val="solid"/>
          </a:ln>
        </p:spPr>
      </p:sp>
      <p:sp>
        <p:nvSpPr>
          <p:cNvPr id="34" name="Text 31"/>
          <p:cNvSpPr/>
          <p:nvPr/>
        </p:nvSpPr>
        <p:spPr>
          <a:xfrm>
            <a:off x="3400743" y="3533269"/>
            <a:ext cx="2397125" cy="190500"/>
          </a:xfrm>
          <a:prstGeom prst="rect">
            <a:avLst/>
          </a:prstGeom>
          <a:noFill/>
        </p:spPr>
        <p:txBody>
          <a:bodyPr wrap="square" lIns="0" tIns="0" rIns="0" bIns="0" rtlCol="0" anchor="ctr"/>
          <a:lstStyle/>
          <a:p>
            <a:pPr>
              <a:lnSpc>
                <a:spcPct val="130000"/>
              </a:lnSpc>
            </a:pPr>
            <a:r>
              <a:rPr lang="zh-CN" altLang="en-US" b="1" dirty="0">
                <a:solidFill>
                  <a:srgbClr val="FFFFFF"/>
                </a:solidFill>
                <a:latin typeface="微软雅黑" panose="020B0503020204020204" charset="-122"/>
                <a:ea typeface="微软雅黑" panose="020B0503020204020204" charset="-122"/>
                <a:cs typeface="MiSans" pitchFamily="34" charset="-120"/>
              </a:rPr>
              <a:t>企业信息评价得分</a:t>
            </a:r>
            <a:endParaRPr lang="zh-CN" altLang="en-US" b="1" dirty="0">
              <a:solidFill>
                <a:srgbClr val="FFFFFF"/>
              </a:solidFill>
              <a:latin typeface="微软雅黑" panose="020B0503020204020204" charset="-122"/>
              <a:ea typeface="微软雅黑" panose="020B0503020204020204" charset="-122"/>
              <a:cs typeface="MiSans" pitchFamily="34" charset="-120"/>
            </a:endParaRPr>
          </a:p>
          <a:p>
            <a:pPr>
              <a:lnSpc>
                <a:spcPct val="130000"/>
              </a:lnSpc>
            </a:pPr>
            <a:r>
              <a:rPr lang="zh-CN" altLang="en-US" b="1" dirty="0">
                <a:solidFill>
                  <a:srgbClr val="FFFFFF"/>
                </a:solidFill>
                <a:latin typeface="微软雅黑" panose="020B0503020204020204" charset="-122"/>
                <a:ea typeface="微软雅黑" panose="020B0503020204020204" charset="-122"/>
                <a:cs typeface="MiSans" pitchFamily="34" charset="-120"/>
              </a:rPr>
              <a:t>项目信息评价得分</a:t>
            </a:r>
            <a:endParaRPr lang="en-US" b="1" dirty="0">
              <a:solidFill>
                <a:srgbClr val="FFFFFF"/>
              </a:solidFill>
              <a:latin typeface="微软雅黑" panose="020B0503020204020204" charset="-122"/>
              <a:ea typeface="微软雅黑" panose="020B0503020204020204" charset="-122"/>
              <a:cs typeface="MiSans" pitchFamily="34" charset="-120"/>
            </a:endParaRPr>
          </a:p>
        </p:txBody>
      </p:sp>
      <p:sp>
        <p:nvSpPr>
          <p:cNvPr id="36" name="Shape 33"/>
          <p:cNvSpPr/>
          <p:nvPr/>
        </p:nvSpPr>
        <p:spPr>
          <a:xfrm>
            <a:off x="234950" y="2794000"/>
            <a:ext cx="2860040" cy="1421130"/>
          </a:xfrm>
          <a:custGeom>
            <a:avLst/>
            <a:gdLst/>
            <a:ahLst/>
            <a:cxnLst/>
            <a:rect l="l" t="t" r="r" b="b"/>
            <a:pathLst>
              <a:path w="2794000" h="1722438">
                <a:moveTo>
                  <a:pt x="95251" y="0"/>
                </a:moveTo>
                <a:lnTo>
                  <a:pt x="2698749" y="0"/>
                </a:lnTo>
                <a:cubicBezTo>
                  <a:pt x="2751355" y="0"/>
                  <a:pt x="2794000" y="42645"/>
                  <a:pt x="2794000" y="95251"/>
                </a:cubicBezTo>
                <a:lnTo>
                  <a:pt x="2794000" y="1627187"/>
                </a:lnTo>
                <a:cubicBezTo>
                  <a:pt x="2794000" y="1679792"/>
                  <a:pt x="2751355" y="1722438"/>
                  <a:pt x="2698749" y="1722438"/>
                </a:cubicBezTo>
                <a:lnTo>
                  <a:pt x="95251" y="1722438"/>
                </a:lnTo>
                <a:cubicBezTo>
                  <a:pt x="42645" y="1722438"/>
                  <a:pt x="0" y="1679792"/>
                  <a:pt x="0" y="1627187"/>
                </a:cubicBezTo>
                <a:lnTo>
                  <a:pt x="0" y="95251"/>
                </a:lnTo>
                <a:cubicBezTo>
                  <a:pt x="0" y="42680"/>
                  <a:pt x="42680" y="0"/>
                  <a:pt x="95251" y="0"/>
                </a:cubicBezTo>
                <a:close/>
              </a:path>
            </a:pathLst>
          </a:custGeom>
          <a:gradFill flip="none" rotWithShape="1">
            <a:gsLst>
              <a:gs pos="0">
                <a:srgbClr val="00BCD4"/>
              </a:gs>
              <a:gs pos="100000">
                <a:srgbClr val="00BCD4">
                  <a:alpha val="80000"/>
                </a:srgbClr>
              </a:gs>
            </a:gsLst>
            <a:lin ang="2700000" scaled="1"/>
          </a:gradFill>
          <a:effectLst>
            <a:outerShdw blurRad="47625" dist="31750" dir="5400000" algn="bl" rotWithShape="0">
              <a:srgbClr val="000000">
                <a:alpha val="10196"/>
              </a:srgbClr>
            </a:outerShdw>
          </a:effectLst>
        </p:spPr>
      </p:sp>
      <p:sp>
        <p:nvSpPr>
          <p:cNvPr id="37" name="Text 34"/>
          <p:cNvSpPr/>
          <p:nvPr/>
        </p:nvSpPr>
        <p:spPr>
          <a:xfrm>
            <a:off x="365125" y="2794000"/>
            <a:ext cx="960120" cy="307975"/>
          </a:xfrm>
          <a:prstGeom prst="rect">
            <a:avLst/>
          </a:prstGeom>
          <a:noFill/>
        </p:spPr>
        <p:txBody>
          <a:bodyPr wrap="square" lIns="0" tIns="0" rIns="0" bIns="0" rtlCol="0" anchor="ctr"/>
          <a:lstStyle/>
          <a:p>
            <a:pPr>
              <a:lnSpc>
                <a:spcPct val="130000"/>
              </a:lnSpc>
            </a:pPr>
            <a:r>
              <a:rPr lang="en-US" b="1" dirty="0">
                <a:solidFill>
                  <a:srgbClr val="FFFFFF"/>
                </a:solidFill>
                <a:latin typeface="微软雅黑" panose="020B0503020204020204" charset="-122"/>
                <a:ea typeface="微软雅黑" panose="020B0503020204020204" charset="-122"/>
                <a:cs typeface="Alimama ShuHeiTi" pitchFamily="34" charset="-120"/>
              </a:rPr>
              <a:t>评价方式</a:t>
            </a:r>
            <a:endParaRPr lang="en-US" b="1" dirty="0">
              <a:solidFill>
                <a:srgbClr val="FFFFFF"/>
              </a:solidFill>
              <a:latin typeface="微软雅黑" panose="020B0503020204020204" charset="-122"/>
              <a:ea typeface="微软雅黑" panose="020B0503020204020204" charset="-122"/>
              <a:cs typeface="Alimama ShuHeiTi" pitchFamily="34" charset="-120"/>
            </a:endParaRPr>
          </a:p>
        </p:txBody>
      </p:sp>
      <p:sp>
        <p:nvSpPr>
          <p:cNvPr id="38" name="Shape 35"/>
          <p:cNvSpPr/>
          <p:nvPr/>
        </p:nvSpPr>
        <p:spPr>
          <a:xfrm>
            <a:off x="365284" y="3195290"/>
            <a:ext cx="2532063" cy="889000"/>
          </a:xfrm>
          <a:custGeom>
            <a:avLst/>
            <a:gdLst/>
            <a:ahLst/>
            <a:cxnLst/>
            <a:rect l="l" t="t" r="r" b="b"/>
            <a:pathLst>
              <a:path w="2532063" h="889000">
                <a:moveTo>
                  <a:pt x="63501" y="0"/>
                </a:moveTo>
                <a:lnTo>
                  <a:pt x="2468561" y="0"/>
                </a:lnTo>
                <a:cubicBezTo>
                  <a:pt x="2503632" y="0"/>
                  <a:pt x="2532063" y="28430"/>
                  <a:pt x="2532063" y="63501"/>
                </a:cubicBezTo>
                <a:lnTo>
                  <a:pt x="2532063" y="825499"/>
                </a:lnTo>
                <a:cubicBezTo>
                  <a:pt x="2532063" y="860570"/>
                  <a:pt x="2503632" y="889000"/>
                  <a:pt x="2468561" y="889000"/>
                </a:cubicBezTo>
                <a:lnTo>
                  <a:pt x="63501" y="889000"/>
                </a:lnTo>
                <a:cubicBezTo>
                  <a:pt x="28430" y="889000"/>
                  <a:pt x="0" y="860570"/>
                  <a:pt x="0" y="825499"/>
                </a:cubicBezTo>
                <a:lnTo>
                  <a:pt x="0" y="63501"/>
                </a:lnTo>
                <a:cubicBezTo>
                  <a:pt x="0" y="28454"/>
                  <a:pt x="28454" y="0"/>
                  <a:pt x="63501" y="0"/>
                </a:cubicBezTo>
                <a:close/>
              </a:path>
            </a:pathLst>
          </a:custGeom>
          <a:solidFill>
            <a:srgbClr val="000000">
              <a:alpha val="0"/>
            </a:srgbClr>
          </a:solidFill>
          <a:ln w="12700">
            <a:solidFill>
              <a:srgbClr val="FFFFFF"/>
            </a:solidFill>
            <a:prstDash val="solid"/>
          </a:ln>
        </p:spPr>
      </p:sp>
      <p:sp>
        <p:nvSpPr>
          <p:cNvPr id="39" name="Text 36"/>
          <p:cNvSpPr/>
          <p:nvPr/>
        </p:nvSpPr>
        <p:spPr>
          <a:xfrm>
            <a:off x="432753" y="3421509"/>
            <a:ext cx="2397125" cy="190500"/>
          </a:xfrm>
          <a:prstGeom prst="rect">
            <a:avLst/>
          </a:prstGeom>
          <a:noFill/>
        </p:spPr>
        <p:txBody>
          <a:bodyPr wrap="square" lIns="0" tIns="0" rIns="0" bIns="0" rtlCol="0" anchor="ctr"/>
          <a:lstStyle/>
          <a:p>
            <a:pPr>
              <a:lnSpc>
                <a:spcPct val="130000"/>
              </a:lnSpc>
            </a:pPr>
            <a:r>
              <a:rPr lang="en-US" b="1" dirty="0">
                <a:solidFill>
                  <a:srgbClr val="FFFFFF"/>
                </a:solidFill>
                <a:latin typeface="微软雅黑" panose="020B0503020204020204" charset="-122"/>
                <a:ea typeface="微软雅黑" panose="020B0503020204020204" charset="-122"/>
                <a:cs typeface="MiSans" pitchFamily="34" charset="-120"/>
              </a:rPr>
              <a:t>系统实施</a:t>
            </a:r>
            <a:endParaRPr lang="en-US" b="1" dirty="0">
              <a:solidFill>
                <a:srgbClr val="FFFFFF"/>
              </a:solidFill>
              <a:latin typeface="微软雅黑" panose="020B0503020204020204" charset="-122"/>
              <a:ea typeface="微软雅黑" panose="020B0503020204020204" charset="-122"/>
              <a:cs typeface="MiSans" pitchFamily="34" charset="-120"/>
            </a:endParaRPr>
          </a:p>
        </p:txBody>
      </p:sp>
      <p:sp>
        <p:nvSpPr>
          <p:cNvPr id="40" name="Text 37"/>
          <p:cNvSpPr/>
          <p:nvPr/>
        </p:nvSpPr>
        <p:spPr>
          <a:xfrm>
            <a:off x="433070" y="3723640"/>
            <a:ext cx="2661920" cy="150495"/>
          </a:xfrm>
          <a:prstGeom prst="rect">
            <a:avLst/>
          </a:prstGeom>
          <a:noFill/>
        </p:spPr>
        <p:txBody>
          <a:bodyPr wrap="square" lIns="0" tIns="0" rIns="0" bIns="0" rtlCol="0" anchor="ctr"/>
          <a:lstStyle/>
          <a:p>
            <a:pPr>
              <a:lnSpc>
                <a:spcPct val="110000"/>
              </a:lnSpc>
            </a:pPr>
            <a:r>
              <a:rPr lang="en-US" b="1" dirty="0">
                <a:solidFill>
                  <a:srgbClr val="FFFFFF">
                    <a:alpha val="90000"/>
                  </a:srgbClr>
                </a:solidFill>
                <a:latin typeface="微软雅黑" panose="020B0503020204020204" charset="-122"/>
                <a:ea typeface="微软雅黑" panose="020B0503020204020204" charset="-122"/>
                <a:cs typeface="MiSans" pitchFamily="34" charset="-120"/>
              </a:rPr>
              <a:t>北京市物业管理系统</a:t>
            </a:r>
            <a:endParaRPr lang="en-US" b="1" dirty="0">
              <a:solidFill>
                <a:srgbClr val="FFFFFF">
                  <a:alpha val="90000"/>
                </a:srgbClr>
              </a:solidFill>
              <a:latin typeface="微软雅黑" panose="020B0503020204020204" charset="-122"/>
              <a:ea typeface="微软雅黑" panose="020B0503020204020204" charset="-122"/>
              <a:cs typeface="MiSans" pitchFamily="34" charset="-120"/>
            </a:endParaRPr>
          </a:p>
        </p:txBody>
      </p:sp>
      <p:sp>
        <p:nvSpPr>
          <p:cNvPr id="41" name="Shape 38"/>
          <p:cNvSpPr/>
          <p:nvPr/>
        </p:nvSpPr>
        <p:spPr>
          <a:xfrm>
            <a:off x="269875" y="4286885"/>
            <a:ext cx="11590655" cy="2471420"/>
          </a:xfrm>
          <a:custGeom>
            <a:avLst/>
            <a:gdLst/>
            <a:ahLst/>
            <a:cxnLst/>
            <a:rect l="l" t="t" r="r" b="b"/>
            <a:pathLst>
              <a:path w="11541125" h="1841500">
                <a:moveTo>
                  <a:pt x="31750" y="0"/>
                </a:moveTo>
                <a:lnTo>
                  <a:pt x="11445883" y="0"/>
                </a:lnTo>
                <a:cubicBezTo>
                  <a:pt x="11498484" y="0"/>
                  <a:pt x="11541125" y="42641"/>
                  <a:pt x="11541125" y="95242"/>
                </a:cubicBezTo>
                <a:lnTo>
                  <a:pt x="11541125" y="1746258"/>
                </a:lnTo>
                <a:cubicBezTo>
                  <a:pt x="11541125" y="1798859"/>
                  <a:pt x="11498484" y="1841500"/>
                  <a:pt x="11445883" y="1841500"/>
                </a:cubicBezTo>
                <a:lnTo>
                  <a:pt x="31750" y="1841500"/>
                </a:lnTo>
                <a:cubicBezTo>
                  <a:pt x="14227" y="1841500"/>
                  <a:pt x="0" y="1827273"/>
                  <a:pt x="0" y="1809750"/>
                </a:cubicBezTo>
                <a:lnTo>
                  <a:pt x="0" y="31750"/>
                </a:lnTo>
                <a:cubicBezTo>
                  <a:pt x="0" y="14227"/>
                  <a:pt x="14227" y="0"/>
                  <a:pt x="31750" y="0"/>
                </a:cubicBezTo>
                <a:close/>
              </a:path>
            </a:pathLst>
          </a:custGeom>
          <a:solidFill>
            <a:srgbClr val="FFFFFF"/>
          </a:solidFill>
          <a:effectLst>
            <a:outerShdw blurRad="47625" dist="31750" dir="5400000" algn="bl" rotWithShape="0">
              <a:srgbClr val="000000">
                <a:alpha val="10196"/>
              </a:srgbClr>
            </a:outerShdw>
          </a:effectLst>
        </p:spPr>
      </p:sp>
      <p:sp>
        <p:nvSpPr>
          <p:cNvPr id="44" name="Text 41"/>
          <p:cNvSpPr/>
          <p:nvPr/>
        </p:nvSpPr>
        <p:spPr>
          <a:xfrm>
            <a:off x="360045" y="4320540"/>
            <a:ext cx="11262360" cy="2369185"/>
          </a:xfrm>
          <a:prstGeom prst="rect">
            <a:avLst/>
          </a:prstGeom>
          <a:noFill/>
        </p:spPr>
        <p:txBody>
          <a:bodyPr wrap="square" lIns="0" tIns="0" rIns="0" bIns="0" rtlCol="0" anchor="ctr"/>
          <a:lstStyle/>
          <a:p>
            <a:pPr marL="342900" indent="-342900">
              <a:lnSpc>
                <a:spcPct val="130000"/>
              </a:lnSpc>
              <a:buFont typeface="Wingdings" panose="05000000000000000000" charset="0"/>
              <a:buChar char="Ø"/>
            </a:pPr>
            <a:r>
              <a:rPr lang="zh-CN" altLang="en-US" sz="2000" b="1" dirty="0">
                <a:solidFill>
                  <a:srgbClr val="0F62FE"/>
                </a:solidFill>
                <a:latin typeface="微软雅黑" panose="020B0503020204020204" charset="-122"/>
                <a:ea typeface="微软雅黑" panose="020B0503020204020204" charset="-122"/>
                <a:cs typeface="微软雅黑" panose="020B0503020204020204" charset="-122"/>
              </a:rPr>
              <a:t>参与评价的企业：</a:t>
            </a:r>
            <a:r>
              <a:rPr lang="zh-CN" altLang="en-US" sz="2000" dirty="0">
                <a:latin typeface="微软雅黑" panose="020B0503020204020204" charset="-122"/>
                <a:ea typeface="微软雅黑" panose="020B0503020204020204" charset="-122"/>
                <a:cs typeface="微软雅黑" panose="020B0503020204020204" charset="-122"/>
              </a:rPr>
              <a:t>在本市范围内为</a:t>
            </a:r>
            <a:r>
              <a:rPr lang="zh-CN" altLang="en-US" sz="2000" b="1" dirty="0">
                <a:solidFill>
                  <a:schemeClr val="tx1"/>
                </a:solidFill>
                <a:highlight>
                  <a:srgbClr val="C0C0C0"/>
                </a:highlight>
                <a:latin typeface="微软雅黑" panose="020B0503020204020204" charset="-122"/>
                <a:ea typeface="微软雅黑" panose="020B0503020204020204" charset="-122"/>
                <a:cs typeface="微软雅黑" panose="020B0503020204020204" charset="-122"/>
              </a:rPr>
              <a:t>住宅物业项目</a:t>
            </a:r>
            <a:r>
              <a:rPr lang="zh-CN" altLang="en-US" sz="2000" dirty="0">
                <a:latin typeface="微软雅黑" panose="020B0503020204020204" charset="-122"/>
                <a:ea typeface="微软雅黑" panose="020B0503020204020204" charset="-122"/>
                <a:cs typeface="微软雅黑" panose="020B0503020204020204" charset="-122"/>
              </a:rPr>
              <a:t>（含以住宅为主的综合项目）提供物业服务的企业，不包括仅为商业、公建等非住宅项目提供物业服务的企业；</a:t>
            </a:r>
            <a:r>
              <a:rPr lang="zh-CN" altLang="en-US" sz="2000" dirty="0">
                <a:latin typeface="微软雅黑" panose="020B0503020204020204" charset="-122"/>
                <a:ea typeface="微软雅黑" panose="020B0503020204020204" charset="-122"/>
                <a:cs typeface="微软雅黑" panose="020B0503020204020204" charset="-122"/>
                <a:sym typeface="+mn-ea"/>
              </a:rPr>
              <a:t>依托</a:t>
            </a:r>
            <a:r>
              <a:rPr lang="zh-CN" altLang="en-US" sz="2000" b="1" dirty="0">
                <a:solidFill>
                  <a:schemeClr val="tx1"/>
                </a:solidFill>
                <a:highlight>
                  <a:srgbClr val="C0C0C0"/>
                </a:highlight>
                <a:latin typeface="微软雅黑" panose="020B0503020204020204" charset="-122"/>
                <a:ea typeface="微软雅黑" panose="020B0503020204020204" charset="-122"/>
                <a:cs typeface="微软雅黑" panose="020B0503020204020204" charset="-122"/>
                <a:sym typeface="+mn-ea"/>
              </a:rPr>
              <a:t>物业管理系统</a:t>
            </a:r>
            <a:r>
              <a:rPr lang="zh-CN" altLang="en-US" sz="2000" dirty="0">
                <a:latin typeface="微软雅黑" panose="020B0503020204020204" charset="-122"/>
                <a:ea typeface="微软雅黑" panose="020B0503020204020204" charset="-122"/>
                <a:cs typeface="微软雅黑" panose="020B0503020204020204" charset="-122"/>
                <a:sym typeface="+mn-ea"/>
              </a:rPr>
              <a:t>，对进行合同备案、信息采集的企业进行评价。评价主体需有</a:t>
            </a:r>
            <a:r>
              <a:rPr lang="zh-CN" altLang="en-US" sz="2000" b="1" dirty="0">
                <a:highlight>
                  <a:srgbClr val="C0C0C0"/>
                </a:highlight>
                <a:latin typeface="微软雅黑" panose="020B0503020204020204" charset="-122"/>
                <a:ea typeface="微软雅黑" panose="020B0503020204020204" charset="-122"/>
                <a:cs typeface="微软雅黑" panose="020B0503020204020204" charset="-122"/>
                <a:sym typeface="+mn-ea"/>
              </a:rPr>
              <a:t>独立法人资格</a:t>
            </a:r>
            <a:r>
              <a:rPr lang="zh-CN" altLang="en-US" sz="2000" dirty="0">
                <a:latin typeface="微软雅黑" panose="020B0503020204020204" charset="-122"/>
                <a:ea typeface="微软雅黑" panose="020B0503020204020204" charset="-122"/>
                <a:cs typeface="微软雅黑" panose="020B0503020204020204" charset="-122"/>
                <a:sym typeface="+mn-ea"/>
              </a:rPr>
              <a:t>，分公司汇总到总公司进行评价。</a:t>
            </a:r>
            <a:endParaRPr lang="zh-CN" altLang="en-US" sz="2000" dirty="0">
              <a:latin typeface="微软雅黑" panose="020B0503020204020204" charset="-122"/>
              <a:ea typeface="微软雅黑" panose="020B0503020204020204" charset="-122"/>
              <a:cs typeface="微软雅黑" panose="020B0503020204020204" charset="-122"/>
              <a:sym typeface="+mn-ea"/>
            </a:endParaRPr>
          </a:p>
          <a:p>
            <a:pPr marL="342900" indent="-342900">
              <a:lnSpc>
                <a:spcPct val="130000"/>
              </a:lnSpc>
              <a:buFont typeface="Wingdings" panose="05000000000000000000" charset="0"/>
              <a:buChar char="Ø"/>
            </a:pPr>
            <a:r>
              <a:rPr lang="en-US" sz="2000" b="1" dirty="0">
                <a:solidFill>
                  <a:srgbClr val="0F62FE"/>
                </a:solidFill>
                <a:latin typeface="微软雅黑" panose="020B0503020204020204" charset="-122"/>
                <a:ea typeface="微软雅黑" panose="020B0503020204020204" charset="-122"/>
                <a:cs typeface="微软雅黑" panose="020B0503020204020204" charset="-122"/>
                <a:sym typeface="+mn-ea"/>
              </a:rPr>
              <a:t>加权平均</a:t>
            </a:r>
            <a:r>
              <a:rPr lang="zh-CN" altLang="en-US" sz="2000" b="1" dirty="0">
                <a:solidFill>
                  <a:srgbClr val="0F62FE"/>
                </a:solidFill>
                <a:latin typeface="微软雅黑" panose="020B0503020204020204" charset="-122"/>
                <a:ea typeface="微软雅黑" panose="020B0503020204020204" charset="-122"/>
                <a:cs typeface="微软雅黑" panose="020B0503020204020204" charset="-122"/>
                <a:sym typeface="+mn-ea"/>
              </a:rPr>
              <a:t>项目的</a:t>
            </a:r>
            <a:r>
              <a:rPr lang="en-US" sz="2000" b="1" dirty="0">
                <a:solidFill>
                  <a:srgbClr val="0F62FE"/>
                </a:solidFill>
                <a:latin typeface="微软雅黑" panose="020B0503020204020204" charset="-122"/>
                <a:ea typeface="微软雅黑" panose="020B0503020204020204" charset="-122"/>
                <a:cs typeface="微软雅黑" panose="020B0503020204020204" charset="-122"/>
                <a:sym typeface="+mn-ea"/>
              </a:rPr>
              <a:t>计算规则：</a:t>
            </a:r>
            <a:r>
              <a:rPr lang="en-US" sz="2000" dirty="0">
                <a:solidFill>
                  <a:schemeClr val="tx1"/>
                </a:solidFill>
                <a:latin typeface="微软雅黑" panose="020B0503020204020204" charset="-122"/>
                <a:ea typeface="微软雅黑" panose="020B0503020204020204" charset="-122"/>
                <a:cs typeface="微软雅黑" panose="020B0503020204020204" charset="-122"/>
                <a:sym typeface="+mn-ea"/>
              </a:rPr>
              <a:t>企业</a:t>
            </a:r>
            <a:r>
              <a:rPr lang="zh-CN" altLang="en-US" sz="2000" dirty="0">
                <a:solidFill>
                  <a:schemeClr val="tx1"/>
                </a:solidFill>
                <a:latin typeface="微软雅黑" panose="020B0503020204020204" charset="-122"/>
                <a:ea typeface="微软雅黑" panose="020B0503020204020204" charset="-122"/>
                <a:cs typeface="微软雅黑" panose="020B0503020204020204" charset="-122"/>
                <a:sym typeface="+mn-ea"/>
              </a:rPr>
              <a:t>得</a:t>
            </a:r>
            <a:r>
              <a:rPr lang="en-US" sz="2000" dirty="0">
                <a:solidFill>
                  <a:schemeClr val="tx1"/>
                </a:solidFill>
                <a:latin typeface="微软雅黑" panose="020B0503020204020204" charset="-122"/>
                <a:ea typeface="微软雅黑" panose="020B0503020204020204" charset="-122"/>
                <a:cs typeface="微软雅黑" panose="020B0503020204020204" charset="-122"/>
                <a:sym typeface="+mn-ea"/>
              </a:rPr>
              <a:t>分 = </a:t>
            </a:r>
            <a:r>
              <a:rPr lang="en-US" sz="2000" b="1" dirty="0">
                <a:solidFill>
                  <a:schemeClr val="tx1"/>
                </a:solidFill>
                <a:latin typeface="微软雅黑" panose="020B0503020204020204" charset="-122"/>
                <a:ea typeface="微软雅黑" panose="020B0503020204020204" charset="-122"/>
                <a:cs typeface="微软雅黑" panose="020B0503020204020204" charset="-122"/>
                <a:sym typeface="+mn-ea"/>
              </a:rPr>
              <a:t>所管项目</a:t>
            </a:r>
            <a:r>
              <a:rPr lang="zh-CN" altLang="en-US" sz="2000" b="1" dirty="0">
                <a:solidFill>
                  <a:schemeClr val="tx1"/>
                </a:solidFill>
                <a:latin typeface="微软雅黑" panose="020B0503020204020204" charset="-122"/>
                <a:ea typeface="微软雅黑" panose="020B0503020204020204" charset="-122"/>
                <a:cs typeface="微软雅黑" panose="020B0503020204020204" charset="-122"/>
                <a:sym typeface="+mn-ea"/>
              </a:rPr>
              <a:t>得</a:t>
            </a:r>
            <a:r>
              <a:rPr lang="en-US" sz="2000" b="1" dirty="0">
                <a:solidFill>
                  <a:schemeClr val="tx1"/>
                </a:solidFill>
                <a:latin typeface="微软雅黑" panose="020B0503020204020204" charset="-122"/>
                <a:ea typeface="微软雅黑" panose="020B0503020204020204" charset="-122"/>
                <a:cs typeface="微软雅黑" panose="020B0503020204020204" charset="-122"/>
                <a:sym typeface="+mn-ea"/>
              </a:rPr>
              <a:t>分总和 / 备案项目总个数</a:t>
            </a:r>
            <a:r>
              <a:rPr lang="en-US" sz="2000" dirty="0">
                <a:solidFill>
                  <a:schemeClr val="tx1"/>
                </a:solidFill>
                <a:latin typeface="微软雅黑" panose="020B0503020204020204" charset="-122"/>
                <a:ea typeface="微软雅黑" panose="020B0503020204020204" charset="-122"/>
                <a:cs typeface="微软雅黑" panose="020B0503020204020204" charset="-122"/>
                <a:sym typeface="+mn-ea"/>
              </a:rPr>
              <a:t>(含信息采集项目)</a:t>
            </a:r>
            <a:r>
              <a:rPr lang="en-US" sz="2000" dirty="0">
                <a:solidFill>
                  <a:schemeClr val="tx1">
                    <a:alpha val="80000"/>
                  </a:schemeClr>
                </a:solidFill>
                <a:latin typeface="微软雅黑" panose="020B0503020204020204" charset="-122"/>
                <a:ea typeface="微软雅黑" panose="020B0503020204020204" charset="-122"/>
                <a:cs typeface="微软雅黑" panose="020B0503020204020204" charset="-122"/>
                <a:sym typeface="+mn-ea"/>
              </a:rPr>
              <a:t> </a:t>
            </a:r>
            <a:endParaRPr lang="en-US" sz="2000" dirty="0">
              <a:solidFill>
                <a:schemeClr val="tx1">
                  <a:alpha val="80000"/>
                </a:schemeClr>
              </a:solidFill>
              <a:latin typeface="微软雅黑" panose="020B0503020204020204" charset="-122"/>
              <a:ea typeface="微软雅黑" panose="020B0503020204020204" charset="-122"/>
              <a:cs typeface="微软雅黑" panose="020B0503020204020204" charset="-122"/>
              <a:sym typeface="+mn-ea"/>
            </a:endParaRPr>
          </a:p>
          <a:p>
            <a:pPr indent="0">
              <a:lnSpc>
                <a:spcPct val="130000"/>
              </a:lnSpc>
              <a:buFont typeface="Wingdings" panose="05000000000000000000" charset="0"/>
              <a:buNone/>
            </a:pPr>
            <a:r>
              <a:rPr lang="en-US" sz="2000" dirty="0">
                <a:solidFill>
                  <a:srgbClr val="212121">
                    <a:alpha val="80000"/>
                  </a:srgbClr>
                </a:solidFill>
                <a:latin typeface="微软雅黑" panose="020B0503020204020204" charset="-122"/>
                <a:ea typeface="微软雅黑" panose="020B0503020204020204" charset="-122"/>
                <a:cs typeface="微软雅黑" panose="020B0503020204020204" charset="-122"/>
                <a:sym typeface="+mn-ea"/>
              </a:rPr>
              <a:t>先计算每个项目的得分，再将所有项目得分累加后除以项目总数，得到企业最终加分</a:t>
            </a:r>
            <a:r>
              <a:rPr lang="zh-CN" altLang="en-US" sz="2000" dirty="0">
                <a:solidFill>
                  <a:srgbClr val="212121">
                    <a:alpha val="80000"/>
                  </a:srgbClr>
                </a:solidFill>
                <a:latin typeface="微软雅黑" panose="020B0503020204020204" charset="-122"/>
                <a:ea typeface="微软雅黑" panose="020B0503020204020204" charset="-122"/>
                <a:cs typeface="微软雅黑" panose="020B0503020204020204" charset="-122"/>
                <a:sym typeface="+mn-ea"/>
              </a:rPr>
              <a:t>。</a:t>
            </a:r>
            <a:endParaRPr lang="zh-CN" altLang="en-US" sz="2000" dirty="0">
              <a:solidFill>
                <a:srgbClr val="212121">
                  <a:alpha val="80000"/>
                </a:srgbClr>
              </a:solidFill>
              <a:latin typeface="微软雅黑" panose="020B0503020204020204" charset="-122"/>
              <a:ea typeface="微软雅黑" panose="020B0503020204020204" charset="-122"/>
              <a:cs typeface="微软雅黑" panose="020B0503020204020204" charset="-122"/>
              <a:sym typeface="+mn-ea"/>
            </a:endParaRPr>
          </a:p>
        </p:txBody>
      </p:sp>
      <p:sp>
        <p:nvSpPr>
          <p:cNvPr id="47" name="Text 44"/>
          <p:cNvSpPr/>
          <p:nvPr/>
        </p:nvSpPr>
        <p:spPr>
          <a:xfrm>
            <a:off x="6158865" y="6143754"/>
            <a:ext cx="5572125" cy="174625"/>
          </a:xfrm>
          <a:prstGeom prst="rect">
            <a:avLst/>
          </a:prstGeom>
          <a:noFill/>
        </p:spPr>
        <p:txBody>
          <a:bodyPr wrap="square" lIns="0" tIns="0" rIns="0" bIns="0" rtlCol="0" anchor="ctr"/>
          <a:lstStyle/>
          <a:p>
            <a:pPr>
              <a:lnSpc>
                <a:spcPct val="110000"/>
              </a:lnSpc>
            </a:pPr>
            <a:endParaRPr lang="zh-CN" altLang="en-US" sz="1400" b="1" dirty="0">
              <a:solidFill>
                <a:srgbClr val="212121">
                  <a:alpha val="80000"/>
                </a:srgbClr>
              </a:solidFill>
              <a:latin typeface="微软雅黑" panose="020B0503020204020204" charset="-122"/>
              <a:ea typeface="微软雅黑" panose="020B0503020204020204" charset="-122"/>
              <a:cs typeface="仿宋_GB2312" panose="02010609030101010101" charset="-122"/>
            </a:endParaRPr>
          </a:p>
        </p:txBody>
      </p:sp>
      <p:sp>
        <p:nvSpPr>
          <p:cNvPr id="79" name="文本框 78"/>
          <p:cNvSpPr txBox="1"/>
          <p:nvPr/>
        </p:nvSpPr>
        <p:spPr>
          <a:xfrm>
            <a:off x="360000" y="360000"/>
            <a:ext cx="5280660" cy="583565"/>
          </a:xfrm>
          <a:prstGeom prst="rect">
            <a:avLst/>
          </a:prstGeom>
          <a:noFill/>
        </p:spPr>
        <p:txBody>
          <a:bodyPr wrap="square" rtlCol="0">
            <a:spAutoFit/>
          </a:bodyPr>
          <a:p>
            <a:r>
              <a:rPr lang="zh-CN" altLang="en-US" sz="3200" b="1" dirty="0">
                <a:solidFill>
                  <a:srgbClr val="212121"/>
                </a:solidFill>
                <a:latin typeface="微软雅黑" panose="020B0503020204020204" charset="-122"/>
                <a:ea typeface="微软雅黑" panose="020B0503020204020204" charset="-122"/>
                <a:cs typeface="Alimama ShuHeiTi" pitchFamily="34" charset="-120"/>
                <a:sym typeface="+mn-ea"/>
              </a:rPr>
              <a:t>综合</a:t>
            </a:r>
            <a:r>
              <a:rPr lang="en-US" sz="3200" b="1" dirty="0">
                <a:solidFill>
                  <a:srgbClr val="212121"/>
                </a:solidFill>
                <a:latin typeface="微软雅黑" panose="020B0503020204020204" charset="-122"/>
                <a:ea typeface="微软雅黑" panose="020B0503020204020204" charset="-122"/>
                <a:cs typeface="Alimama ShuHeiTi" pitchFamily="34" charset="-120"/>
                <a:sym typeface="+mn-ea"/>
              </a:rPr>
              <a:t>评价</a:t>
            </a:r>
            <a:r>
              <a:rPr lang="zh-CN" altLang="en-US" sz="3200" b="1" dirty="0">
                <a:solidFill>
                  <a:srgbClr val="212121"/>
                </a:solidFill>
                <a:latin typeface="微软雅黑" panose="020B0503020204020204" charset="-122"/>
                <a:ea typeface="微软雅黑" panose="020B0503020204020204" charset="-122"/>
                <a:cs typeface="Alimama ShuHeiTi" pitchFamily="34" charset="-120"/>
                <a:sym typeface="+mn-ea"/>
              </a:rPr>
              <a:t>管理办法主要内容</a:t>
            </a:r>
            <a:endParaRPr lang="zh-CN" altLang="en-US" sz="3200" b="1" dirty="0">
              <a:solidFill>
                <a:srgbClr val="212121"/>
              </a:solidFill>
              <a:latin typeface="微软雅黑" panose="020B0503020204020204" charset="-122"/>
              <a:ea typeface="微软雅黑" panose="020B0503020204020204" charset="-122"/>
              <a:cs typeface="Alimama ShuHeiTi" pitchFamily="34" charset="-120"/>
              <a:sym typeface="+mn-e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kimi-img.moonshot.cn/pub/slides/slides_tmpl/image/25-09-30-16:31:52-d3dpau0s8jdo4os5dgdg.jpg"/>
          <p:cNvPicPr>
            <a:picLocks noChangeAspect="1"/>
          </p:cNvPicPr>
          <p:nvPr/>
        </p:nvPicPr>
        <p:blipFill>
          <a:blip r:embed="rId1"/>
          <a:stretch>
            <a:fillRect/>
          </a:stretch>
        </p:blipFill>
        <p:spPr>
          <a:xfrm>
            <a:off x="0" y="635"/>
            <a:ext cx="12186285" cy="6858000"/>
          </a:xfrm>
          <a:prstGeom prst="rect">
            <a:avLst/>
          </a:prstGeom>
        </p:spPr>
      </p:pic>
      <p:sp>
        <p:nvSpPr>
          <p:cNvPr id="4" name="Text 1"/>
          <p:cNvSpPr/>
          <p:nvPr/>
        </p:nvSpPr>
        <p:spPr>
          <a:xfrm>
            <a:off x="352625" y="1109253"/>
            <a:ext cx="11698325" cy="423150"/>
          </a:xfrm>
          <a:prstGeom prst="rect">
            <a:avLst/>
          </a:prstGeom>
          <a:noFill/>
        </p:spPr>
        <p:txBody>
          <a:bodyPr wrap="square" lIns="0" tIns="0" rIns="0" bIns="0" rtlCol="0" anchor="ctr"/>
          <a:lstStyle/>
          <a:p>
            <a:pPr>
              <a:lnSpc>
                <a:spcPct val="80000"/>
              </a:lnSpc>
            </a:pPr>
            <a:endParaRPr lang="en-US" sz="1600" dirty="0">
              <a:latin typeface="微软雅黑" panose="020B0503020204020204" charset="-122"/>
              <a:ea typeface="微软雅黑" panose="020B0503020204020204" charset="-122"/>
            </a:endParaRPr>
          </a:p>
        </p:txBody>
      </p:sp>
      <p:sp>
        <p:nvSpPr>
          <p:cNvPr id="6" name="Shape 3"/>
          <p:cNvSpPr/>
          <p:nvPr>
            <p:custDataLst>
              <p:tags r:id="rId2"/>
            </p:custDataLst>
          </p:nvPr>
        </p:nvSpPr>
        <p:spPr>
          <a:xfrm>
            <a:off x="352625" y="1105906"/>
            <a:ext cx="2768104" cy="1868911"/>
          </a:xfrm>
          <a:custGeom>
            <a:avLst/>
            <a:gdLst/>
            <a:ahLst/>
            <a:cxnLst/>
            <a:rect l="l" t="t" r="r" b="b"/>
            <a:pathLst>
              <a:path w="2768104" h="1868911">
                <a:moveTo>
                  <a:pt x="105780" y="0"/>
                </a:moveTo>
                <a:lnTo>
                  <a:pt x="2662324" y="0"/>
                </a:lnTo>
                <a:cubicBezTo>
                  <a:pt x="2720745" y="0"/>
                  <a:pt x="2768104" y="47359"/>
                  <a:pt x="2768104" y="105780"/>
                </a:cubicBezTo>
                <a:lnTo>
                  <a:pt x="2768104" y="1763131"/>
                </a:lnTo>
                <a:cubicBezTo>
                  <a:pt x="2768104" y="1821552"/>
                  <a:pt x="2720745" y="1868911"/>
                  <a:pt x="2662324" y="1868911"/>
                </a:cubicBezTo>
                <a:lnTo>
                  <a:pt x="105780" y="1868911"/>
                </a:lnTo>
                <a:cubicBezTo>
                  <a:pt x="47359" y="1868911"/>
                  <a:pt x="0" y="1821552"/>
                  <a:pt x="0" y="1763131"/>
                </a:cubicBezTo>
                <a:lnTo>
                  <a:pt x="0" y="105780"/>
                </a:lnTo>
                <a:cubicBezTo>
                  <a:pt x="0" y="47359"/>
                  <a:pt x="47359" y="0"/>
                  <a:pt x="105780" y="0"/>
                </a:cubicBezTo>
                <a:close/>
              </a:path>
            </a:pathLst>
          </a:custGeom>
          <a:gradFill flip="none" rotWithShape="1">
            <a:gsLst>
              <a:gs pos="0">
                <a:srgbClr val="0F62FE"/>
              </a:gs>
              <a:gs pos="100000">
                <a:srgbClr val="0F62FE">
                  <a:alpha val="80000"/>
                </a:srgbClr>
              </a:gs>
            </a:gsLst>
            <a:lin ang="2700000" scaled="1"/>
          </a:gradFill>
          <a:effectLst>
            <a:outerShdw blurRad="132234" dist="88156" dir="5400000" algn="bl" rotWithShape="0">
              <a:srgbClr val="000000">
                <a:alpha val="10196"/>
              </a:srgbClr>
            </a:outerShdw>
          </a:effectLst>
        </p:spPr>
      </p:sp>
      <p:sp>
        <p:nvSpPr>
          <p:cNvPr id="7" name="Text 4"/>
          <p:cNvSpPr/>
          <p:nvPr>
            <p:custDataLst>
              <p:tags r:id="rId3"/>
            </p:custDataLst>
          </p:nvPr>
        </p:nvSpPr>
        <p:spPr>
          <a:xfrm>
            <a:off x="449597" y="1297182"/>
            <a:ext cx="2574161" cy="246837"/>
          </a:xfrm>
          <a:prstGeom prst="rect">
            <a:avLst/>
          </a:prstGeom>
          <a:noFill/>
        </p:spPr>
        <p:txBody>
          <a:bodyPr wrap="square" lIns="0" tIns="0" rIns="0" bIns="0" rtlCol="0" anchor="ctr"/>
          <a:lstStyle/>
          <a:p>
            <a:pPr algn="ctr">
              <a:lnSpc>
                <a:spcPct val="120000"/>
              </a:lnSpc>
            </a:pPr>
            <a:r>
              <a:rPr lang="en-US" sz="2000" dirty="0">
                <a:solidFill>
                  <a:srgbClr val="FFFFFF"/>
                </a:solidFill>
                <a:latin typeface="微软雅黑" panose="020B0503020204020204" charset="-122"/>
                <a:ea typeface="微软雅黑" panose="020B0503020204020204" charset="-122"/>
                <a:cs typeface="Alimama ShuHeiTi" pitchFamily="34" charset="-120"/>
              </a:rPr>
              <a:t>信息公开</a:t>
            </a:r>
            <a:endParaRPr lang="en-US" sz="2000" dirty="0">
              <a:solidFill>
                <a:srgbClr val="FFFFFF"/>
              </a:solidFill>
              <a:latin typeface="微软雅黑" panose="020B0503020204020204" charset="-122"/>
              <a:ea typeface="微软雅黑" panose="020B0503020204020204" charset="-122"/>
              <a:cs typeface="Alimama ShuHeiTi" pitchFamily="34" charset="-120"/>
            </a:endParaRPr>
          </a:p>
        </p:txBody>
      </p:sp>
      <p:sp>
        <p:nvSpPr>
          <p:cNvPr id="8" name="Text 5"/>
          <p:cNvSpPr/>
          <p:nvPr>
            <p:custDataLst>
              <p:tags r:id="rId4"/>
            </p:custDataLst>
          </p:nvPr>
        </p:nvSpPr>
        <p:spPr>
          <a:xfrm>
            <a:off x="458470" y="2061210"/>
            <a:ext cx="2565400" cy="387985"/>
          </a:xfrm>
          <a:prstGeom prst="rect">
            <a:avLst/>
          </a:prstGeom>
          <a:noFill/>
        </p:spPr>
        <p:txBody>
          <a:bodyPr wrap="square" lIns="0" tIns="0" rIns="0" bIns="0" rtlCol="0" anchor="ctr"/>
          <a:lstStyle/>
          <a:p>
            <a:pPr algn="ctr">
              <a:lnSpc>
                <a:spcPct val="110000"/>
              </a:lnSpc>
            </a:pPr>
            <a:r>
              <a:rPr lang="en-US" sz="2000" dirty="0">
                <a:solidFill>
                  <a:srgbClr val="FFFFFF">
                    <a:alpha val="90000"/>
                  </a:srgbClr>
                </a:solidFill>
                <a:latin typeface="微软雅黑" panose="020B0503020204020204" charset="-122"/>
                <a:ea typeface="微软雅黑" panose="020B0503020204020204" charset="-122"/>
                <a:cs typeface="仿宋_GB2312" panose="02010609030101010101" charset="-122"/>
              </a:rPr>
              <a:t>市住建委官网主动公开，京通小程序供业主查询</a:t>
            </a:r>
            <a:endParaRPr lang="en-US" sz="2000" dirty="0">
              <a:solidFill>
                <a:srgbClr val="FFFFFF">
                  <a:alpha val="90000"/>
                </a:srgbClr>
              </a:solidFill>
              <a:latin typeface="微软雅黑" panose="020B0503020204020204" charset="-122"/>
              <a:ea typeface="微软雅黑" panose="020B0503020204020204" charset="-122"/>
              <a:cs typeface="仿宋_GB2312" panose="02010609030101010101" charset="-122"/>
            </a:endParaRPr>
          </a:p>
        </p:txBody>
      </p:sp>
      <p:sp>
        <p:nvSpPr>
          <p:cNvPr id="9" name="Shape 6"/>
          <p:cNvSpPr/>
          <p:nvPr>
            <p:custDataLst>
              <p:tags r:id="rId5"/>
            </p:custDataLst>
          </p:nvPr>
        </p:nvSpPr>
        <p:spPr>
          <a:xfrm>
            <a:off x="3259713" y="1105906"/>
            <a:ext cx="2768104" cy="1868911"/>
          </a:xfrm>
          <a:custGeom>
            <a:avLst/>
            <a:gdLst/>
            <a:ahLst/>
            <a:cxnLst/>
            <a:rect l="l" t="t" r="r" b="b"/>
            <a:pathLst>
              <a:path w="2768104" h="1868911">
                <a:moveTo>
                  <a:pt x="105780" y="0"/>
                </a:moveTo>
                <a:lnTo>
                  <a:pt x="2662324" y="0"/>
                </a:lnTo>
                <a:cubicBezTo>
                  <a:pt x="2720745" y="0"/>
                  <a:pt x="2768104" y="47359"/>
                  <a:pt x="2768104" y="105780"/>
                </a:cubicBezTo>
                <a:lnTo>
                  <a:pt x="2768104" y="1763131"/>
                </a:lnTo>
                <a:cubicBezTo>
                  <a:pt x="2768104" y="1821552"/>
                  <a:pt x="2720745" y="1868911"/>
                  <a:pt x="2662324" y="1868911"/>
                </a:cubicBezTo>
                <a:lnTo>
                  <a:pt x="105780" y="1868911"/>
                </a:lnTo>
                <a:cubicBezTo>
                  <a:pt x="47359" y="1868911"/>
                  <a:pt x="0" y="1821552"/>
                  <a:pt x="0" y="1763131"/>
                </a:cubicBezTo>
                <a:lnTo>
                  <a:pt x="0" y="105780"/>
                </a:lnTo>
                <a:cubicBezTo>
                  <a:pt x="0" y="47359"/>
                  <a:pt x="47359" y="0"/>
                  <a:pt x="105780" y="0"/>
                </a:cubicBezTo>
                <a:close/>
              </a:path>
            </a:pathLst>
          </a:custGeom>
          <a:gradFill flip="none" rotWithShape="1">
            <a:gsLst>
              <a:gs pos="0">
                <a:srgbClr val="00BCD4"/>
              </a:gs>
              <a:gs pos="100000">
                <a:srgbClr val="00BCD4">
                  <a:alpha val="80000"/>
                </a:srgbClr>
              </a:gs>
            </a:gsLst>
            <a:lin ang="2700000" scaled="1"/>
          </a:gradFill>
          <a:effectLst>
            <a:outerShdw blurRad="132234" dist="88156" dir="5400000" algn="bl" rotWithShape="0">
              <a:srgbClr val="000000">
                <a:alpha val="10196"/>
              </a:srgbClr>
            </a:outerShdw>
          </a:effectLst>
        </p:spPr>
      </p:sp>
      <p:sp>
        <p:nvSpPr>
          <p:cNvPr id="10" name="Text 7"/>
          <p:cNvSpPr/>
          <p:nvPr>
            <p:custDataLst>
              <p:tags r:id="rId6"/>
            </p:custDataLst>
          </p:nvPr>
        </p:nvSpPr>
        <p:spPr>
          <a:xfrm>
            <a:off x="3356684" y="1297182"/>
            <a:ext cx="2574161" cy="246837"/>
          </a:xfrm>
          <a:prstGeom prst="rect">
            <a:avLst/>
          </a:prstGeom>
          <a:noFill/>
        </p:spPr>
        <p:txBody>
          <a:bodyPr wrap="square" lIns="0" tIns="0" rIns="0" bIns="0" rtlCol="0" anchor="ctr"/>
          <a:lstStyle/>
          <a:p>
            <a:pPr algn="ctr">
              <a:lnSpc>
                <a:spcPct val="120000"/>
              </a:lnSpc>
            </a:pPr>
            <a:r>
              <a:rPr lang="en-US" sz="2000" dirty="0">
                <a:solidFill>
                  <a:srgbClr val="FFFFFF"/>
                </a:solidFill>
                <a:latin typeface="微软雅黑" panose="020B0503020204020204" charset="-122"/>
                <a:ea typeface="微软雅黑" panose="020B0503020204020204" charset="-122"/>
                <a:cs typeface="Alimama ShuHeiTi" pitchFamily="34" charset="-120"/>
              </a:rPr>
              <a:t>差异化监管</a:t>
            </a:r>
            <a:endParaRPr lang="en-US" sz="2000" dirty="0">
              <a:solidFill>
                <a:srgbClr val="FFFFFF"/>
              </a:solidFill>
              <a:latin typeface="微软雅黑" panose="020B0503020204020204" charset="-122"/>
              <a:ea typeface="微软雅黑" panose="020B0503020204020204" charset="-122"/>
              <a:cs typeface="Alimama ShuHeiTi" pitchFamily="34" charset="-120"/>
            </a:endParaRPr>
          </a:p>
        </p:txBody>
      </p:sp>
      <p:sp>
        <p:nvSpPr>
          <p:cNvPr id="11" name="Text 8"/>
          <p:cNvSpPr/>
          <p:nvPr>
            <p:custDataLst>
              <p:tags r:id="rId7"/>
            </p:custDataLst>
          </p:nvPr>
        </p:nvSpPr>
        <p:spPr>
          <a:xfrm>
            <a:off x="3365500" y="2060990"/>
            <a:ext cx="2556529" cy="387887"/>
          </a:xfrm>
          <a:prstGeom prst="rect">
            <a:avLst/>
          </a:prstGeom>
          <a:noFill/>
        </p:spPr>
        <p:txBody>
          <a:bodyPr wrap="square" lIns="0" tIns="0" rIns="0" bIns="0" rtlCol="0" anchor="ctr"/>
          <a:lstStyle/>
          <a:p>
            <a:pPr algn="ctr">
              <a:lnSpc>
                <a:spcPct val="110000"/>
              </a:lnSpc>
            </a:pPr>
            <a:r>
              <a:rPr lang="en-US" sz="2000" dirty="0">
                <a:solidFill>
                  <a:srgbClr val="FFFFFF">
                    <a:alpha val="90000"/>
                  </a:srgbClr>
                </a:solidFill>
                <a:latin typeface="微软雅黑" panose="020B0503020204020204" charset="-122"/>
                <a:ea typeface="微软雅黑" panose="020B0503020204020204" charset="-122"/>
                <a:cs typeface="MiSans" pitchFamily="34" charset="-120"/>
              </a:rPr>
              <a:t>根据等级实施差异管理，优化监管资源配置</a:t>
            </a:r>
            <a:endParaRPr lang="en-US" sz="2000" dirty="0">
              <a:solidFill>
                <a:srgbClr val="FFFFFF">
                  <a:alpha val="90000"/>
                </a:srgbClr>
              </a:solidFill>
              <a:latin typeface="微软雅黑" panose="020B0503020204020204" charset="-122"/>
              <a:ea typeface="微软雅黑" panose="020B0503020204020204" charset="-122"/>
              <a:cs typeface="MiSans" pitchFamily="34" charset="-120"/>
            </a:endParaRPr>
          </a:p>
        </p:txBody>
      </p:sp>
      <p:sp>
        <p:nvSpPr>
          <p:cNvPr id="12" name="Shape 9"/>
          <p:cNvSpPr/>
          <p:nvPr>
            <p:custDataLst>
              <p:tags r:id="rId8"/>
            </p:custDataLst>
          </p:nvPr>
        </p:nvSpPr>
        <p:spPr>
          <a:xfrm>
            <a:off x="6166800" y="1105906"/>
            <a:ext cx="2759289" cy="1868911"/>
          </a:xfrm>
          <a:custGeom>
            <a:avLst/>
            <a:gdLst/>
            <a:ahLst/>
            <a:cxnLst/>
            <a:rect l="l" t="t" r="r" b="b"/>
            <a:pathLst>
              <a:path w="2759289" h="1868911">
                <a:moveTo>
                  <a:pt x="105780" y="0"/>
                </a:moveTo>
                <a:lnTo>
                  <a:pt x="2653508" y="0"/>
                </a:lnTo>
                <a:cubicBezTo>
                  <a:pt x="2711929" y="0"/>
                  <a:pt x="2759289" y="47359"/>
                  <a:pt x="2759289" y="105780"/>
                </a:cubicBezTo>
                <a:lnTo>
                  <a:pt x="2759289" y="1763131"/>
                </a:lnTo>
                <a:cubicBezTo>
                  <a:pt x="2759289" y="1821552"/>
                  <a:pt x="2711929" y="1868911"/>
                  <a:pt x="2653508" y="1868911"/>
                </a:cubicBezTo>
                <a:lnTo>
                  <a:pt x="105780" y="1868911"/>
                </a:lnTo>
                <a:cubicBezTo>
                  <a:pt x="47359" y="1868911"/>
                  <a:pt x="0" y="1821552"/>
                  <a:pt x="0" y="1763131"/>
                </a:cubicBezTo>
                <a:lnTo>
                  <a:pt x="0" y="105780"/>
                </a:lnTo>
                <a:cubicBezTo>
                  <a:pt x="0" y="47359"/>
                  <a:pt x="47359" y="0"/>
                  <a:pt x="105780" y="0"/>
                </a:cubicBezTo>
                <a:close/>
              </a:path>
            </a:pathLst>
          </a:custGeom>
          <a:gradFill flip="none" rotWithShape="1">
            <a:gsLst>
              <a:gs pos="0">
                <a:srgbClr val="0F62FE"/>
              </a:gs>
              <a:gs pos="100000">
                <a:srgbClr val="0F62FE">
                  <a:alpha val="80000"/>
                </a:srgbClr>
              </a:gs>
            </a:gsLst>
            <a:lin ang="2700000" scaled="1"/>
          </a:gradFill>
          <a:effectLst>
            <a:outerShdw blurRad="132234" dist="88156" dir="5400000" algn="bl" rotWithShape="0">
              <a:srgbClr val="000000">
                <a:alpha val="10196"/>
              </a:srgbClr>
            </a:outerShdw>
          </a:effectLst>
        </p:spPr>
      </p:sp>
      <p:sp>
        <p:nvSpPr>
          <p:cNvPr id="13" name="Text 10"/>
          <p:cNvSpPr/>
          <p:nvPr>
            <p:custDataLst>
              <p:tags r:id="rId9"/>
            </p:custDataLst>
          </p:nvPr>
        </p:nvSpPr>
        <p:spPr>
          <a:xfrm>
            <a:off x="6263772" y="1297182"/>
            <a:ext cx="2574161" cy="246837"/>
          </a:xfrm>
          <a:prstGeom prst="rect">
            <a:avLst/>
          </a:prstGeom>
          <a:noFill/>
        </p:spPr>
        <p:txBody>
          <a:bodyPr wrap="square" lIns="0" tIns="0" rIns="0" bIns="0" rtlCol="0" anchor="ctr"/>
          <a:lstStyle/>
          <a:p>
            <a:pPr algn="ctr">
              <a:lnSpc>
                <a:spcPct val="120000"/>
              </a:lnSpc>
            </a:pPr>
            <a:r>
              <a:rPr lang="en-US" sz="2000" dirty="0">
                <a:solidFill>
                  <a:srgbClr val="FFFFFF"/>
                </a:solidFill>
                <a:latin typeface="微软雅黑" panose="020B0503020204020204" charset="-122"/>
                <a:ea typeface="微软雅黑" panose="020B0503020204020204" charset="-122"/>
                <a:cs typeface="Alimama ShuHeiTi" pitchFamily="34" charset="-120"/>
              </a:rPr>
              <a:t>选聘参考</a:t>
            </a:r>
            <a:endParaRPr lang="en-US" sz="2000" dirty="0">
              <a:solidFill>
                <a:srgbClr val="FFFFFF"/>
              </a:solidFill>
              <a:latin typeface="微软雅黑" panose="020B0503020204020204" charset="-122"/>
              <a:ea typeface="微软雅黑" panose="020B0503020204020204" charset="-122"/>
              <a:cs typeface="Alimama ShuHeiTi" pitchFamily="34" charset="-120"/>
            </a:endParaRPr>
          </a:p>
        </p:txBody>
      </p:sp>
      <p:sp>
        <p:nvSpPr>
          <p:cNvPr id="14" name="Text 11"/>
          <p:cNvSpPr/>
          <p:nvPr>
            <p:custDataLst>
              <p:tags r:id="rId10"/>
            </p:custDataLst>
          </p:nvPr>
        </p:nvSpPr>
        <p:spPr>
          <a:xfrm>
            <a:off x="6272588" y="2060990"/>
            <a:ext cx="2556529" cy="387887"/>
          </a:xfrm>
          <a:prstGeom prst="rect">
            <a:avLst/>
          </a:prstGeom>
          <a:noFill/>
        </p:spPr>
        <p:txBody>
          <a:bodyPr wrap="square" lIns="0" tIns="0" rIns="0" bIns="0" rtlCol="0" anchor="ctr"/>
          <a:lstStyle/>
          <a:p>
            <a:pPr algn="ctr">
              <a:lnSpc>
                <a:spcPct val="110000"/>
              </a:lnSpc>
            </a:pPr>
            <a:r>
              <a:rPr lang="en-US" sz="2000" dirty="0">
                <a:solidFill>
                  <a:srgbClr val="FFFFFF">
                    <a:alpha val="90000"/>
                  </a:srgbClr>
                </a:solidFill>
                <a:latin typeface="微软雅黑" panose="020B0503020204020204" charset="-122"/>
                <a:ea typeface="微软雅黑" panose="020B0503020204020204" charset="-122"/>
                <a:cs typeface="MiSans" pitchFamily="34" charset="-120"/>
              </a:rPr>
              <a:t>为业主大会选聘物业服务企业提供参考依据</a:t>
            </a:r>
            <a:endParaRPr lang="en-US" sz="2000" dirty="0">
              <a:solidFill>
                <a:srgbClr val="FFFFFF">
                  <a:alpha val="90000"/>
                </a:srgbClr>
              </a:solidFill>
              <a:latin typeface="微软雅黑" panose="020B0503020204020204" charset="-122"/>
              <a:ea typeface="微软雅黑" panose="020B0503020204020204" charset="-122"/>
              <a:cs typeface="MiSans" pitchFamily="34" charset="-120"/>
            </a:endParaRPr>
          </a:p>
        </p:txBody>
      </p:sp>
      <p:sp>
        <p:nvSpPr>
          <p:cNvPr id="15" name="Shape 12"/>
          <p:cNvSpPr/>
          <p:nvPr>
            <p:custDataLst>
              <p:tags r:id="rId11"/>
            </p:custDataLst>
          </p:nvPr>
        </p:nvSpPr>
        <p:spPr>
          <a:xfrm>
            <a:off x="9073888" y="1109081"/>
            <a:ext cx="2768104" cy="1868911"/>
          </a:xfrm>
          <a:custGeom>
            <a:avLst/>
            <a:gdLst/>
            <a:ahLst/>
            <a:cxnLst/>
            <a:rect l="l" t="t" r="r" b="b"/>
            <a:pathLst>
              <a:path w="2768104" h="1868911">
                <a:moveTo>
                  <a:pt x="105780" y="0"/>
                </a:moveTo>
                <a:lnTo>
                  <a:pt x="2662324" y="0"/>
                </a:lnTo>
                <a:cubicBezTo>
                  <a:pt x="2720745" y="0"/>
                  <a:pt x="2768104" y="47359"/>
                  <a:pt x="2768104" y="105780"/>
                </a:cubicBezTo>
                <a:lnTo>
                  <a:pt x="2768104" y="1763131"/>
                </a:lnTo>
                <a:cubicBezTo>
                  <a:pt x="2768104" y="1821552"/>
                  <a:pt x="2720745" y="1868911"/>
                  <a:pt x="2662324" y="1868911"/>
                </a:cubicBezTo>
                <a:lnTo>
                  <a:pt x="105780" y="1868911"/>
                </a:lnTo>
                <a:cubicBezTo>
                  <a:pt x="47359" y="1868911"/>
                  <a:pt x="0" y="1821552"/>
                  <a:pt x="0" y="1763131"/>
                </a:cubicBezTo>
                <a:lnTo>
                  <a:pt x="0" y="105780"/>
                </a:lnTo>
                <a:cubicBezTo>
                  <a:pt x="0" y="47359"/>
                  <a:pt x="47359" y="0"/>
                  <a:pt x="105780" y="0"/>
                </a:cubicBezTo>
                <a:close/>
              </a:path>
            </a:pathLst>
          </a:custGeom>
          <a:gradFill flip="none" rotWithShape="1">
            <a:gsLst>
              <a:gs pos="0">
                <a:srgbClr val="00BCD4"/>
              </a:gs>
              <a:gs pos="100000">
                <a:srgbClr val="00BCD4">
                  <a:alpha val="80000"/>
                </a:srgbClr>
              </a:gs>
            </a:gsLst>
            <a:lin ang="2700000" scaled="1"/>
          </a:gradFill>
          <a:effectLst>
            <a:outerShdw blurRad="132234" dist="88156" dir="5400000" algn="bl" rotWithShape="0">
              <a:srgbClr val="000000">
                <a:alpha val="10196"/>
              </a:srgbClr>
            </a:outerShdw>
          </a:effectLst>
        </p:spPr>
      </p:sp>
      <p:sp>
        <p:nvSpPr>
          <p:cNvPr id="16" name="Text 13"/>
          <p:cNvSpPr/>
          <p:nvPr>
            <p:custDataLst>
              <p:tags r:id="rId12"/>
            </p:custDataLst>
          </p:nvPr>
        </p:nvSpPr>
        <p:spPr>
          <a:xfrm>
            <a:off x="9170860" y="1297182"/>
            <a:ext cx="2574161" cy="246837"/>
          </a:xfrm>
          <a:prstGeom prst="rect">
            <a:avLst/>
          </a:prstGeom>
          <a:noFill/>
        </p:spPr>
        <p:txBody>
          <a:bodyPr wrap="square" lIns="0" tIns="0" rIns="0" bIns="0" rtlCol="0" anchor="ctr"/>
          <a:lstStyle/>
          <a:p>
            <a:pPr algn="ctr">
              <a:lnSpc>
                <a:spcPct val="120000"/>
              </a:lnSpc>
            </a:pPr>
            <a:r>
              <a:rPr lang="en-US" sz="2000" dirty="0">
                <a:solidFill>
                  <a:srgbClr val="FFFFFF"/>
                </a:solidFill>
                <a:latin typeface="微软雅黑" panose="020B0503020204020204" charset="-122"/>
                <a:ea typeface="微软雅黑" panose="020B0503020204020204" charset="-122"/>
                <a:cs typeface="Alimama ShuHeiTi" pitchFamily="34" charset="-120"/>
              </a:rPr>
              <a:t>评优评先</a:t>
            </a:r>
            <a:endParaRPr lang="en-US" sz="2000" dirty="0">
              <a:solidFill>
                <a:srgbClr val="FFFFFF"/>
              </a:solidFill>
              <a:latin typeface="微软雅黑" panose="020B0503020204020204" charset="-122"/>
              <a:ea typeface="微软雅黑" panose="020B0503020204020204" charset="-122"/>
              <a:cs typeface="Alimama ShuHeiTi" pitchFamily="34" charset="-120"/>
            </a:endParaRPr>
          </a:p>
        </p:txBody>
      </p:sp>
      <p:sp>
        <p:nvSpPr>
          <p:cNvPr id="17" name="Text 14"/>
          <p:cNvSpPr/>
          <p:nvPr>
            <p:custDataLst>
              <p:tags r:id="rId13"/>
            </p:custDataLst>
          </p:nvPr>
        </p:nvSpPr>
        <p:spPr>
          <a:xfrm>
            <a:off x="9179676" y="2060990"/>
            <a:ext cx="2556529" cy="387887"/>
          </a:xfrm>
          <a:prstGeom prst="rect">
            <a:avLst/>
          </a:prstGeom>
          <a:noFill/>
        </p:spPr>
        <p:txBody>
          <a:bodyPr wrap="square" lIns="0" tIns="0" rIns="0" bIns="0" rtlCol="0" anchor="ctr"/>
          <a:lstStyle/>
          <a:p>
            <a:pPr algn="ctr">
              <a:lnSpc>
                <a:spcPct val="110000"/>
              </a:lnSpc>
            </a:pPr>
            <a:r>
              <a:rPr lang="en-US" sz="2000" dirty="0">
                <a:solidFill>
                  <a:srgbClr val="FFFFFF">
                    <a:alpha val="90000"/>
                  </a:srgbClr>
                </a:solidFill>
                <a:latin typeface="微软雅黑" panose="020B0503020204020204" charset="-122"/>
                <a:ea typeface="微软雅黑" panose="020B0503020204020204" charset="-122"/>
                <a:cs typeface="MiSans" pitchFamily="34" charset="-120"/>
              </a:rPr>
              <a:t>同等条件下优先选用综合评价结果较好的企业</a:t>
            </a:r>
            <a:endParaRPr lang="en-US" sz="2000" dirty="0">
              <a:solidFill>
                <a:srgbClr val="FFFFFF">
                  <a:alpha val="90000"/>
                </a:srgbClr>
              </a:solidFill>
              <a:latin typeface="微软雅黑" panose="020B0503020204020204" charset="-122"/>
              <a:ea typeface="微软雅黑" panose="020B0503020204020204" charset="-122"/>
              <a:cs typeface="MiSans" pitchFamily="34" charset="-120"/>
            </a:endParaRPr>
          </a:p>
        </p:txBody>
      </p:sp>
      <p:sp>
        <p:nvSpPr>
          <p:cNvPr id="18" name="Shape 15"/>
          <p:cNvSpPr/>
          <p:nvPr/>
        </p:nvSpPr>
        <p:spPr>
          <a:xfrm>
            <a:off x="352425" y="3107055"/>
            <a:ext cx="5659755" cy="2496185"/>
          </a:xfrm>
          <a:custGeom>
            <a:avLst/>
            <a:gdLst/>
            <a:ahLst/>
            <a:cxnLst/>
            <a:rect l="l" t="t" r="r" b="b"/>
            <a:pathLst>
              <a:path w="5659627" h="2891523">
                <a:moveTo>
                  <a:pt x="35262" y="0"/>
                </a:moveTo>
                <a:lnTo>
                  <a:pt x="5624364" y="0"/>
                </a:lnTo>
                <a:cubicBezTo>
                  <a:pt x="5643839" y="0"/>
                  <a:pt x="5659627" y="15788"/>
                  <a:pt x="5659627" y="35262"/>
                </a:cubicBezTo>
                <a:lnTo>
                  <a:pt x="5659627" y="2785722"/>
                </a:lnTo>
                <a:cubicBezTo>
                  <a:pt x="5659627" y="2844154"/>
                  <a:pt x="5612258" y="2891523"/>
                  <a:pt x="5553826" y="2891523"/>
                </a:cubicBezTo>
                <a:lnTo>
                  <a:pt x="105801" y="2891523"/>
                </a:lnTo>
                <a:cubicBezTo>
                  <a:pt x="47369" y="2891523"/>
                  <a:pt x="0" y="2844154"/>
                  <a:pt x="0" y="2785722"/>
                </a:cubicBezTo>
                <a:lnTo>
                  <a:pt x="0" y="35262"/>
                </a:lnTo>
                <a:cubicBezTo>
                  <a:pt x="0" y="15801"/>
                  <a:pt x="15801" y="0"/>
                  <a:pt x="35262" y="0"/>
                </a:cubicBezTo>
                <a:close/>
              </a:path>
            </a:pathLst>
          </a:custGeom>
          <a:solidFill>
            <a:srgbClr val="FFFFFF"/>
          </a:solidFill>
          <a:effectLst>
            <a:outerShdw blurRad="132234" dist="88156" dir="5400000" algn="bl" rotWithShape="0">
              <a:srgbClr val="000000">
                <a:alpha val="10196"/>
              </a:srgbClr>
            </a:outerShdw>
          </a:effectLst>
        </p:spPr>
      </p:sp>
      <p:sp>
        <p:nvSpPr>
          <p:cNvPr id="19" name="Shape 16"/>
          <p:cNvSpPr/>
          <p:nvPr/>
        </p:nvSpPr>
        <p:spPr>
          <a:xfrm>
            <a:off x="352625" y="2992448"/>
            <a:ext cx="5659627" cy="35262"/>
          </a:xfrm>
          <a:custGeom>
            <a:avLst/>
            <a:gdLst/>
            <a:ahLst/>
            <a:cxnLst/>
            <a:rect l="l" t="t" r="r" b="b"/>
            <a:pathLst>
              <a:path w="5659627" h="35262">
                <a:moveTo>
                  <a:pt x="35262" y="0"/>
                </a:moveTo>
                <a:lnTo>
                  <a:pt x="5624364" y="0"/>
                </a:lnTo>
                <a:cubicBezTo>
                  <a:pt x="5643839" y="0"/>
                  <a:pt x="5659627" y="15788"/>
                  <a:pt x="5659627" y="35262"/>
                </a:cubicBezTo>
                <a:lnTo>
                  <a:pt x="5659627" y="35262"/>
                </a:lnTo>
                <a:lnTo>
                  <a:pt x="0" y="35262"/>
                </a:lnTo>
                <a:lnTo>
                  <a:pt x="0" y="35262"/>
                </a:lnTo>
                <a:cubicBezTo>
                  <a:pt x="0" y="15801"/>
                  <a:pt x="15801" y="0"/>
                  <a:pt x="35262" y="0"/>
                </a:cubicBezTo>
                <a:close/>
              </a:path>
            </a:pathLst>
          </a:custGeom>
          <a:solidFill>
            <a:srgbClr val="0F62FE"/>
          </a:solidFill>
        </p:spPr>
      </p:sp>
      <p:sp>
        <p:nvSpPr>
          <p:cNvPr id="20" name="Text 17"/>
          <p:cNvSpPr/>
          <p:nvPr/>
        </p:nvSpPr>
        <p:spPr>
          <a:xfrm>
            <a:off x="793115" y="3512185"/>
            <a:ext cx="2943860" cy="281940"/>
          </a:xfrm>
          <a:prstGeom prst="rect">
            <a:avLst/>
          </a:prstGeom>
          <a:noFill/>
        </p:spPr>
        <p:txBody>
          <a:bodyPr wrap="square" lIns="0" tIns="0" rIns="0" bIns="0" rtlCol="0" anchor="ctr"/>
          <a:lstStyle/>
          <a:p>
            <a:pPr>
              <a:lnSpc>
                <a:spcPct val="110000"/>
              </a:lnSpc>
            </a:pPr>
            <a:r>
              <a:rPr lang="en-US" sz="2400" b="1" dirty="0">
                <a:solidFill>
                  <a:srgbClr val="212121"/>
                </a:solidFill>
                <a:latin typeface="微软雅黑" panose="020B0503020204020204" charset="-122"/>
                <a:ea typeface="微软雅黑" panose="020B0503020204020204" charset="-122"/>
                <a:cs typeface="微软雅黑" panose="020B0503020204020204" charset="-122"/>
              </a:rPr>
              <a:t>A/B级企业激励措施</a:t>
            </a:r>
            <a:endParaRPr lang="en-US" sz="2400" b="1" dirty="0">
              <a:solidFill>
                <a:srgbClr val="212121"/>
              </a:solidFill>
              <a:latin typeface="微软雅黑" panose="020B0503020204020204" charset="-122"/>
              <a:ea typeface="微软雅黑" panose="020B0503020204020204" charset="-122"/>
              <a:cs typeface="微软雅黑" panose="020B0503020204020204" charset="-122"/>
            </a:endParaRPr>
          </a:p>
        </p:txBody>
      </p:sp>
      <p:sp>
        <p:nvSpPr>
          <p:cNvPr id="21" name="Text 18"/>
          <p:cNvSpPr/>
          <p:nvPr/>
        </p:nvSpPr>
        <p:spPr>
          <a:xfrm>
            <a:off x="528937" y="4146991"/>
            <a:ext cx="5377527" cy="193944"/>
          </a:xfrm>
          <a:prstGeom prst="rect">
            <a:avLst/>
          </a:prstGeom>
          <a:noFill/>
        </p:spPr>
        <p:txBody>
          <a:bodyPr wrap="square" lIns="0" tIns="0" rIns="0" bIns="0" rtlCol="0" anchor="ctr"/>
          <a:lstStyle/>
          <a:p>
            <a:pPr>
              <a:lnSpc>
                <a:spcPct val="110000"/>
              </a:lnSpc>
            </a:pPr>
            <a:r>
              <a:rPr lang="en-US" sz="2000" dirty="0">
                <a:solidFill>
                  <a:srgbClr val="0F62FE"/>
                </a:solidFill>
                <a:latin typeface="微软雅黑" panose="020B0503020204020204" charset="-122"/>
                <a:ea typeface="微软雅黑" panose="020B0503020204020204" charset="-122"/>
                <a:cs typeface="微软雅黑" panose="020B0503020204020204" charset="-122"/>
              </a:rPr>
              <a:t>✓</a:t>
            </a:r>
            <a:r>
              <a:rPr lang="en-US" sz="2000" dirty="0">
                <a:solidFill>
                  <a:srgbClr val="212121">
                    <a:alpha val="80000"/>
                  </a:srgbClr>
                </a:solidFill>
                <a:latin typeface="微软雅黑" panose="020B0503020204020204" charset="-122"/>
                <a:ea typeface="微软雅黑" panose="020B0503020204020204" charset="-122"/>
                <a:cs typeface="微软雅黑" panose="020B0503020204020204" charset="-122"/>
              </a:rPr>
              <a:t> 同等条件下优先</a:t>
            </a:r>
            <a:r>
              <a:rPr lang="zh-CN" altLang="en-US" sz="2000" dirty="0">
                <a:solidFill>
                  <a:srgbClr val="212121">
                    <a:alpha val="80000"/>
                  </a:srgbClr>
                </a:solidFill>
                <a:latin typeface="微软雅黑" panose="020B0503020204020204" charset="-122"/>
                <a:ea typeface="微软雅黑" panose="020B0503020204020204" charset="-122"/>
                <a:cs typeface="微软雅黑" panose="020B0503020204020204" charset="-122"/>
              </a:rPr>
              <a:t>选聘</a:t>
            </a:r>
            <a:r>
              <a:rPr lang="en-US" sz="2000" dirty="0">
                <a:solidFill>
                  <a:srgbClr val="212121">
                    <a:alpha val="80000"/>
                  </a:srgbClr>
                </a:solidFill>
                <a:latin typeface="微软雅黑" panose="020B0503020204020204" charset="-122"/>
                <a:ea typeface="微软雅黑" panose="020B0503020204020204" charset="-122"/>
                <a:cs typeface="微软雅黑" panose="020B0503020204020204" charset="-122"/>
              </a:rPr>
              <a:t>综合评价结果较好企业</a:t>
            </a:r>
            <a:endParaRPr lang="en-US" sz="2000" dirty="0">
              <a:latin typeface="微软雅黑" panose="020B0503020204020204" charset="-122"/>
              <a:ea typeface="微软雅黑" panose="020B0503020204020204" charset="-122"/>
              <a:cs typeface="微软雅黑" panose="020B0503020204020204" charset="-122"/>
            </a:endParaRPr>
          </a:p>
        </p:txBody>
      </p:sp>
      <p:sp>
        <p:nvSpPr>
          <p:cNvPr id="22" name="Text 19"/>
          <p:cNvSpPr/>
          <p:nvPr/>
        </p:nvSpPr>
        <p:spPr>
          <a:xfrm>
            <a:off x="528937" y="4446722"/>
            <a:ext cx="5377527" cy="193944"/>
          </a:xfrm>
          <a:prstGeom prst="rect">
            <a:avLst/>
          </a:prstGeom>
          <a:noFill/>
        </p:spPr>
        <p:txBody>
          <a:bodyPr wrap="square" lIns="0" tIns="0" rIns="0" bIns="0" rtlCol="0" anchor="ctr"/>
          <a:lstStyle/>
          <a:p>
            <a:pPr>
              <a:lnSpc>
                <a:spcPct val="110000"/>
              </a:lnSpc>
            </a:pPr>
            <a:r>
              <a:rPr lang="en-US" sz="2000" dirty="0">
                <a:solidFill>
                  <a:srgbClr val="0F62FE"/>
                </a:solidFill>
                <a:latin typeface="微软雅黑" panose="020B0503020204020204" charset="-122"/>
                <a:ea typeface="微软雅黑" panose="020B0503020204020204" charset="-122"/>
                <a:cs typeface="微软雅黑" panose="020B0503020204020204" charset="-122"/>
              </a:rPr>
              <a:t>✓</a:t>
            </a:r>
            <a:r>
              <a:rPr lang="en-US" sz="2000" dirty="0">
                <a:solidFill>
                  <a:srgbClr val="212121">
                    <a:alpha val="80000"/>
                  </a:srgbClr>
                </a:solidFill>
                <a:latin typeface="微软雅黑" panose="020B0503020204020204" charset="-122"/>
                <a:ea typeface="微软雅黑" panose="020B0503020204020204" charset="-122"/>
                <a:cs typeface="微软雅黑" panose="020B0503020204020204" charset="-122"/>
              </a:rPr>
              <a:t> 在评优评先活动中优先考虑</a:t>
            </a:r>
            <a:endParaRPr lang="en-US" sz="2000" dirty="0">
              <a:latin typeface="微软雅黑" panose="020B0503020204020204" charset="-122"/>
              <a:ea typeface="微软雅黑" panose="020B0503020204020204" charset="-122"/>
              <a:cs typeface="微软雅黑" panose="020B0503020204020204" charset="-122"/>
            </a:endParaRPr>
          </a:p>
        </p:txBody>
      </p:sp>
      <p:sp>
        <p:nvSpPr>
          <p:cNvPr id="23" name="Text 20"/>
          <p:cNvSpPr/>
          <p:nvPr/>
        </p:nvSpPr>
        <p:spPr>
          <a:xfrm>
            <a:off x="528937" y="4746453"/>
            <a:ext cx="5377527" cy="193944"/>
          </a:xfrm>
          <a:prstGeom prst="rect">
            <a:avLst/>
          </a:prstGeom>
          <a:noFill/>
        </p:spPr>
        <p:txBody>
          <a:bodyPr wrap="square" lIns="0" tIns="0" rIns="0" bIns="0" rtlCol="0" anchor="ctr"/>
          <a:lstStyle/>
          <a:p>
            <a:pPr>
              <a:lnSpc>
                <a:spcPct val="110000"/>
              </a:lnSpc>
            </a:pPr>
            <a:r>
              <a:rPr lang="en-US" sz="2000" dirty="0">
                <a:solidFill>
                  <a:srgbClr val="0F62FE"/>
                </a:solidFill>
                <a:latin typeface="微软雅黑" panose="020B0503020204020204" charset="-122"/>
                <a:ea typeface="微软雅黑" panose="020B0503020204020204" charset="-122"/>
                <a:cs typeface="微软雅黑" panose="020B0503020204020204" charset="-122"/>
              </a:rPr>
              <a:t>✓</a:t>
            </a:r>
            <a:r>
              <a:rPr lang="en-US" sz="2000" dirty="0">
                <a:solidFill>
                  <a:srgbClr val="212121">
                    <a:alpha val="80000"/>
                  </a:srgbClr>
                </a:solidFill>
                <a:latin typeface="微软雅黑" panose="020B0503020204020204" charset="-122"/>
                <a:ea typeface="微软雅黑" panose="020B0503020204020204" charset="-122"/>
                <a:cs typeface="微软雅黑" panose="020B0503020204020204" charset="-122"/>
              </a:rPr>
              <a:t> 财政性资金奖励(补贴)优先考虑</a:t>
            </a:r>
            <a:endParaRPr lang="en-US" sz="2000" dirty="0">
              <a:latin typeface="微软雅黑" panose="020B0503020204020204" charset="-122"/>
              <a:ea typeface="微软雅黑" panose="020B0503020204020204" charset="-122"/>
              <a:cs typeface="微软雅黑" panose="020B0503020204020204" charset="-122"/>
            </a:endParaRPr>
          </a:p>
        </p:txBody>
      </p:sp>
      <p:sp>
        <p:nvSpPr>
          <p:cNvPr id="24" name="Text 21"/>
          <p:cNvSpPr/>
          <p:nvPr/>
        </p:nvSpPr>
        <p:spPr>
          <a:xfrm>
            <a:off x="528937" y="5046184"/>
            <a:ext cx="5377527" cy="193944"/>
          </a:xfrm>
          <a:prstGeom prst="rect">
            <a:avLst/>
          </a:prstGeom>
          <a:noFill/>
        </p:spPr>
        <p:txBody>
          <a:bodyPr wrap="square" lIns="0" tIns="0" rIns="0" bIns="0" rtlCol="0" anchor="ctr"/>
          <a:lstStyle/>
          <a:p>
            <a:pPr>
              <a:lnSpc>
                <a:spcPct val="110000"/>
              </a:lnSpc>
            </a:pPr>
            <a:r>
              <a:rPr lang="en-US" sz="2000" dirty="0">
                <a:solidFill>
                  <a:srgbClr val="0F62FE"/>
                </a:solidFill>
                <a:latin typeface="微软雅黑" panose="020B0503020204020204" charset="-122"/>
                <a:ea typeface="微软雅黑" panose="020B0503020204020204" charset="-122"/>
                <a:cs typeface="微软雅黑" panose="020B0503020204020204" charset="-122"/>
              </a:rPr>
              <a:t>✓</a:t>
            </a:r>
            <a:r>
              <a:rPr lang="en-US" sz="2000" dirty="0">
                <a:solidFill>
                  <a:srgbClr val="212121">
                    <a:alpha val="80000"/>
                  </a:srgbClr>
                </a:solidFill>
                <a:latin typeface="微软雅黑" panose="020B0503020204020204" charset="-122"/>
                <a:ea typeface="微软雅黑" panose="020B0503020204020204" charset="-122"/>
                <a:cs typeface="微软雅黑" panose="020B0503020204020204" charset="-122"/>
              </a:rPr>
              <a:t> 探索</a:t>
            </a:r>
            <a:r>
              <a:rPr lang="zh-CN" altLang="en-US" sz="2000" dirty="0">
                <a:solidFill>
                  <a:srgbClr val="212121">
                    <a:alpha val="80000"/>
                  </a:srgbClr>
                </a:solidFill>
                <a:latin typeface="微软雅黑" panose="020B0503020204020204" charset="-122"/>
                <a:ea typeface="微软雅黑" panose="020B0503020204020204" charset="-122"/>
                <a:cs typeface="微软雅黑" panose="020B0503020204020204" charset="-122"/>
              </a:rPr>
              <a:t>“</a:t>
            </a:r>
            <a:r>
              <a:rPr lang="en-US" sz="2000" dirty="0">
                <a:solidFill>
                  <a:srgbClr val="212121">
                    <a:alpha val="80000"/>
                  </a:srgbClr>
                </a:solidFill>
                <a:latin typeface="微软雅黑" panose="020B0503020204020204" charset="-122"/>
                <a:ea typeface="微软雅黑" panose="020B0503020204020204" charset="-122"/>
                <a:cs typeface="微软雅黑" panose="020B0503020204020204" charset="-122"/>
                <a:sym typeface="+mn-ea"/>
              </a:rPr>
              <a:t>信用+</a:t>
            </a:r>
            <a:r>
              <a:rPr lang="zh-CN" altLang="en-US" sz="2000" dirty="0">
                <a:solidFill>
                  <a:srgbClr val="212121">
                    <a:alpha val="80000"/>
                  </a:srgbClr>
                </a:solidFill>
                <a:latin typeface="微软雅黑" panose="020B0503020204020204" charset="-122"/>
                <a:ea typeface="微软雅黑" panose="020B0503020204020204" charset="-122"/>
                <a:cs typeface="微软雅黑" panose="020B0503020204020204" charset="-122"/>
              </a:rPr>
              <a:t>”</a:t>
            </a:r>
            <a:r>
              <a:rPr lang="en-US" sz="2000" dirty="0">
                <a:solidFill>
                  <a:srgbClr val="212121">
                    <a:alpha val="80000"/>
                  </a:srgbClr>
                </a:solidFill>
                <a:latin typeface="微软雅黑" panose="020B0503020204020204" charset="-122"/>
                <a:ea typeface="微软雅黑" panose="020B0503020204020204" charset="-122"/>
                <a:cs typeface="微软雅黑" panose="020B0503020204020204" charset="-122"/>
              </a:rPr>
              <a:t>惠企活动社会化应用</a:t>
            </a:r>
            <a:endParaRPr lang="en-US" sz="2000" dirty="0">
              <a:latin typeface="微软雅黑" panose="020B0503020204020204" charset="-122"/>
              <a:ea typeface="微软雅黑" panose="020B0503020204020204" charset="-122"/>
              <a:cs typeface="微软雅黑" panose="020B0503020204020204" charset="-122"/>
            </a:endParaRPr>
          </a:p>
        </p:txBody>
      </p:sp>
      <p:sp>
        <p:nvSpPr>
          <p:cNvPr id="26" name="Shape 23"/>
          <p:cNvSpPr/>
          <p:nvPr/>
        </p:nvSpPr>
        <p:spPr>
          <a:xfrm>
            <a:off x="6184265" y="3107055"/>
            <a:ext cx="5650865" cy="2495550"/>
          </a:xfrm>
          <a:custGeom>
            <a:avLst/>
            <a:gdLst/>
            <a:ahLst/>
            <a:cxnLst/>
            <a:rect l="l" t="t" r="r" b="b"/>
            <a:pathLst>
              <a:path w="5650811" h="2891523">
                <a:moveTo>
                  <a:pt x="35262" y="0"/>
                </a:moveTo>
                <a:lnTo>
                  <a:pt x="5615549" y="0"/>
                </a:lnTo>
                <a:cubicBezTo>
                  <a:pt x="5635024" y="0"/>
                  <a:pt x="5650811" y="15788"/>
                  <a:pt x="5650811" y="35262"/>
                </a:cubicBezTo>
                <a:lnTo>
                  <a:pt x="5650811" y="2785722"/>
                </a:lnTo>
                <a:cubicBezTo>
                  <a:pt x="5650811" y="2844154"/>
                  <a:pt x="5603443" y="2891523"/>
                  <a:pt x="5545010" y="2891523"/>
                </a:cubicBezTo>
                <a:lnTo>
                  <a:pt x="105801" y="2891523"/>
                </a:lnTo>
                <a:cubicBezTo>
                  <a:pt x="47369" y="2891523"/>
                  <a:pt x="0" y="2844154"/>
                  <a:pt x="0" y="2785722"/>
                </a:cubicBezTo>
                <a:lnTo>
                  <a:pt x="0" y="35262"/>
                </a:lnTo>
                <a:cubicBezTo>
                  <a:pt x="0" y="15801"/>
                  <a:pt x="15801" y="0"/>
                  <a:pt x="35262" y="0"/>
                </a:cubicBezTo>
                <a:close/>
              </a:path>
            </a:pathLst>
          </a:custGeom>
          <a:solidFill>
            <a:srgbClr val="FFFFFF"/>
          </a:solidFill>
          <a:effectLst>
            <a:outerShdw blurRad="132234" dist="88156" dir="5400000" algn="bl" rotWithShape="0">
              <a:srgbClr val="000000">
                <a:alpha val="10196"/>
              </a:srgbClr>
            </a:outerShdw>
          </a:effectLst>
        </p:spPr>
      </p:sp>
      <p:sp>
        <p:nvSpPr>
          <p:cNvPr id="27" name="Shape 24"/>
          <p:cNvSpPr/>
          <p:nvPr/>
        </p:nvSpPr>
        <p:spPr>
          <a:xfrm>
            <a:off x="6184569" y="2992448"/>
            <a:ext cx="5650811" cy="35262"/>
          </a:xfrm>
          <a:custGeom>
            <a:avLst/>
            <a:gdLst/>
            <a:ahLst/>
            <a:cxnLst/>
            <a:rect l="l" t="t" r="r" b="b"/>
            <a:pathLst>
              <a:path w="5650811" h="35262">
                <a:moveTo>
                  <a:pt x="35262" y="0"/>
                </a:moveTo>
                <a:lnTo>
                  <a:pt x="5615549" y="0"/>
                </a:lnTo>
                <a:cubicBezTo>
                  <a:pt x="5635024" y="0"/>
                  <a:pt x="5650811" y="15788"/>
                  <a:pt x="5650811" y="35262"/>
                </a:cubicBezTo>
                <a:lnTo>
                  <a:pt x="5650811" y="35262"/>
                </a:lnTo>
                <a:lnTo>
                  <a:pt x="0" y="35262"/>
                </a:lnTo>
                <a:lnTo>
                  <a:pt x="0" y="35262"/>
                </a:lnTo>
                <a:cubicBezTo>
                  <a:pt x="0" y="15801"/>
                  <a:pt x="15801" y="0"/>
                  <a:pt x="35262" y="0"/>
                </a:cubicBezTo>
                <a:close/>
              </a:path>
            </a:pathLst>
          </a:custGeom>
          <a:solidFill>
            <a:srgbClr val="FF6B6B"/>
          </a:solidFill>
        </p:spPr>
      </p:sp>
      <p:sp>
        <p:nvSpPr>
          <p:cNvPr id="28" name="Text 25"/>
          <p:cNvSpPr/>
          <p:nvPr/>
        </p:nvSpPr>
        <p:spPr>
          <a:xfrm>
            <a:off x="6625590" y="3512185"/>
            <a:ext cx="2931160" cy="281940"/>
          </a:xfrm>
          <a:prstGeom prst="rect">
            <a:avLst/>
          </a:prstGeom>
          <a:noFill/>
        </p:spPr>
        <p:txBody>
          <a:bodyPr wrap="square" lIns="0" tIns="0" rIns="0" bIns="0" rtlCol="0" anchor="ctr"/>
          <a:lstStyle/>
          <a:p>
            <a:pPr>
              <a:lnSpc>
                <a:spcPct val="110000"/>
              </a:lnSpc>
            </a:pPr>
            <a:r>
              <a:rPr lang="en-US" sz="2400" b="1" dirty="0">
                <a:solidFill>
                  <a:srgbClr val="212121"/>
                </a:solidFill>
                <a:latin typeface="微软雅黑" panose="020B0503020204020204" charset="-122"/>
                <a:ea typeface="微软雅黑" panose="020B0503020204020204" charset="-122"/>
                <a:cs typeface="微软雅黑" panose="020B0503020204020204" charset="-122"/>
              </a:rPr>
              <a:t>C/D级企业监管措施</a:t>
            </a:r>
            <a:endParaRPr lang="en-US" sz="2400" b="1" dirty="0">
              <a:solidFill>
                <a:srgbClr val="212121"/>
              </a:solidFill>
              <a:latin typeface="微软雅黑" panose="020B0503020204020204" charset="-122"/>
              <a:ea typeface="微软雅黑" panose="020B0503020204020204" charset="-122"/>
              <a:cs typeface="微软雅黑" panose="020B0503020204020204" charset="-122"/>
            </a:endParaRPr>
          </a:p>
        </p:txBody>
      </p:sp>
      <p:sp>
        <p:nvSpPr>
          <p:cNvPr id="29" name="Text 26"/>
          <p:cNvSpPr/>
          <p:nvPr/>
        </p:nvSpPr>
        <p:spPr>
          <a:xfrm>
            <a:off x="6360882" y="4146991"/>
            <a:ext cx="5377527" cy="193944"/>
          </a:xfrm>
          <a:prstGeom prst="rect">
            <a:avLst/>
          </a:prstGeom>
          <a:noFill/>
        </p:spPr>
        <p:txBody>
          <a:bodyPr wrap="square" lIns="0" tIns="0" rIns="0" bIns="0" rtlCol="0" anchor="ctr"/>
          <a:lstStyle/>
          <a:p>
            <a:pPr>
              <a:lnSpc>
                <a:spcPct val="110000"/>
              </a:lnSpc>
            </a:pPr>
            <a:r>
              <a:rPr lang="en-US" sz="2000" dirty="0">
                <a:solidFill>
                  <a:srgbClr val="FF6B6B"/>
                </a:solidFill>
                <a:latin typeface="微软雅黑" panose="020B0503020204020204" charset="-122"/>
                <a:ea typeface="微软雅黑" panose="020B0503020204020204" charset="-122"/>
                <a:cs typeface="微软雅黑" panose="020B0503020204020204" charset="-122"/>
              </a:rPr>
              <a:t>⚠</a:t>
            </a:r>
            <a:r>
              <a:rPr lang="en-US" sz="2000" dirty="0">
                <a:solidFill>
                  <a:srgbClr val="212121">
                    <a:alpha val="80000"/>
                  </a:srgbClr>
                </a:solidFill>
                <a:latin typeface="微软雅黑" panose="020B0503020204020204" charset="-122"/>
                <a:ea typeface="微软雅黑" panose="020B0503020204020204" charset="-122"/>
                <a:cs typeface="微软雅黑" panose="020B0503020204020204" charset="-122"/>
              </a:rPr>
              <a:t> 适当提高抽查比例和频次，加大监管力度</a:t>
            </a:r>
            <a:endParaRPr lang="en-US" sz="2000" dirty="0">
              <a:latin typeface="微软雅黑" panose="020B0503020204020204" charset="-122"/>
              <a:ea typeface="微软雅黑" panose="020B0503020204020204" charset="-122"/>
              <a:cs typeface="微软雅黑" panose="020B0503020204020204" charset="-122"/>
            </a:endParaRPr>
          </a:p>
        </p:txBody>
      </p:sp>
      <p:sp>
        <p:nvSpPr>
          <p:cNvPr id="32" name="Text 29"/>
          <p:cNvSpPr/>
          <p:nvPr/>
        </p:nvSpPr>
        <p:spPr>
          <a:xfrm>
            <a:off x="6360882" y="4426424"/>
            <a:ext cx="5377527" cy="193944"/>
          </a:xfrm>
          <a:prstGeom prst="rect">
            <a:avLst/>
          </a:prstGeom>
          <a:noFill/>
        </p:spPr>
        <p:txBody>
          <a:bodyPr wrap="square" lIns="0" tIns="0" rIns="0" bIns="0" rtlCol="0" anchor="ctr"/>
          <a:lstStyle/>
          <a:p>
            <a:pPr>
              <a:lnSpc>
                <a:spcPct val="110000"/>
              </a:lnSpc>
            </a:pPr>
            <a:endParaRPr lang="en-US" sz="2000" dirty="0">
              <a:latin typeface="微软雅黑" panose="020B0503020204020204" charset="-122"/>
              <a:ea typeface="微软雅黑" panose="020B0503020204020204" charset="-122"/>
              <a:cs typeface="仿宋_GB2312" panose="02010609030101010101" charset="-122"/>
            </a:endParaRPr>
          </a:p>
        </p:txBody>
      </p:sp>
      <p:sp>
        <p:nvSpPr>
          <p:cNvPr id="33" name="Text 30"/>
          <p:cNvSpPr/>
          <p:nvPr/>
        </p:nvSpPr>
        <p:spPr>
          <a:xfrm>
            <a:off x="6360882" y="4694485"/>
            <a:ext cx="5377527" cy="193944"/>
          </a:xfrm>
          <a:prstGeom prst="rect">
            <a:avLst/>
          </a:prstGeom>
          <a:noFill/>
        </p:spPr>
        <p:txBody>
          <a:bodyPr wrap="square" lIns="0" tIns="0" rIns="0" bIns="0" rtlCol="0" anchor="ctr"/>
          <a:lstStyle/>
          <a:p>
            <a:pPr>
              <a:lnSpc>
                <a:spcPct val="110000"/>
              </a:lnSpc>
            </a:pPr>
            <a:r>
              <a:rPr lang="en-US" sz="2000" dirty="0">
                <a:solidFill>
                  <a:srgbClr val="FF6B6B"/>
                </a:solidFill>
                <a:latin typeface="微软雅黑" panose="020B0503020204020204" charset="-122"/>
                <a:ea typeface="微软雅黑" panose="020B0503020204020204" charset="-122"/>
                <a:cs typeface="微软雅黑" panose="020B0503020204020204" charset="-122"/>
              </a:rPr>
              <a:t>⚠</a:t>
            </a:r>
            <a:r>
              <a:rPr lang="en-US" sz="2000" dirty="0">
                <a:solidFill>
                  <a:srgbClr val="212121">
                    <a:alpha val="80000"/>
                  </a:srgbClr>
                </a:solidFill>
                <a:latin typeface="微软雅黑" panose="020B0503020204020204" charset="-122"/>
                <a:ea typeface="微软雅黑" panose="020B0503020204020204" charset="-122"/>
                <a:cs typeface="微软雅黑" panose="020B0503020204020204" charset="-122"/>
              </a:rPr>
              <a:t> 督促企业限期整改，提升服务水平</a:t>
            </a:r>
            <a:endParaRPr lang="en-US" sz="2000" dirty="0">
              <a:latin typeface="微软雅黑" panose="020B0503020204020204" charset="-122"/>
              <a:ea typeface="微软雅黑" panose="020B0503020204020204" charset="-122"/>
              <a:cs typeface="微软雅黑" panose="020B0503020204020204" charset="-122"/>
            </a:endParaRPr>
          </a:p>
        </p:txBody>
      </p:sp>
      <p:sp>
        <p:nvSpPr>
          <p:cNvPr id="34" name="Shape 31"/>
          <p:cNvSpPr/>
          <p:nvPr/>
        </p:nvSpPr>
        <p:spPr>
          <a:xfrm>
            <a:off x="352425" y="5786120"/>
            <a:ext cx="11469370" cy="815975"/>
          </a:xfrm>
          <a:custGeom>
            <a:avLst/>
            <a:gdLst/>
            <a:ahLst/>
            <a:cxnLst/>
            <a:rect l="l" t="t" r="r" b="b"/>
            <a:pathLst>
              <a:path w="11469119" h="1278265">
                <a:moveTo>
                  <a:pt x="35262" y="0"/>
                </a:moveTo>
                <a:lnTo>
                  <a:pt x="11363330" y="0"/>
                </a:lnTo>
                <a:cubicBezTo>
                  <a:pt x="11421756" y="0"/>
                  <a:pt x="11469119" y="47363"/>
                  <a:pt x="11469119" y="105789"/>
                </a:cubicBezTo>
                <a:lnTo>
                  <a:pt x="11469119" y="1172475"/>
                </a:lnTo>
                <a:cubicBezTo>
                  <a:pt x="11469119" y="1230901"/>
                  <a:pt x="11421756" y="1278265"/>
                  <a:pt x="11363330" y="1278265"/>
                </a:cubicBezTo>
                <a:lnTo>
                  <a:pt x="35262" y="1278265"/>
                </a:lnTo>
                <a:cubicBezTo>
                  <a:pt x="15788" y="1278265"/>
                  <a:pt x="0" y="1262477"/>
                  <a:pt x="0" y="1243002"/>
                </a:cubicBezTo>
                <a:lnTo>
                  <a:pt x="0" y="35262"/>
                </a:lnTo>
                <a:cubicBezTo>
                  <a:pt x="0" y="15788"/>
                  <a:pt x="15788" y="0"/>
                  <a:pt x="35262" y="0"/>
                </a:cubicBezTo>
                <a:close/>
              </a:path>
            </a:pathLst>
          </a:custGeom>
          <a:gradFill flip="none" rotWithShape="1">
            <a:gsLst>
              <a:gs pos="0">
                <a:srgbClr val="0F62FE">
                  <a:alpha val="10000"/>
                </a:srgbClr>
              </a:gs>
              <a:gs pos="100000">
                <a:srgbClr val="00BCD4">
                  <a:alpha val="10000"/>
                </a:srgbClr>
              </a:gs>
            </a:gsLst>
            <a:lin ang="0" scaled="1"/>
          </a:gradFill>
        </p:spPr>
      </p:sp>
      <p:sp>
        <p:nvSpPr>
          <p:cNvPr id="37" name="Text 34"/>
          <p:cNvSpPr/>
          <p:nvPr/>
        </p:nvSpPr>
        <p:spPr>
          <a:xfrm>
            <a:off x="468148" y="5996297"/>
            <a:ext cx="11142941" cy="387887"/>
          </a:xfrm>
          <a:prstGeom prst="rect">
            <a:avLst/>
          </a:prstGeom>
          <a:noFill/>
        </p:spPr>
        <p:txBody>
          <a:bodyPr wrap="square" lIns="0" tIns="0" rIns="0" bIns="0" rtlCol="0" anchor="ctr"/>
          <a:lstStyle/>
          <a:p>
            <a:pPr algn="l">
              <a:lnSpc>
                <a:spcPct val="110000"/>
              </a:lnSpc>
            </a:pPr>
            <a:r>
              <a:rPr lang="zh-CN" altLang="en-US" sz="2000" b="1" dirty="0">
                <a:solidFill>
                  <a:srgbClr val="212121">
                    <a:alpha val="80000"/>
                  </a:srgbClr>
                </a:solidFill>
                <a:latin typeface="微软雅黑" panose="020B0503020204020204" charset="-122"/>
                <a:ea typeface="微软雅黑" panose="020B0503020204020204" charset="-122"/>
                <a:cs typeface="仿宋_GB2312" panose="02010609030101010101" charset="-122"/>
              </a:rPr>
              <a:t>应用</a:t>
            </a:r>
            <a:r>
              <a:rPr lang="zh-CN" altLang="en-US" sz="2000" dirty="0">
                <a:solidFill>
                  <a:srgbClr val="212121">
                    <a:alpha val="80000"/>
                  </a:srgbClr>
                </a:solidFill>
                <a:latin typeface="微软雅黑" panose="020B0503020204020204" charset="-122"/>
                <a:ea typeface="微软雅黑" panose="020B0503020204020204" charset="-122"/>
                <a:cs typeface="仿宋_GB2312" panose="02010609030101010101" charset="-122"/>
              </a:rPr>
              <a:t>：应急物业的选聘、项目退场的管理、居民投诉的解决。</a:t>
            </a:r>
            <a:endParaRPr lang="zh-CN" altLang="en-US" sz="2000" dirty="0">
              <a:solidFill>
                <a:srgbClr val="212121">
                  <a:alpha val="80000"/>
                </a:srgbClr>
              </a:solidFill>
              <a:latin typeface="微软雅黑" panose="020B0503020204020204" charset="-122"/>
              <a:ea typeface="微软雅黑" panose="020B0503020204020204" charset="-122"/>
              <a:cs typeface="仿宋_GB2312" panose="02010609030101010101" charset="-122"/>
            </a:endParaRPr>
          </a:p>
        </p:txBody>
      </p:sp>
      <p:sp>
        <p:nvSpPr>
          <p:cNvPr id="79" name="文本框 78"/>
          <p:cNvSpPr txBox="1"/>
          <p:nvPr/>
        </p:nvSpPr>
        <p:spPr>
          <a:xfrm>
            <a:off x="360000" y="360000"/>
            <a:ext cx="5280660" cy="583565"/>
          </a:xfrm>
          <a:prstGeom prst="rect">
            <a:avLst/>
          </a:prstGeom>
          <a:noFill/>
        </p:spPr>
        <p:txBody>
          <a:bodyPr wrap="square" rtlCol="0">
            <a:spAutoFit/>
          </a:bodyPr>
          <a:p>
            <a:r>
              <a:rPr lang="zh-CN" altLang="en-US" sz="3200" b="1" dirty="0">
                <a:solidFill>
                  <a:srgbClr val="212121"/>
                </a:solidFill>
                <a:latin typeface="微软雅黑" panose="020B0503020204020204" charset="-122"/>
                <a:ea typeface="微软雅黑" panose="020B0503020204020204" charset="-122"/>
                <a:cs typeface="Alimama ShuHeiTi" pitchFamily="34" charset="-120"/>
                <a:sym typeface="+mn-ea"/>
              </a:rPr>
              <a:t>综合评价结果应用</a:t>
            </a:r>
            <a:endParaRPr lang="zh-CN" altLang="en-US" sz="3200" b="1" dirty="0">
              <a:solidFill>
                <a:srgbClr val="212121"/>
              </a:solidFill>
              <a:latin typeface="微软雅黑" panose="020B0503020204020204" charset="-122"/>
              <a:ea typeface="微软雅黑" panose="020B0503020204020204" charset="-122"/>
              <a:cs typeface="Alimama ShuHeiTi" pitchFamily="34" charset="-120"/>
              <a:sym typeface="+mn-e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5F7FA"/>
        </a:solidFill>
        <a:effectLst/>
      </p:bgPr>
    </p:bg>
    <p:spTree>
      <p:nvGrpSpPr>
        <p:cNvPr id="1" name=""/>
        <p:cNvGrpSpPr/>
        <p:nvPr/>
      </p:nvGrpSpPr>
      <p:grpSpPr>
        <a:xfrm>
          <a:off x="0" y="0"/>
          <a:ext cx="0" cy="0"/>
          <a:chOff x="0" y="0"/>
          <a:chExt cx="0" cy="0"/>
        </a:xfrm>
      </p:grpSpPr>
      <p:pic>
        <p:nvPicPr>
          <p:cNvPr id="2" name="Image 0" descr="https://kimi-img.moonshot.cn/pub/slides/slides_tmpl/image/25-09-30-16:31:52-d3dpau0s8jdo4os5dgdg.jpg"/>
          <p:cNvPicPr>
            <a:picLocks noChangeAspect="1"/>
          </p:cNvPicPr>
          <p:nvPr/>
        </p:nvPicPr>
        <p:blipFill>
          <a:blip r:embed="rId1"/>
          <a:stretch>
            <a:fillRect/>
          </a:stretch>
        </p:blipFill>
        <p:spPr>
          <a:xfrm>
            <a:off x="0" y="635"/>
            <a:ext cx="12186285" cy="6858000"/>
          </a:xfrm>
          <a:prstGeom prst="rect">
            <a:avLst/>
          </a:prstGeom>
        </p:spPr>
      </p:pic>
      <p:sp>
        <p:nvSpPr>
          <p:cNvPr id="6" name="Shape 3"/>
          <p:cNvSpPr/>
          <p:nvPr/>
        </p:nvSpPr>
        <p:spPr>
          <a:xfrm>
            <a:off x="332740" y="1056640"/>
            <a:ext cx="11526520" cy="2166620"/>
          </a:xfrm>
          <a:custGeom>
            <a:avLst/>
            <a:gdLst/>
            <a:ahLst/>
            <a:cxnLst/>
            <a:rect l="l" t="t" r="r" b="b"/>
            <a:pathLst>
              <a:path w="11526225" h="2480011">
                <a:moveTo>
                  <a:pt x="99870" y="0"/>
                </a:moveTo>
                <a:lnTo>
                  <a:pt x="11426355" y="0"/>
                </a:lnTo>
                <a:cubicBezTo>
                  <a:pt x="11481512" y="0"/>
                  <a:pt x="11526225" y="44713"/>
                  <a:pt x="11526225" y="99870"/>
                </a:cubicBezTo>
                <a:lnTo>
                  <a:pt x="11526225" y="2380141"/>
                </a:lnTo>
                <a:cubicBezTo>
                  <a:pt x="11526225" y="2435298"/>
                  <a:pt x="11481512" y="2480011"/>
                  <a:pt x="11426355" y="2480011"/>
                </a:cubicBezTo>
                <a:lnTo>
                  <a:pt x="99870" y="2480011"/>
                </a:lnTo>
                <a:cubicBezTo>
                  <a:pt x="44713" y="2480011"/>
                  <a:pt x="0" y="2435298"/>
                  <a:pt x="0" y="2380141"/>
                </a:cubicBezTo>
                <a:lnTo>
                  <a:pt x="0" y="99870"/>
                </a:lnTo>
                <a:cubicBezTo>
                  <a:pt x="0" y="44750"/>
                  <a:pt x="44750" y="0"/>
                  <a:pt x="99870" y="0"/>
                </a:cubicBezTo>
                <a:close/>
              </a:path>
            </a:pathLst>
          </a:custGeom>
          <a:solidFill>
            <a:srgbClr val="FFFFFF"/>
          </a:solidFill>
          <a:effectLst>
            <a:outerShdw blurRad="124833" dist="83222" dir="5400000" algn="bl" rotWithShape="0">
              <a:srgbClr val="000000">
                <a:alpha val="10196"/>
              </a:srgbClr>
            </a:outerShdw>
          </a:effectLst>
        </p:spPr>
      </p:sp>
      <p:sp>
        <p:nvSpPr>
          <p:cNvPr id="7" name="Text 4"/>
          <p:cNvSpPr/>
          <p:nvPr/>
        </p:nvSpPr>
        <p:spPr>
          <a:xfrm>
            <a:off x="461645" y="1179830"/>
            <a:ext cx="2230120" cy="266065"/>
          </a:xfrm>
          <a:prstGeom prst="rect">
            <a:avLst/>
          </a:prstGeom>
          <a:noFill/>
        </p:spPr>
        <p:txBody>
          <a:bodyPr wrap="square" lIns="0" tIns="0" rIns="0" bIns="0" rtlCol="0" anchor="ctr"/>
          <a:lstStyle/>
          <a:p>
            <a:pPr>
              <a:lnSpc>
                <a:spcPct val="110000"/>
              </a:lnSpc>
            </a:pPr>
            <a:r>
              <a:rPr lang="en-US" sz="2000" b="1" dirty="0">
                <a:solidFill>
                  <a:srgbClr val="212121"/>
                </a:solidFill>
                <a:latin typeface="微软雅黑" panose="020B0503020204020204" charset="-122"/>
                <a:ea typeface="微软雅黑" panose="020B0503020204020204" charset="-122"/>
                <a:cs typeface="Alimama ShuHeiTi" pitchFamily="34" charset="-120"/>
              </a:rPr>
              <a:t>评价工作流程</a:t>
            </a:r>
            <a:endParaRPr lang="en-US" sz="2000" b="1" dirty="0">
              <a:solidFill>
                <a:srgbClr val="212121"/>
              </a:solidFill>
              <a:latin typeface="微软雅黑" panose="020B0503020204020204" charset="-122"/>
              <a:ea typeface="微软雅黑" panose="020B0503020204020204" charset="-122"/>
              <a:cs typeface="Alimama ShuHeiTi" pitchFamily="34" charset="-120"/>
            </a:endParaRPr>
          </a:p>
        </p:txBody>
      </p:sp>
      <p:sp>
        <p:nvSpPr>
          <p:cNvPr id="9" name="Text 6"/>
          <p:cNvSpPr/>
          <p:nvPr/>
        </p:nvSpPr>
        <p:spPr>
          <a:xfrm>
            <a:off x="1303982" y="1727033"/>
            <a:ext cx="549264" cy="466042"/>
          </a:xfrm>
          <a:prstGeom prst="rect">
            <a:avLst/>
          </a:prstGeom>
          <a:noFill/>
        </p:spPr>
        <p:txBody>
          <a:bodyPr wrap="square" lIns="0" tIns="0" rIns="0" bIns="0" rtlCol="0" anchor="ctr"/>
          <a:lstStyle/>
          <a:p>
            <a:pPr algn="ctr">
              <a:lnSpc>
                <a:spcPct val="120000"/>
              </a:lnSpc>
            </a:pPr>
            <a:endParaRPr lang="en-US" sz="1310" b="1" dirty="0">
              <a:solidFill>
                <a:srgbClr val="FFFFFF"/>
              </a:solidFill>
              <a:latin typeface="微软雅黑" panose="020B0503020204020204" charset="-122"/>
              <a:ea typeface="微软雅黑" panose="020B0503020204020204" charset="-122"/>
              <a:cs typeface="MiSans" pitchFamily="34" charset="-120"/>
            </a:endParaRPr>
          </a:p>
        </p:txBody>
      </p:sp>
      <p:sp>
        <p:nvSpPr>
          <p:cNvPr id="10" name="Text 7"/>
          <p:cNvSpPr/>
          <p:nvPr>
            <p:custDataLst>
              <p:tags r:id="rId2"/>
            </p:custDataLst>
          </p:nvPr>
        </p:nvSpPr>
        <p:spPr>
          <a:xfrm>
            <a:off x="332740" y="2164715"/>
            <a:ext cx="3813175" cy="793750"/>
          </a:xfrm>
          <a:prstGeom prst="rect">
            <a:avLst/>
          </a:prstGeom>
          <a:noFill/>
        </p:spPr>
        <p:txBody>
          <a:bodyPr wrap="square" lIns="0" tIns="0" rIns="0" bIns="0" rtlCol="0" anchor="ctr"/>
          <a:lstStyle/>
          <a:p>
            <a:pPr algn="ctr">
              <a:lnSpc>
                <a:spcPct val="130000"/>
              </a:lnSpc>
            </a:pPr>
            <a:r>
              <a:rPr lang="zh-CN" altLang="en-US" b="1" dirty="0">
                <a:solidFill>
                  <a:srgbClr val="212121"/>
                </a:solidFill>
                <a:highlight>
                  <a:srgbClr val="C0C0C0"/>
                </a:highlight>
                <a:latin typeface="微软雅黑" panose="020B0503020204020204" charset="-122"/>
                <a:ea typeface="微软雅黑" panose="020B0503020204020204" charset="-122"/>
                <a:cs typeface="微软雅黑" panose="020B0503020204020204" charset="-122"/>
              </a:rPr>
              <a:t>信息归集</a:t>
            </a:r>
            <a:endParaRPr lang="zh-CN" altLang="en-US" b="1" dirty="0">
              <a:solidFill>
                <a:srgbClr val="212121"/>
              </a:solidFill>
              <a:highlight>
                <a:srgbClr val="C0C0C0"/>
              </a:highlight>
              <a:latin typeface="微软雅黑" panose="020B0503020204020204" charset="-122"/>
              <a:ea typeface="微软雅黑" panose="020B0503020204020204" charset="-122"/>
              <a:cs typeface="微软雅黑" panose="020B0503020204020204" charset="-122"/>
            </a:endParaRPr>
          </a:p>
          <a:p>
            <a:pPr algn="ctr">
              <a:lnSpc>
                <a:spcPct val="130000"/>
              </a:lnSpc>
            </a:pPr>
            <a:r>
              <a:rPr lang="en-US" b="1" dirty="0">
                <a:solidFill>
                  <a:srgbClr val="212121"/>
                </a:solidFill>
                <a:latin typeface="微软雅黑" panose="020B0503020204020204" charset="-122"/>
                <a:ea typeface="微软雅黑" panose="020B0503020204020204" charset="-122"/>
                <a:cs typeface="微软雅黑" panose="020B0503020204020204" charset="-122"/>
              </a:rPr>
              <a:t>企业填报+</a:t>
            </a:r>
            <a:r>
              <a:rPr lang="zh-CN" altLang="en-US" b="1" dirty="0">
                <a:solidFill>
                  <a:srgbClr val="212121"/>
                </a:solidFill>
                <a:latin typeface="微软雅黑" panose="020B0503020204020204" charset="-122"/>
                <a:ea typeface="微软雅黑" panose="020B0503020204020204" charset="-122"/>
                <a:cs typeface="微软雅黑" panose="020B0503020204020204" charset="-122"/>
              </a:rPr>
              <a:t>市区街录入</a:t>
            </a:r>
            <a:r>
              <a:rPr lang="en-US" altLang="zh-CN" b="1" dirty="0">
                <a:solidFill>
                  <a:srgbClr val="212121"/>
                </a:solidFill>
                <a:latin typeface="微软雅黑" panose="020B0503020204020204" charset="-122"/>
                <a:ea typeface="微软雅黑" panose="020B0503020204020204" charset="-122"/>
                <a:cs typeface="微软雅黑" panose="020B0503020204020204" charset="-122"/>
              </a:rPr>
              <a:t>+</a:t>
            </a:r>
            <a:r>
              <a:rPr lang="zh-CN" altLang="en-US" b="1" dirty="0">
                <a:solidFill>
                  <a:srgbClr val="212121"/>
                </a:solidFill>
                <a:latin typeface="微软雅黑" panose="020B0503020204020204" charset="-122"/>
                <a:ea typeface="微软雅黑" panose="020B0503020204020204" charset="-122"/>
                <a:cs typeface="微软雅黑" panose="020B0503020204020204" charset="-122"/>
              </a:rPr>
              <a:t>系统抓取</a:t>
            </a:r>
            <a:endParaRPr lang="en-US" b="1" dirty="0">
              <a:solidFill>
                <a:srgbClr val="212121"/>
              </a:solidFill>
              <a:latin typeface="微软雅黑" panose="020B0503020204020204" charset="-122"/>
              <a:ea typeface="微软雅黑" panose="020B0503020204020204" charset="-122"/>
              <a:cs typeface="微软雅黑" panose="020B0503020204020204" charset="-122"/>
            </a:endParaRPr>
          </a:p>
          <a:p>
            <a:pPr algn="ctr">
              <a:lnSpc>
                <a:spcPct val="130000"/>
              </a:lnSpc>
            </a:pPr>
            <a:r>
              <a:rPr lang="zh-CN" altLang="en-US" b="1" dirty="0">
                <a:solidFill>
                  <a:srgbClr val="212121">
                    <a:alpha val="70000"/>
                  </a:srgbClr>
                </a:solidFill>
                <a:latin typeface="微软雅黑" panose="020B0503020204020204" charset="-122"/>
                <a:ea typeface="微软雅黑" panose="020B0503020204020204" charset="-122"/>
                <a:cs typeface="微软雅黑" panose="020B0503020204020204" charset="-122"/>
                <a:sym typeface="+mn-ea"/>
              </a:rPr>
              <a:t>各主体</a:t>
            </a:r>
            <a:r>
              <a:rPr lang="en-US" b="1" dirty="0">
                <a:solidFill>
                  <a:srgbClr val="212121">
                    <a:alpha val="70000"/>
                  </a:srgbClr>
                </a:solidFill>
                <a:latin typeface="微软雅黑" panose="020B0503020204020204" charset="-122"/>
                <a:ea typeface="微软雅黑" panose="020B0503020204020204" charset="-122"/>
                <a:cs typeface="微软雅黑" panose="020B0503020204020204" charset="-122"/>
                <a:sym typeface="+mn-ea"/>
              </a:rPr>
              <a:t>登录系统自行填报相关信息</a:t>
            </a:r>
            <a:endParaRPr lang="en-US" b="1" dirty="0">
              <a:solidFill>
                <a:srgbClr val="212121"/>
              </a:solidFill>
              <a:latin typeface="微软雅黑" panose="020B0503020204020204" charset="-122"/>
              <a:ea typeface="微软雅黑" panose="020B0503020204020204" charset="-122"/>
              <a:cs typeface="微软雅黑" panose="020B0503020204020204" charset="-122"/>
            </a:endParaRPr>
          </a:p>
        </p:txBody>
      </p:sp>
      <p:sp>
        <p:nvSpPr>
          <p:cNvPr id="11" name="Text 8"/>
          <p:cNvSpPr/>
          <p:nvPr/>
        </p:nvSpPr>
        <p:spPr>
          <a:xfrm>
            <a:off x="498427" y="2834664"/>
            <a:ext cx="2222023" cy="183088"/>
          </a:xfrm>
          <a:prstGeom prst="rect">
            <a:avLst/>
          </a:prstGeom>
          <a:noFill/>
        </p:spPr>
        <p:txBody>
          <a:bodyPr wrap="square" lIns="0" tIns="0" rIns="0" bIns="0" rtlCol="0" anchor="ctr"/>
          <a:lstStyle/>
          <a:p>
            <a:pPr algn="ctr">
              <a:lnSpc>
                <a:spcPct val="110000"/>
              </a:lnSpc>
            </a:pPr>
            <a:endParaRPr lang="en-US" b="1" dirty="0">
              <a:solidFill>
                <a:srgbClr val="212121">
                  <a:alpha val="70000"/>
                </a:srgbClr>
              </a:solidFill>
              <a:latin typeface="微软雅黑" panose="020B0503020204020204" charset="-122"/>
              <a:ea typeface="微软雅黑" panose="020B0503020204020204" charset="-122"/>
              <a:cs typeface="MiSans" pitchFamily="34" charset="-120"/>
            </a:endParaRPr>
          </a:p>
        </p:txBody>
      </p:sp>
      <p:sp>
        <p:nvSpPr>
          <p:cNvPr id="13" name="Text 10"/>
          <p:cNvSpPr/>
          <p:nvPr>
            <p:custDataLst>
              <p:tags r:id="rId3"/>
            </p:custDataLst>
          </p:nvPr>
        </p:nvSpPr>
        <p:spPr>
          <a:xfrm>
            <a:off x="3562415" y="1727033"/>
            <a:ext cx="549264" cy="466042"/>
          </a:xfrm>
          <a:prstGeom prst="rect">
            <a:avLst/>
          </a:prstGeom>
          <a:noFill/>
        </p:spPr>
        <p:txBody>
          <a:bodyPr wrap="square" lIns="0" tIns="0" rIns="0" bIns="0" rtlCol="0" anchor="ctr"/>
          <a:lstStyle/>
          <a:p>
            <a:pPr algn="ctr">
              <a:lnSpc>
                <a:spcPct val="120000"/>
              </a:lnSpc>
            </a:pPr>
            <a:r>
              <a:rPr lang="en-US" sz="1310" b="1" dirty="0">
                <a:solidFill>
                  <a:srgbClr val="FFFFFF"/>
                </a:solidFill>
                <a:latin typeface="微软雅黑" panose="020B0503020204020204" charset="-122"/>
                <a:ea typeface="微软雅黑" panose="020B0503020204020204" charset="-122"/>
                <a:cs typeface="MiSans" pitchFamily="34" charset="-120"/>
              </a:rPr>
              <a:t>2</a:t>
            </a:r>
            <a:endParaRPr lang="en-US" sz="1310" b="1" dirty="0">
              <a:solidFill>
                <a:srgbClr val="FFFFFF"/>
              </a:solidFill>
              <a:latin typeface="微软雅黑" panose="020B0503020204020204" charset="-122"/>
              <a:ea typeface="微软雅黑" panose="020B0503020204020204" charset="-122"/>
              <a:cs typeface="MiSans" pitchFamily="34" charset="-120"/>
            </a:endParaRPr>
          </a:p>
        </p:txBody>
      </p:sp>
      <p:sp>
        <p:nvSpPr>
          <p:cNvPr id="17" name="Text 14"/>
          <p:cNvSpPr/>
          <p:nvPr/>
        </p:nvSpPr>
        <p:spPr>
          <a:xfrm>
            <a:off x="5820848" y="1727033"/>
            <a:ext cx="549264" cy="466042"/>
          </a:xfrm>
          <a:prstGeom prst="rect">
            <a:avLst/>
          </a:prstGeom>
          <a:noFill/>
        </p:spPr>
        <p:txBody>
          <a:bodyPr wrap="square" lIns="0" tIns="0" rIns="0" bIns="0" rtlCol="0" anchor="ctr"/>
          <a:lstStyle/>
          <a:p>
            <a:pPr algn="ctr">
              <a:lnSpc>
                <a:spcPct val="120000"/>
              </a:lnSpc>
            </a:pPr>
            <a:endParaRPr lang="en-US" sz="1310" b="1" dirty="0">
              <a:solidFill>
                <a:srgbClr val="FFFFFF"/>
              </a:solidFill>
              <a:latin typeface="微软雅黑" panose="020B0503020204020204" charset="-122"/>
              <a:ea typeface="微软雅黑" panose="020B0503020204020204" charset="-122"/>
              <a:cs typeface="MiSans" pitchFamily="34" charset="-120"/>
            </a:endParaRPr>
          </a:p>
        </p:txBody>
      </p:sp>
      <p:sp>
        <p:nvSpPr>
          <p:cNvPr id="19" name="Text 16"/>
          <p:cNvSpPr/>
          <p:nvPr/>
        </p:nvSpPr>
        <p:spPr>
          <a:xfrm>
            <a:off x="5111178" y="2834664"/>
            <a:ext cx="2222023" cy="183088"/>
          </a:xfrm>
          <a:prstGeom prst="rect">
            <a:avLst/>
          </a:prstGeom>
          <a:noFill/>
        </p:spPr>
        <p:txBody>
          <a:bodyPr wrap="square" lIns="0" tIns="0" rIns="0" bIns="0" rtlCol="0" anchor="ctr"/>
          <a:lstStyle/>
          <a:p>
            <a:pPr algn="ctr">
              <a:lnSpc>
                <a:spcPct val="110000"/>
              </a:lnSpc>
            </a:pPr>
            <a:endParaRPr lang="en-US" b="1" dirty="0">
              <a:solidFill>
                <a:srgbClr val="212121">
                  <a:alpha val="70000"/>
                </a:srgbClr>
              </a:solidFill>
              <a:latin typeface="微软雅黑" panose="020B0503020204020204" charset="-122"/>
              <a:ea typeface="微软雅黑" panose="020B0503020204020204" charset="-122"/>
              <a:cs typeface="仿宋_GB2312" panose="02010609030101010101" charset="-122"/>
            </a:endParaRPr>
          </a:p>
        </p:txBody>
      </p:sp>
      <p:sp>
        <p:nvSpPr>
          <p:cNvPr id="21" name="Text 18"/>
          <p:cNvSpPr/>
          <p:nvPr>
            <p:custDataLst>
              <p:tags r:id="rId4"/>
            </p:custDataLst>
          </p:nvPr>
        </p:nvSpPr>
        <p:spPr>
          <a:xfrm>
            <a:off x="8079281" y="1727033"/>
            <a:ext cx="549264" cy="466042"/>
          </a:xfrm>
          <a:prstGeom prst="rect">
            <a:avLst/>
          </a:prstGeom>
          <a:noFill/>
        </p:spPr>
        <p:txBody>
          <a:bodyPr wrap="square" lIns="0" tIns="0" rIns="0" bIns="0" rtlCol="0" anchor="ctr"/>
          <a:lstStyle/>
          <a:p>
            <a:pPr algn="ctr">
              <a:lnSpc>
                <a:spcPct val="120000"/>
              </a:lnSpc>
            </a:pPr>
            <a:r>
              <a:rPr lang="en-US" sz="1310" b="1" dirty="0">
                <a:solidFill>
                  <a:srgbClr val="FFFFFF"/>
                </a:solidFill>
                <a:latin typeface="微软雅黑" panose="020B0503020204020204" charset="-122"/>
                <a:ea typeface="微软雅黑" panose="020B0503020204020204" charset="-122"/>
                <a:cs typeface="MiSans" pitchFamily="34" charset="-120"/>
              </a:rPr>
              <a:t>2</a:t>
            </a:r>
            <a:endParaRPr lang="en-US" sz="1310" b="1" dirty="0">
              <a:solidFill>
                <a:srgbClr val="FFFFFF"/>
              </a:solidFill>
              <a:latin typeface="微软雅黑" panose="020B0503020204020204" charset="-122"/>
              <a:ea typeface="微软雅黑" panose="020B0503020204020204" charset="-122"/>
              <a:cs typeface="MiSans" pitchFamily="34" charset="-120"/>
            </a:endParaRPr>
          </a:p>
        </p:txBody>
      </p:sp>
      <p:sp>
        <p:nvSpPr>
          <p:cNvPr id="25" name="Text 22"/>
          <p:cNvSpPr/>
          <p:nvPr/>
        </p:nvSpPr>
        <p:spPr>
          <a:xfrm>
            <a:off x="10337713" y="1727033"/>
            <a:ext cx="549264" cy="466042"/>
          </a:xfrm>
          <a:prstGeom prst="rect">
            <a:avLst/>
          </a:prstGeom>
          <a:noFill/>
        </p:spPr>
        <p:txBody>
          <a:bodyPr wrap="square" lIns="0" tIns="0" rIns="0" bIns="0" rtlCol="0" anchor="ctr"/>
          <a:lstStyle/>
          <a:p>
            <a:pPr algn="ctr">
              <a:lnSpc>
                <a:spcPct val="120000"/>
              </a:lnSpc>
            </a:pPr>
            <a:endParaRPr lang="en-US" sz="1310" b="1" dirty="0">
              <a:solidFill>
                <a:srgbClr val="FFFFFF"/>
              </a:solidFill>
              <a:latin typeface="微软雅黑" panose="020B0503020204020204" charset="-122"/>
              <a:ea typeface="微软雅黑" panose="020B0503020204020204" charset="-122"/>
              <a:cs typeface="MiSans" pitchFamily="34" charset="-120"/>
            </a:endParaRPr>
          </a:p>
        </p:txBody>
      </p:sp>
      <p:sp>
        <p:nvSpPr>
          <p:cNvPr id="26" name="Text 23"/>
          <p:cNvSpPr/>
          <p:nvPr/>
        </p:nvSpPr>
        <p:spPr>
          <a:xfrm>
            <a:off x="4229735" y="2073275"/>
            <a:ext cx="2230120" cy="976630"/>
          </a:xfrm>
          <a:prstGeom prst="rect">
            <a:avLst/>
          </a:prstGeom>
          <a:noFill/>
        </p:spPr>
        <p:txBody>
          <a:bodyPr wrap="square" lIns="0" tIns="0" rIns="0" bIns="0" rtlCol="0" anchor="ctr"/>
          <a:lstStyle/>
          <a:p>
            <a:pPr algn="ctr">
              <a:lnSpc>
                <a:spcPct val="130000"/>
              </a:lnSpc>
            </a:pPr>
            <a:r>
              <a:rPr lang="zh-CN" altLang="en-US" b="1" dirty="0">
                <a:solidFill>
                  <a:srgbClr val="212121"/>
                </a:solidFill>
                <a:highlight>
                  <a:srgbClr val="C0C0C0"/>
                </a:highlight>
                <a:latin typeface="微软雅黑" panose="020B0503020204020204" charset="-122"/>
                <a:ea typeface="微软雅黑" panose="020B0503020204020204" charset="-122"/>
                <a:cs typeface="Alimama ShuHeiTi" pitchFamily="34" charset="-120"/>
              </a:rPr>
              <a:t>初步评价</a:t>
            </a:r>
            <a:endParaRPr lang="en-US" b="1" dirty="0">
              <a:solidFill>
                <a:srgbClr val="212121"/>
              </a:solidFill>
              <a:highlight>
                <a:srgbClr val="C0C0C0"/>
              </a:highlight>
              <a:latin typeface="微软雅黑" panose="020B0503020204020204" charset="-122"/>
              <a:ea typeface="微软雅黑" panose="020B0503020204020204" charset="-122"/>
              <a:cs typeface="Alimama ShuHeiTi" pitchFamily="34" charset="-120"/>
            </a:endParaRPr>
          </a:p>
          <a:p>
            <a:pPr algn="ctr">
              <a:lnSpc>
                <a:spcPct val="130000"/>
              </a:lnSpc>
            </a:pPr>
            <a:r>
              <a:rPr lang="en-US" b="1" dirty="0">
                <a:solidFill>
                  <a:srgbClr val="212121">
                    <a:alpha val="70000"/>
                  </a:srgbClr>
                </a:solidFill>
                <a:latin typeface="微软雅黑" panose="020B0503020204020204" charset="-122"/>
                <a:ea typeface="微软雅黑" panose="020B0503020204020204" charset="-122"/>
                <a:cs typeface="MiSans" pitchFamily="34" charset="-120"/>
                <a:sym typeface="+mn-ea"/>
              </a:rPr>
              <a:t>市住建委汇总</a:t>
            </a:r>
            <a:endParaRPr lang="en-US" b="1" dirty="0">
              <a:solidFill>
                <a:srgbClr val="212121">
                  <a:alpha val="70000"/>
                </a:srgbClr>
              </a:solidFill>
              <a:latin typeface="微软雅黑" panose="020B0503020204020204" charset="-122"/>
              <a:ea typeface="微软雅黑" panose="020B0503020204020204" charset="-122"/>
              <a:cs typeface="MiSans" pitchFamily="34" charset="-120"/>
              <a:sym typeface="+mn-ea"/>
            </a:endParaRPr>
          </a:p>
          <a:p>
            <a:pPr algn="ctr">
              <a:lnSpc>
                <a:spcPct val="130000"/>
              </a:lnSpc>
            </a:pPr>
            <a:r>
              <a:rPr lang="en-US" b="1" dirty="0">
                <a:solidFill>
                  <a:srgbClr val="212121">
                    <a:alpha val="70000"/>
                  </a:srgbClr>
                </a:solidFill>
                <a:latin typeface="微软雅黑" panose="020B0503020204020204" charset="-122"/>
                <a:ea typeface="微软雅黑" panose="020B0503020204020204" charset="-122"/>
                <a:cs typeface="MiSans" pitchFamily="34" charset="-120"/>
                <a:sym typeface="+mn-ea"/>
              </a:rPr>
              <a:t>发布</a:t>
            </a:r>
            <a:r>
              <a:rPr lang="zh-CN" altLang="en-US" b="1" dirty="0">
                <a:solidFill>
                  <a:srgbClr val="212121">
                    <a:alpha val="70000"/>
                  </a:srgbClr>
                </a:solidFill>
                <a:latin typeface="微软雅黑" panose="020B0503020204020204" charset="-122"/>
                <a:ea typeface="微软雅黑" panose="020B0503020204020204" charset="-122"/>
                <a:cs typeface="MiSans" pitchFamily="34" charset="-120"/>
                <a:sym typeface="+mn-ea"/>
              </a:rPr>
              <a:t>初步</a:t>
            </a:r>
            <a:r>
              <a:rPr lang="en-US" b="1" dirty="0">
                <a:solidFill>
                  <a:srgbClr val="212121">
                    <a:alpha val="70000"/>
                  </a:srgbClr>
                </a:solidFill>
                <a:latin typeface="微软雅黑" panose="020B0503020204020204" charset="-122"/>
                <a:ea typeface="微软雅黑" panose="020B0503020204020204" charset="-122"/>
                <a:cs typeface="MiSans" pitchFamily="34" charset="-120"/>
                <a:sym typeface="+mn-ea"/>
              </a:rPr>
              <a:t>评价结果</a:t>
            </a:r>
            <a:endParaRPr lang="en-US" b="1" dirty="0">
              <a:solidFill>
                <a:srgbClr val="212121"/>
              </a:solidFill>
              <a:latin typeface="微软雅黑" panose="020B0503020204020204" charset="-122"/>
              <a:ea typeface="微软雅黑" panose="020B0503020204020204" charset="-122"/>
              <a:cs typeface="Alimama ShuHeiTi" pitchFamily="34" charset="-120"/>
            </a:endParaRPr>
          </a:p>
        </p:txBody>
      </p:sp>
      <p:sp>
        <p:nvSpPr>
          <p:cNvPr id="27" name="Text 24"/>
          <p:cNvSpPr/>
          <p:nvPr/>
        </p:nvSpPr>
        <p:spPr>
          <a:xfrm>
            <a:off x="9633758" y="2834664"/>
            <a:ext cx="2222023" cy="183088"/>
          </a:xfrm>
          <a:prstGeom prst="rect">
            <a:avLst/>
          </a:prstGeom>
          <a:noFill/>
        </p:spPr>
        <p:txBody>
          <a:bodyPr wrap="square" lIns="0" tIns="0" rIns="0" bIns="0" rtlCol="0" anchor="ctr"/>
          <a:lstStyle/>
          <a:p>
            <a:pPr algn="ctr">
              <a:lnSpc>
                <a:spcPct val="110000"/>
              </a:lnSpc>
            </a:pPr>
            <a:endParaRPr lang="en-US" b="1" dirty="0">
              <a:solidFill>
                <a:srgbClr val="212121">
                  <a:alpha val="70000"/>
                </a:srgbClr>
              </a:solidFill>
              <a:latin typeface="微软雅黑" panose="020B0503020204020204" charset="-122"/>
              <a:ea typeface="微软雅黑" panose="020B0503020204020204" charset="-122"/>
              <a:cs typeface="MiSans" pitchFamily="34" charset="-120"/>
            </a:endParaRPr>
          </a:p>
        </p:txBody>
      </p:sp>
      <p:sp>
        <p:nvSpPr>
          <p:cNvPr id="54" name="Text 6"/>
          <p:cNvSpPr/>
          <p:nvPr/>
        </p:nvSpPr>
        <p:spPr>
          <a:xfrm>
            <a:off x="3596967" y="1768308"/>
            <a:ext cx="549264" cy="466042"/>
          </a:xfrm>
          <a:prstGeom prst="rect">
            <a:avLst/>
          </a:prstGeom>
          <a:noFill/>
        </p:spPr>
        <p:txBody>
          <a:bodyPr wrap="square" lIns="0" tIns="0" rIns="0" bIns="0" rtlCol="0" anchor="ctr"/>
          <a:p>
            <a:pPr algn="ctr">
              <a:lnSpc>
                <a:spcPct val="120000"/>
              </a:lnSpc>
            </a:pPr>
            <a:endParaRPr lang="en-US" sz="1310" b="1" dirty="0">
              <a:solidFill>
                <a:srgbClr val="FFFFFF"/>
              </a:solidFill>
              <a:latin typeface="微软雅黑" panose="020B0503020204020204" charset="-122"/>
              <a:ea typeface="微软雅黑" panose="020B0503020204020204" charset="-122"/>
              <a:cs typeface="MiSans" pitchFamily="34" charset="-120"/>
            </a:endParaRPr>
          </a:p>
        </p:txBody>
      </p:sp>
      <p:sp>
        <p:nvSpPr>
          <p:cNvPr id="57" name="Shape 2"/>
          <p:cNvSpPr/>
          <p:nvPr>
            <p:custDataLst>
              <p:tags r:id="rId5"/>
            </p:custDataLst>
          </p:nvPr>
        </p:nvSpPr>
        <p:spPr>
          <a:xfrm flipV="1">
            <a:off x="461645" y="1768475"/>
            <a:ext cx="11074400" cy="76200"/>
          </a:xfrm>
          <a:custGeom>
            <a:avLst/>
            <a:gdLst/>
            <a:ahLst/>
            <a:cxnLst/>
            <a:rect l="l" t="t" r="r" b="b"/>
            <a:pathLst>
              <a:path w="762000" h="47625">
                <a:moveTo>
                  <a:pt x="23813" y="0"/>
                </a:moveTo>
                <a:lnTo>
                  <a:pt x="738188" y="0"/>
                </a:lnTo>
                <a:cubicBezTo>
                  <a:pt x="751330" y="0"/>
                  <a:pt x="762000" y="10670"/>
                  <a:pt x="762000" y="23813"/>
                </a:cubicBezTo>
                <a:lnTo>
                  <a:pt x="762000" y="23813"/>
                </a:lnTo>
                <a:cubicBezTo>
                  <a:pt x="762000" y="36955"/>
                  <a:pt x="751330" y="47625"/>
                  <a:pt x="738188" y="47625"/>
                </a:cubicBezTo>
                <a:lnTo>
                  <a:pt x="23813" y="47625"/>
                </a:lnTo>
                <a:cubicBezTo>
                  <a:pt x="10670" y="47625"/>
                  <a:pt x="0" y="36955"/>
                  <a:pt x="0" y="23813"/>
                </a:cubicBezTo>
                <a:lnTo>
                  <a:pt x="0" y="23813"/>
                </a:lnTo>
                <a:cubicBezTo>
                  <a:pt x="0" y="10670"/>
                  <a:pt x="10670" y="0"/>
                  <a:pt x="23812" y="0"/>
                </a:cubicBezTo>
                <a:close/>
              </a:path>
            </a:pathLst>
          </a:custGeom>
          <a:solidFill>
            <a:srgbClr val="0F62FE"/>
          </a:solidFill>
        </p:spPr>
      </p:sp>
      <p:sp>
        <p:nvSpPr>
          <p:cNvPr id="3" name="文本框 2"/>
          <p:cNvSpPr txBox="1"/>
          <p:nvPr/>
        </p:nvSpPr>
        <p:spPr>
          <a:xfrm>
            <a:off x="360045" y="360045"/>
            <a:ext cx="5290820" cy="583565"/>
          </a:xfrm>
          <a:prstGeom prst="rect">
            <a:avLst/>
          </a:prstGeom>
          <a:noFill/>
        </p:spPr>
        <p:txBody>
          <a:bodyPr wrap="square" rtlCol="0">
            <a:spAutoFit/>
          </a:bodyPr>
          <a:p>
            <a:r>
              <a:rPr lang="zh-CN" altLang="en-US" sz="3200" b="1" dirty="0">
                <a:solidFill>
                  <a:srgbClr val="212121"/>
                </a:solidFill>
                <a:latin typeface="微软雅黑" panose="020B0503020204020204" charset="-122"/>
                <a:ea typeface="微软雅黑" panose="020B0503020204020204" charset="-122"/>
                <a:cs typeface="Alimama ShuHeiTi" pitchFamily="34" charset="-120"/>
                <a:sym typeface="+mn-ea"/>
              </a:rPr>
              <a:t>综合评价系统操作</a:t>
            </a:r>
            <a:endParaRPr lang="zh-CN" altLang="en-US" sz="3200" b="1" dirty="0">
              <a:solidFill>
                <a:srgbClr val="212121"/>
              </a:solidFill>
              <a:latin typeface="微软雅黑" panose="020B0503020204020204" charset="-122"/>
              <a:ea typeface="微软雅黑" panose="020B0503020204020204" charset="-122"/>
              <a:cs typeface="Alimama ShuHeiTi" pitchFamily="34" charset="-120"/>
              <a:sym typeface="+mn-ea"/>
            </a:endParaRPr>
          </a:p>
        </p:txBody>
      </p:sp>
      <p:sp>
        <p:nvSpPr>
          <p:cNvPr id="8" name="Shape 5"/>
          <p:cNvSpPr/>
          <p:nvPr>
            <p:custDataLst>
              <p:tags r:id="rId6"/>
            </p:custDataLst>
          </p:nvPr>
        </p:nvSpPr>
        <p:spPr>
          <a:xfrm>
            <a:off x="1997103" y="1573363"/>
            <a:ext cx="466042" cy="466042"/>
          </a:xfrm>
          <a:custGeom>
            <a:avLst/>
            <a:gdLst/>
            <a:ahLst/>
            <a:cxnLst/>
            <a:rect l="l" t="t" r="r" b="b"/>
            <a:pathLst>
              <a:path w="466042" h="466042">
                <a:moveTo>
                  <a:pt x="233021" y="0"/>
                </a:moveTo>
                <a:lnTo>
                  <a:pt x="233021" y="0"/>
                </a:lnTo>
                <a:cubicBezTo>
                  <a:pt x="361629" y="0"/>
                  <a:pt x="466042" y="104413"/>
                  <a:pt x="466042" y="233021"/>
                </a:cubicBezTo>
                <a:lnTo>
                  <a:pt x="466042" y="233021"/>
                </a:lnTo>
                <a:cubicBezTo>
                  <a:pt x="466042" y="361629"/>
                  <a:pt x="361629" y="466042"/>
                  <a:pt x="233021" y="466042"/>
                </a:cubicBezTo>
                <a:lnTo>
                  <a:pt x="233021" y="466042"/>
                </a:lnTo>
                <a:cubicBezTo>
                  <a:pt x="104413" y="466042"/>
                  <a:pt x="0" y="361629"/>
                  <a:pt x="0" y="233021"/>
                </a:cubicBezTo>
                <a:lnTo>
                  <a:pt x="0" y="233021"/>
                </a:lnTo>
                <a:cubicBezTo>
                  <a:pt x="0" y="104413"/>
                  <a:pt x="104413" y="0"/>
                  <a:pt x="233021" y="0"/>
                </a:cubicBezTo>
                <a:close/>
              </a:path>
            </a:pathLst>
          </a:custGeom>
          <a:solidFill>
            <a:srgbClr val="0F62FE"/>
          </a:solidFill>
        </p:spPr>
      </p:sp>
      <p:sp>
        <p:nvSpPr>
          <p:cNvPr id="53" name="Shape 5"/>
          <p:cNvSpPr/>
          <p:nvPr>
            <p:custDataLst>
              <p:tags r:id="rId7"/>
            </p:custDataLst>
          </p:nvPr>
        </p:nvSpPr>
        <p:spPr>
          <a:xfrm>
            <a:off x="5111778" y="1573363"/>
            <a:ext cx="466042" cy="466042"/>
          </a:xfrm>
          <a:custGeom>
            <a:avLst/>
            <a:gdLst/>
            <a:ahLst/>
            <a:cxnLst/>
            <a:rect l="l" t="t" r="r" b="b"/>
            <a:pathLst>
              <a:path w="466042" h="466042">
                <a:moveTo>
                  <a:pt x="233021" y="0"/>
                </a:moveTo>
                <a:lnTo>
                  <a:pt x="233021" y="0"/>
                </a:lnTo>
                <a:cubicBezTo>
                  <a:pt x="361629" y="0"/>
                  <a:pt x="466042" y="104413"/>
                  <a:pt x="466042" y="233021"/>
                </a:cubicBezTo>
                <a:lnTo>
                  <a:pt x="466042" y="233021"/>
                </a:lnTo>
                <a:cubicBezTo>
                  <a:pt x="466042" y="361629"/>
                  <a:pt x="361629" y="466042"/>
                  <a:pt x="233021" y="466042"/>
                </a:cubicBezTo>
                <a:lnTo>
                  <a:pt x="233021" y="466042"/>
                </a:lnTo>
                <a:cubicBezTo>
                  <a:pt x="104413" y="466042"/>
                  <a:pt x="0" y="361629"/>
                  <a:pt x="0" y="233021"/>
                </a:cubicBezTo>
                <a:lnTo>
                  <a:pt x="0" y="233021"/>
                </a:lnTo>
                <a:cubicBezTo>
                  <a:pt x="0" y="104413"/>
                  <a:pt x="104413" y="0"/>
                  <a:pt x="233021" y="0"/>
                </a:cubicBezTo>
                <a:close/>
              </a:path>
            </a:pathLst>
          </a:custGeom>
          <a:solidFill>
            <a:srgbClr val="0F62FE"/>
          </a:solidFill>
        </p:spPr>
      </p:sp>
      <p:sp>
        <p:nvSpPr>
          <p:cNvPr id="4" name="Shape 5"/>
          <p:cNvSpPr/>
          <p:nvPr>
            <p:custDataLst>
              <p:tags r:id="rId8"/>
            </p:custDataLst>
          </p:nvPr>
        </p:nvSpPr>
        <p:spPr>
          <a:xfrm>
            <a:off x="10205748" y="1573363"/>
            <a:ext cx="466042" cy="466042"/>
          </a:xfrm>
          <a:custGeom>
            <a:avLst/>
            <a:gdLst/>
            <a:ahLst/>
            <a:cxnLst/>
            <a:rect l="l" t="t" r="r" b="b"/>
            <a:pathLst>
              <a:path w="466042" h="466042">
                <a:moveTo>
                  <a:pt x="233021" y="0"/>
                </a:moveTo>
                <a:lnTo>
                  <a:pt x="233021" y="0"/>
                </a:lnTo>
                <a:cubicBezTo>
                  <a:pt x="361629" y="0"/>
                  <a:pt x="466042" y="104413"/>
                  <a:pt x="466042" y="233021"/>
                </a:cubicBezTo>
                <a:lnTo>
                  <a:pt x="466042" y="233021"/>
                </a:lnTo>
                <a:cubicBezTo>
                  <a:pt x="466042" y="361629"/>
                  <a:pt x="361629" y="466042"/>
                  <a:pt x="233021" y="466042"/>
                </a:cubicBezTo>
                <a:lnTo>
                  <a:pt x="233021" y="466042"/>
                </a:lnTo>
                <a:cubicBezTo>
                  <a:pt x="104413" y="466042"/>
                  <a:pt x="0" y="361629"/>
                  <a:pt x="0" y="233021"/>
                </a:cubicBezTo>
                <a:lnTo>
                  <a:pt x="0" y="233021"/>
                </a:lnTo>
                <a:cubicBezTo>
                  <a:pt x="0" y="104413"/>
                  <a:pt x="104413" y="0"/>
                  <a:pt x="233021" y="0"/>
                </a:cubicBezTo>
                <a:close/>
              </a:path>
            </a:pathLst>
          </a:custGeom>
          <a:solidFill>
            <a:srgbClr val="0F62FE"/>
          </a:solidFill>
        </p:spPr>
      </p:sp>
      <p:sp>
        <p:nvSpPr>
          <p:cNvPr id="5" name="Text 23"/>
          <p:cNvSpPr/>
          <p:nvPr/>
        </p:nvSpPr>
        <p:spPr>
          <a:xfrm>
            <a:off x="9323705" y="2073275"/>
            <a:ext cx="2230120" cy="976630"/>
          </a:xfrm>
          <a:prstGeom prst="rect">
            <a:avLst/>
          </a:prstGeom>
          <a:noFill/>
        </p:spPr>
        <p:txBody>
          <a:bodyPr wrap="square" lIns="0" tIns="0" rIns="0" bIns="0" rtlCol="0" anchor="ctr"/>
          <a:p>
            <a:pPr algn="ctr">
              <a:lnSpc>
                <a:spcPct val="130000"/>
              </a:lnSpc>
            </a:pPr>
            <a:r>
              <a:rPr lang="zh-CN" b="1" dirty="0">
                <a:solidFill>
                  <a:srgbClr val="212121"/>
                </a:solidFill>
                <a:highlight>
                  <a:srgbClr val="C0C0C0"/>
                </a:highlight>
                <a:latin typeface="微软雅黑" panose="020B0503020204020204" charset="-122"/>
                <a:ea typeface="微软雅黑" panose="020B0503020204020204" charset="-122"/>
                <a:cs typeface="Alimama ShuHeiTi" pitchFamily="34" charset="-120"/>
              </a:rPr>
              <a:t>结果发布</a:t>
            </a:r>
            <a:endParaRPr lang="en-US" b="1" dirty="0">
              <a:solidFill>
                <a:srgbClr val="212121"/>
              </a:solidFill>
              <a:highlight>
                <a:srgbClr val="C0C0C0"/>
              </a:highlight>
              <a:latin typeface="微软雅黑" panose="020B0503020204020204" charset="-122"/>
              <a:ea typeface="微软雅黑" panose="020B0503020204020204" charset="-122"/>
              <a:cs typeface="Alimama ShuHeiTi" pitchFamily="34" charset="-120"/>
            </a:endParaRPr>
          </a:p>
          <a:p>
            <a:pPr algn="ctr">
              <a:lnSpc>
                <a:spcPct val="130000"/>
              </a:lnSpc>
            </a:pPr>
            <a:r>
              <a:rPr lang="en-US" b="1" dirty="0">
                <a:solidFill>
                  <a:srgbClr val="212121">
                    <a:alpha val="70000"/>
                  </a:srgbClr>
                </a:solidFill>
                <a:latin typeface="微软雅黑" panose="020B0503020204020204" charset="-122"/>
                <a:ea typeface="微软雅黑" panose="020B0503020204020204" charset="-122"/>
                <a:cs typeface="MiSans" pitchFamily="34" charset="-120"/>
                <a:sym typeface="+mn-ea"/>
              </a:rPr>
              <a:t>发布评价结果</a:t>
            </a:r>
            <a:endParaRPr lang="en-US" b="1" dirty="0">
              <a:solidFill>
                <a:srgbClr val="212121"/>
              </a:solidFill>
              <a:latin typeface="微软雅黑" panose="020B0503020204020204" charset="-122"/>
              <a:ea typeface="微软雅黑" panose="020B0503020204020204" charset="-122"/>
              <a:cs typeface="Alimama ShuHeiTi" pitchFamily="34" charset="-120"/>
            </a:endParaRPr>
          </a:p>
        </p:txBody>
      </p:sp>
      <p:sp>
        <p:nvSpPr>
          <p:cNvPr id="12" name="Text 23"/>
          <p:cNvSpPr/>
          <p:nvPr>
            <p:custDataLst>
              <p:tags r:id="rId9"/>
            </p:custDataLst>
          </p:nvPr>
        </p:nvSpPr>
        <p:spPr>
          <a:xfrm>
            <a:off x="6693535" y="2073275"/>
            <a:ext cx="2774950" cy="976630"/>
          </a:xfrm>
          <a:prstGeom prst="rect">
            <a:avLst/>
          </a:prstGeom>
          <a:noFill/>
        </p:spPr>
        <p:txBody>
          <a:bodyPr wrap="square" lIns="0" tIns="0" rIns="0" bIns="0" rtlCol="0" anchor="ctr"/>
          <a:p>
            <a:pPr algn="ctr">
              <a:lnSpc>
                <a:spcPct val="130000"/>
              </a:lnSpc>
            </a:pPr>
            <a:r>
              <a:rPr lang="zh-CN" altLang="en-US" b="1" dirty="0">
                <a:solidFill>
                  <a:srgbClr val="212121"/>
                </a:solidFill>
                <a:highlight>
                  <a:srgbClr val="C0C0C0"/>
                </a:highlight>
                <a:latin typeface="微软雅黑" panose="020B0503020204020204" charset="-122"/>
                <a:ea typeface="微软雅黑" panose="020B0503020204020204" charset="-122"/>
                <a:cs typeface="微软雅黑" panose="020B0503020204020204" charset="-122"/>
              </a:rPr>
              <a:t>异议处理</a:t>
            </a:r>
            <a:endParaRPr lang="en-US" b="1" dirty="0">
              <a:solidFill>
                <a:srgbClr val="212121"/>
              </a:solidFill>
              <a:latin typeface="微软雅黑" panose="020B0503020204020204" charset="-122"/>
              <a:ea typeface="微软雅黑" panose="020B0503020204020204" charset="-122"/>
              <a:cs typeface="微软雅黑" panose="020B0503020204020204" charset="-122"/>
            </a:endParaRPr>
          </a:p>
          <a:p>
            <a:pPr algn="ctr">
              <a:lnSpc>
                <a:spcPct val="130000"/>
              </a:lnSpc>
            </a:pPr>
            <a:r>
              <a:rPr lang="en-US" altLang="zh-CN" b="1" dirty="0">
                <a:solidFill>
                  <a:srgbClr val="212121">
                    <a:alpha val="70000"/>
                  </a:srgbClr>
                </a:solidFill>
                <a:latin typeface="微软雅黑" panose="020B0503020204020204" charset="-122"/>
                <a:ea typeface="微软雅黑" panose="020B0503020204020204" charset="-122"/>
                <a:cs typeface="微软雅黑" panose="020B0503020204020204" charset="-122"/>
                <a:sym typeface="+mn-ea"/>
              </a:rPr>
              <a:t>7</a:t>
            </a:r>
            <a:r>
              <a:rPr lang="zh-CN" altLang="en-US" b="1" dirty="0">
                <a:solidFill>
                  <a:srgbClr val="212121">
                    <a:alpha val="70000"/>
                  </a:srgbClr>
                </a:solidFill>
                <a:latin typeface="微软雅黑" panose="020B0503020204020204" charset="-122"/>
                <a:ea typeface="微软雅黑" panose="020B0503020204020204" charset="-122"/>
                <a:cs typeface="微软雅黑" panose="020B0503020204020204" charset="-122"/>
                <a:sym typeface="+mn-ea"/>
              </a:rPr>
              <a:t>个工作日内</a:t>
            </a:r>
            <a:endParaRPr lang="zh-CN" altLang="en-US" b="1" dirty="0">
              <a:solidFill>
                <a:srgbClr val="212121">
                  <a:alpha val="70000"/>
                </a:srgbClr>
              </a:solidFill>
              <a:latin typeface="微软雅黑" panose="020B0503020204020204" charset="-122"/>
              <a:ea typeface="微软雅黑" panose="020B0503020204020204" charset="-122"/>
              <a:cs typeface="微软雅黑" panose="020B0503020204020204" charset="-122"/>
              <a:sym typeface="+mn-ea"/>
            </a:endParaRPr>
          </a:p>
          <a:p>
            <a:pPr algn="ctr">
              <a:lnSpc>
                <a:spcPct val="130000"/>
              </a:lnSpc>
            </a:pPr>
            <a:r>
              <a:rPr lang="zh-CN" altLang="en-US" b="1" dirty="0">
                <a:solidFill>
                  <a:srgbClr val="212121">
                    <a:alpha val="70000"/>
                  </a:srgbClr>
                </a:solidFill>
                <a:latin typeface="微软雅黑" panose="020B0503020204020204" charset="-122"/>
                <a:ea typeface="微软雅黑" panose="020B0503020204020204" charset="-122"/>
                <a:cs typeface="微软雅黑" panose="020B0503020204020204" charset="-122"/>
                <a:sym typeface="+mn-ea"/>
              </a:rPr>
              <a:t>企业提出，</a:t>
            </a:r>
            <a:r>
              <a:rPr lang="en-US" b="1" dirty="0">
                <a:solidFill>
                  <a:srgbClr val="212121">
                    <a:alpha val="70000"/>
                  </a:srgbClr>
                </a:solidFill>
                <a:latin typeface="微软雅黑" panose="020B0503020204020204" charset="-122"/>
                <a:ea typeface="微软雅黑" panose="020B0503020204020204" charset="-122"/>
                <a:cs typeface="微软雅黑" panose="020B0503020204020204" charset="-122"/>
                <a:sym typeface="+mn-ea"/>
              </a:rPr>
              <a:t>市</a:t>
            </a:r>
            <a:r>
              <a:rPr lang="zh-CN" altLang="en-US" b="1" dirty="0">
                <a:solidFill>
                  <a:srgbClr val="212121">
                    <a:alpha val="70000"/>
                  </a:srgbClr>
                </a:solidFill>
                <a:latin typeface="微软雅黑" panose="020B0503020204020204" charset="-122"/>
                <a:ea typeface="微软雅黑" panose="020B0503020204020204" charset="-122"/>
                <a:cs typeface="微软雅黑" panose="020B0503020204020204" charset="-122"/>
                <a:sym typeface="+mn-ea"/>
              </a:rPr>
              <a:t>区两级处理</a:t>
            </a:r>
            <a:endParaRPr lang="zh-CN" altLang="en-US" b="1" dirty="0">
              <a:solidFill>
                <a:srgbClr val="212121"/>
              </a:solidFill>
              <a:latin typeface="微软雅黑" panose="020B0503020204020204" charset="-122"/>
              <a:ea typeface="微软雅黑" panose="020B0503020204020204" charset="-122"/>
              <a:cs typeface="微软雅黑" panose="020B0503020204020204" charset="-122"/>
            </a:endParaRPr>
          </a:p>
        </p:txBody>
      </p:sp>
      <p:sp>
        <p:nvSpPr>
          <p:cNvPr id="14" name="Shape 5"/>
          <p:cNvSpPr/>
          <p:nvPr>
            <p:custDataLst>
              <p:tags r:id="rId10"/>
            </p:custDataLst>
          </p:nvPr>
        </p:nvSpPr>
        <p:spPr>
          <a:xfrm>
            <a:off x="7769253" y="1573363"/>
            <a:ext cx="466042" cy="466042"/>
          </a:xfrm>
          <a:custGeom>
            <a:avLst/>
            <a:gdLst/>
            <a:ahLst/>
            <a:cxnLst/>
            <a:rect l="l" t="t" r="r" b="b"/>
            <a:pathLst>
              <a:path w="466042" h="466042">
                <a:moveTo>
                  <a:pt x="233021" y="0"/>
                </a:moveTo>
                <a:lnTo>
                  <a:pt x="233021" y="0"/>
                </a:lnTo>
                <a:cubicBezTo>
                  <a:pt x="361629" y="0"/>
                  <a:pt x="466042" y="104413"/>
                  <a:pt x="466042" y="233021"/>
                </a:cubicBezTo>
                <a:lnTo>
                  <a:pt x="466042" y="233021"/>
                </a:lnTo>
                <a:cubicBezTo>
                  <a:pt x="466042" y="361629"/>
                  <a:pt x="361629" y="466042"/>
                  <a:pt x="233021" y="466042"/>
                </a:cubicBezTo>
                <a:lnTo>
                  <a:pt x="233021" y="466042"/>
                </a:lnTo>
                <a:cubicBezTo>
                  <a:pt x="104413" y="466042"/>
                  <a:pt x="0" y="361629"/>
                  <a:pt x="0" y="233021"/>
                </a:cubicBezTo>
                <a:lnTo>
                  <a:pt x="0" y="233021"/>
                </a:lnTo>
                <a:cubicBezTo>
                  <a:pt x="0" y="104413"/>
                  <a:pt x="104413" y="0"/>
                  <a:pt x="233021" y="0"/>
                </a:cubicBezTo>
                <a:close/>
              </a:path>
            </a:pathLst>
          </a:custGeom>
          <a:solidFill>
            <a:srgbClr val="0F62FE"/>
          </a:solidFill>
        </p:spPr>
      </p:sp>
      <p:sp>
        <p:nvSpPr>
          <p:cNvPr id="20" name="Text 27"/>
          <p:cNvSpPr/>
          <p:nvPr/>
        </p:nvSpPr>
        <p:spPr>
          <a:xfrm>
            <a:off x="5277485" y="4707255"/>
            <a:ext cx="2280920" cy="233045"/>
          </a:xfrm>
          <a:prstGeom prst="rect">
            <a:avLst/>
          </a:prstGeom>
          <a:noFill/>
        </p:spPr>
        <p:txBody>
          <a:bodyPr wrap="square" lIns="0" tIns="0" rIns="0" bIns="0" rtlCol="0" anchor="ctr"/>
          <a:lstStyle/>
          <a:p>
            <a:pPr>
              <a:lnSpc>
                <a:spcPct val="120000"/>
              </a:lnSpc>
            </a:pPr>
            <a:endParaRPr lang="en-US" sz="1600" b="1" dirty="0">
              <a:solidFill>
                <a:srgbClr val="212121"/>
              </a:solidFill>
              <a:latin typeface="微软雅黑" panose="020B0503020204020204" charset="-122"/>
              <a:ea typeface="微软雅黑" panose="020B0503020204020204" charset="-122"/>
              <a:cs typeface="Alimama ShuHeiTi" pitchFamily="34" charset="-120"/>
            </a:endParaRPr>
          </a:p>
        </p:txBody>
      </p:sp>
      <p:sp>
        <p:nvSpPr>
          <p:cNvPr id="34" name="Text 30"/>
          <p:cNvSpPr/>
          <p:nvPr/>
        </p:nvSpPr>
        <p:spPr>
          <a:xfrm>
            <a:off x="5175250" y="6758940"/>
            <a:ext cx="5582920" cy="182880"/>
          </a:xfrm>
          <a:prstGeom prst="rect">
            <a:avLst/>
          </a:prstGeom>
          <a:noFill/>
        </p:spPr>
        <p:txBody>
          <a:bodyPr wrap="square" lIns="0" tIns="0" rIns="0" bIns="0" rtlCol="0" anchor="ctr"/>
          <a:lstStyle/>
          <a:p>
            <a:pPr>
              <a:lnSpc>
                <a:spcPct val="110000"/>
              </a:lnSpc>
            </a:pPr>
            <a:endParaRPr lang="en-US" sz="1600" b="1" dirty="0">
              <a:latin typeface="微软雅黑" panose="020B0503020204020204" charset="-122"/>
              <a:ea typeface="微软雅黑" panose="020B0503020204020204" charset="-122"/>
              <a:cs typeface="仿宋_GB2312" panose="02010609030101010101" charset="-122"/>
            </a:endParaRPr>
          </a:p>
        </p:txBody>
      </p:sp>
      <p:pic>
        <p:nvPicPr>
          <p:cNvPr id="1495138333" name="图片 1"/>
          <p:cNvPicPr>
            <a:picLocks noChangeAspect="1"/>
          </p:cNvPicPr>
          <p:nvPr/>
        </p:nvPicPr>
        <p:blipFill>
          <a:blip r:embed="rId11"/>
          <a:srcRect r="12635"/>
          <a:stretch>
            <a:fillRect/>
          </a:stretch>
        </p:blipFill>
        <p:spPr>
          <a:xfrm>
            <a:off x="332105" y="3336290"/>
            <a:ext cx="5715000" cy="2388235"/>
          </a:xfrm>
          <a:prstGeom prst="rect">
            <a:avLst/>
          </a:prstGeom>
        </p:spPr>
      </p:pic>
      <p:sp>
        <p:nvSpPr>
          <p:cNvPr id="152" name="文本框 151"/>
          <p:cNvSpPr txBox="1"/>
          <p:nvPr/>
        </p:nvSpPr>
        <p:spPr>
          <a:xfrm>
            <a:off x="5956300" y="3270250"/>
            <a:ext cx="6070600" cy="3227070"/>
          </a:xfrm>
          <a:prstGeom prst="rect">
            <a:avLst/>
          </a:prstGeom>
          <a:noFill/>
          <a:ln w="9525">
            <a:noFill/>
          </a:ln>
        </p:spPr>
        <p:txBody>
          <a:bodyPr wrap="square">
            <a:noAutofit/>
          </a:bodyPr>
          <a:p>
            <a:pPr marL="342900" indent="-342900" algn="just" fontAlgn="auto">
              <a:lnSpc>
                <a:spcPct val="140000"/>
              </a:lnSpc>
              <a:spcBef>
                <a:spcPts val="0"/>
              </a:spcBef>
              <a:spcAft>
                <a:spcPts val="0"/>
              </a:spcAft>
              <a:buClrTx/>
              <a:buSzTx/>
              <a:buFont typeface="Wingdings" panose="05000000000000000000" charset="0"/>
              <a:buChar char="Ø"/>
            </a:pPr>
            <a:r>
              <a:rPr lang="en-US" sz="1600" noProof="1" dirty="0">
                <a:solidFill>
                  <a:srgbClr val="004225"/>
                </a:solidFill>
                <a:latin typeface="微软雅黑" panose="020B0503020204020204" charset="-122"/>
                <a:ea typeface="微软雅黑" panose="020B0503020204020204" charset="-122"/>
                <a:cs typeface="微软雅黑" panose="020B0503020204020204" charset="-122"/>
                <a:sym typeface="+mn-ea"/>
              </a:rPr>
              <a:t>物业服务企业</a:t>
            </a:r>
            <a:r>
              <a:rPr lang="zh-CN" sz="1600" noProof="1">
                <a:latin typeface="微软雅黑" panose="020B0503020204020204" charset="-122"/>
                <a:ea typeface="微软雅黑" panose="020B0503020204020204" charset="-122"/>
                <a:cs typeface="微软雅黑" panose="020B0503020204020204" charset="-122"/>
                <a:sym typeface="+mn-ea"/>
              </a:rPr>
              <a:t>按照《北京市物业管理条例》规定，在物业服务合同签订或者变更之日起</a:t>
            </a:r>
            <a:r>
              <a:rPr lang="zh-CN" altLang="en-US" sz="1600" b="1" noProof="1" dirty="0">
                <a:solidFill>
                  <a:srgbClr val="FF6B6B">
                    <a:alpha val="70000"/>
                  </a:srgbClr>
                </a:solidFill>
                <a:latin typeface="微软雅黑" panose="020B0503020204020204" charset="-122"/>
                <a:ea typeface="微软雅黑" panose="020B0503020204020204" charset="-122"/>
                <a:cs typeface="微软雅黑" panose="020B0503020204020204" charset="-122"/>
                <a:sym typeface="+mn-ea"/>
              </a:rPr>
              <a:t>十五日内</a:t>
            </a:r>
            <a:r>
              <a:rPr lang="zh-CN" sz="1600" noProof="1">
                <a:latin typeface="微软雅黑" panose="020B0503020204020204" charset="-122"/>
                <a:ea typeface="微软雅黑" panose="020B0503020204020204" charset="-122"/>
                <a:cs typeface="微软雅黑" panose="020B0503020204020204" charset="-122"/>
                <a:sym typeface="+mn-ea"/>
              </a:rPr>
              <a:t>进行</a:t>
            </a:r>
            <a:r>
              <a:rPr lang="en-US" sz="1600" b="1" noProof="1" dirty="0">
                <a:solidFill>
                  <a:srgbClr val="FF6B6B">
                    <a:alpha val="70000"/>
                  </a:srgbClr>
                </a:solidFill>
                <a:latin typeface="微软雅黑" panose="020B0503020204020204" charset="-122"/>
                <a:ea typeface="微软雅黑" panose="020B0503020204020204" charset="-122"/>
                <a:cs typeface="微软雅黑" panose="020B0503020204020204" charset="-122"/>
                <a:sym typeface="+mn-ea"/>
              </a:rPr>
              <a:t>合同备案</a:t>
            </a:r>
            <a:r>
              <a:rPr lang="zh-CN" sz="1600" noProof="1">
                <a:latin typeface="微软雅黑" panose="020B0503020204020204" charset="-122"/>
                <a:ea typeface="微软雅黑" panose="020B0503020204020204" charset="-122"/>
                <a:cs typeface="微软雅黑" panose="020B0503020204020204" charset="-122"/>
                <a:sym typeface="+mn-ea"/>
              </a:rPr>
              <a:t>，并登陆“北京市物业管理系统”，根据系统提示</a:t>
            </a:r>
            <a:r>
              <a:rPr lang="en-US" sz="1600" b="1" noProof="1" dirty="0">
                <a:solidFill>
                  <a:srgbClr val="FF6B6B">
                    <a:alpha val="70000"/>
                  </a:srgbClr>
                </a:solidFill>
                <a:latin typeface="微软雅黑" panose="020B0503020204020204" charset="-122"/>
                <a:ea typeface="微软雅黑" panose="020B0503020204020204" charset="-122"/>
                <a:cs typeface="微软雅黑" panose="020B0503020204020204" charset="-122"/>
                <a:sym typeface="+mn-ea"/>
              </a:rPr>
              <a:t>填报党建工作情况、</a:t>
            </a:r>
            <a:r>
              <a:rPr lang="zh-CN" altLang="en-US" sz="1600" b="1" noProof="1" dirty="0">
                <a:solidFill>
                  <a:srgbClr val="FF6B6B">
                    <a:alpha val="70000"/>
                  </a:srgbClr>
                </a:solidFill>
                <a:latin typeface="微软雅黑" panose="020B0503020204020204" charset="-122"/>
                <a:ea typeface="微软雅黑" panose="020B0503020204020204" charset="-122"/>
                <a:cs typeface="微软雅黑" panose="020B0503020204020204" charset="-122"/>
                <a:sym typeface="+mn-ea"/>
              </a:rPr>
              <a:t>正面宣传报道</a:t>
            </a:r>
            <a:r>
              <a:rPr lang="zh-CN" sz="1600" noProof="1">
                <a:latin typeface="微软雅黑" panose="020B0503020204020204" charset="-122"/>
                <a:ea typeface="微软雅黑" panose="020B0503020204020204" charset="-122"/>
                <a:cs typeface="微软雅黑" panose="020B0503020204020204" charset="-122"/>
                <a:sym typeface="+mn-ea"/>
              </a:rPr>
              <a:t>等信息</a:t>
            </a:r>
            <a:r>
              <a:rPr lang="zh-CN" altLang="en-US" sz="1600" noProof="1" dirty="0">
                <a:solidFill>
                  <a:schemeClr val="tx1">
                    <a:alpha val="70000"/>
                  </a:schemeClr>
                </a:solidFill>
                <a:latin typeface="微软雅黑" panose="020B0503020204020204" charset="-122"/>
                <a:ea typeface="微软雅黑" panose="020B0503020204020204" charset="-122"/>
                <a:cs typeface="微软雅黑" panose="020B0503020204020204" charset="-122"/>
                <a:sym typeface="+mn-ea"/>
              </a:rPr>
              <a:t>；</a:t>
            </a:r>
            <a:endParaRPr lang="zh-CN" altLang="en-US" sz="1600" noProof="1" dirty="0">
              <a:solidFill>
                <a:schemeClr val="accent4">
                  <a:lumMod val="75000"/>
                  <a:alpha val="70000"/>
                </a:schemeClr>
              </a:solidFill>
              <a:latin typeface="微软雅黑" panose="020B0503020204020204" charset="-122"/>
              <a:ea typeface="微软雅黑" panose="020B0503020204020204" charset="-122"/>
              <a:cs typeface="微软雅黑" panose="020B0503020204020204" charset="-122"/>
              <a:sym typeface="+mn-ea"/>
            </a:endParaRPr>
          </a:p>
          <a:p>
            <a:pPr marL="342900" indent="-342900" algn="just" fontAlgn="auto">
              <a:lnSpc>
                <a:spcPct val="140000"/>
              </a:lnSpc>
              <a:spcBef>
                <a:spcPts val="0"/>
              </a:spcBef>
              <a:spcAft>
                <a:spcPts val="0"/>
              </a:spcAft>
              <a:buClrTx/>
              <a:buSzTx/>
              <a:buFont typeface="Wingdings" panose="05000000000000000000" charset="0"/>
              <a:buChar char="Ø"/>
            </a:pPr>
            <a:r>
              <a:rPr lang="en-US" sz="1600" noProof="1" dirty="0">
                <a:solidFill>
                  <a:srgbClr val="004225"/>
                </a:solidFill>
                <a:latin typeface="微软雅黑" panose="020B0503020204020204" charset="-122"/>
                <a:ea typeface="微软雅黑" panose="020B0503020204020204" charset="-122"/>
                <a:cs typeface="微软雅黑" panose="020B0503020204020204" charset="-122"/>
                <a:sym typeface="+mn-ea"/>
              </a:rPr>
              <a:t>街道（乡镇）</a:t>
            </a:r>
            <a:r>
              <a:rPr lang="zh-CN" altLang="en-US" sz="1600" noProof="1" dirty="0">
                <a:solidFill>
                  <a:srgbClr val="004225"/>
                </a:solidFill>
                <a:latin typeface="微软雅黑" panose="020B0503020204020204" charset="-122"/>
                <a:ea typeface="微软雅黑" panose="020B0503020204020204" charset="-122"/>
                <a:cs typeface="微软雅黑" panose="020B0503020204020204" charset="-122"/>
                <a:sym typeface="+mn-ea"/>
              </a:rPr>
              <a:t>、社区</a:t>
            </a:r>
            <a:r>
              <a:rPr lang="zh-CN" sz="1600" noProof="1">
                <a:latin typeface="微软雅黑" panose="020B0503020204020204" charset="-122"/>
                <a:ea typeface="微软雅黑" panose="020B0503020204020204" charset="-122"/>
                <a:cs typeface="微软雅黑" panose="020B0503020204020204" charset="-122"/>
                <a:sym typeface="+mn-ea"/>
              </a:rPr>
              <a:t>对企业</a:t>
            </a:r>
            <a:r>
              <a:rPr lang="zh-CN" altLang="en-US" sz="1600" b="1" noProof="1" dirty="0">
                <a:solidFill>
                  <a:srgbClr val="FF6B6B">
                    <a:alpha val="70000"/>
                  </a:srgbClr>
                </a:solidFill>
                <a:latin typeface="微软雅黑" panose="020B0503020204020204" charset="-122"/>
                <a:ea typeface="微软雅黑" panose="020B0503020204020204" charset="-122"/>
                <a:cs typeface="微软雅黑" panose="020B0503020204020204" charset="-122"/>
                <a:sym typeface="+mn-ea"/>
              </a:rPr>
              <a:t>参与社区治理情况</a:t>
            </a:r>
            <a:r>
              <a:rPr lang="zh-CN" sz="1600" noProof="1">
                <a:latin typeface="微软雅黑" panose="020B0503020204020204" charset="-122"/>
                <a:ea typeface="微软雅黑" panose="020B0503020204020204" charset="-122"/>
                <a:cs typeface="微软雅黑" panose="020B0503020204020204" charset="-122"/>
                <a:sym typeface="+mn-ea"/>
              </a:rPr>
              <a:t>进行评价打分；</a:t>
            </a:r>
            <a:endParaRPr lang="en-US" sz="1600" b="0" noProof="1" dirty="0">
              <a:solidFill>
                <a:schemeClr val="tx1">
                  <a:alpha val="70000"/>
                </a:schemeClr>
              </a:solidFill>
              <a:latin typeface="微软雅黑" panose="020B0503020204020204" charset="-122"/>
              <a:ea typeface="微软雅黑" panose="020B0503020204020204" charset="-122"/>
              <a:cs typeface="微软雅黑" panose="020B0503020204020204" charset="-122"/>
            </a:endParaRPr>
          </a:p>
          <a:p>
            <a:pPr marL="342900" indent="-342900" algn="just" fontAlgn="auto">
              <a:lnSpc>
                <a:spcPct val="140000"/>
              </a:lnSpc>
              <a:spcBef>
                <a:spcPts val="0"/>
              </a:spcBef>
              <a:spcAft>
                <a:spcPts val="0"/>
              </a:spcAft>
              <a:buClrTx/>
              <a:buSzTx/>
              <a:buFont typeface="Wingdings" panose="05000000000000000000" charset="0"/>
              <a:buChar char="Ø"/>
            </a:pPr>
            <a:r>
              <a:rPr lang="en-US" sz="1600" noProof="1" dirty="0">
                <a:solidFill>
                  <a:srgbClr val="004225"/>
                </a:solidFill>
                <a:latin typeface="微软雅黑" panose="020B0503020204020204" charset="-122"/>
                <a:ea typeface="微软雅黑" panose="020B0503020204020204" charset="-122"/>
                <a:cs typeface="微软雅黑" panose="020B0503020204020204" charset="-122"/>
                <a:sym typeface="+mn-ea"/>
              </a:rPr>
              <a:t>各区住建房管部门</a:t>
            </a:r>
            <a:r>
              <a:rPr lang="zh-CN" sz="1600" noProof="1">
                <a:latin typeface="微软雅黑" panose="020B0503020204020204" charset="-122"/>
                <a:ea typeface="微软雅黑" panose="020B0503020204020204" charset="-122"/>
                <a:cs typeface="微软雅黑" panose="020B0503020204020204" charset="-122"/>
                <a:sym typeface="+mn-ea"/>
              </a:rPr>
              <a:t>填写</a:t>
            </a:r>
            <a:r>
              <a:rPr lang="zh-CN" altLang="en-US" sz="1600" b="1" noProof="1" dirty="0">
                <a:solidFill>
                  <a:srgbClr val="FF6B6B">
                    <a:alpha val="70000"/>
                  </a:srgbClr>
                </a:solidFill>
                <a:latin typeface="微软雅黑" panose="020B0503020204020204" charset="-122"/>
                <a:ea typeface="微软雅黑" panose="020B0503020204020204" charset="-122"/>
                <a:cs typeface="微软雅黑" panose="020B0503020204020204" charset="-122"/>
                <a:sym typeface="+mn-ea"/>
              </a:rPr>
              <a:t>合同履约及公共收益列账</a:t>
            </a:r>
            <a:r>
              <a:rPr lang="zh-CN" sz="1600" noProof="1">
                <a:latin typeface="微软雅黑" panose="020B0503020204020204" charset="-122"/>
                <a:ea typeface="微软雅黑" panose="020B0503020204020204" charset="-122"/>
                <a:cs typeface="微软雅黑" panose="020B0503020204020204" charset="-122"/>
                <a:sym typeface="+mn-ea"/>
              </a:rPr>
              <a:t>等情况、并对物业企业填报的</a:t>
            </a:r>
            <a:r>
              <a:rPr lang="zh-CN" altLang="en-US" sz="1600" b="1" noProof="1" dirty="0">
                <a:solidFill>
                  <a:srgbClr val="FF6B6B">
                    <a:alpha val="70000"/>
                  </a:srgbClr>
                </a:solidFill>
                <a:latin typeface="微软雅黑" panose="020B0503020204020204" charset="-122"/>
                <a:ea typeface="微软雅黑" panose="020B0503020204020204" charset="-122"/>
                <a:cs typeface="微软雅黑" panose="020B0503020204020204" charset="-122"/>
                <a:sym typeface="+mn-ea"/>
              </a:rPr>
              <a:t>相关奖励、宣传报道</a:t>
            </a:r>
            <a:r>
              <a:rPr lang="zh-CN" sz="1600" noProof="1">
                <a:latin typeface="微软雅黑" panose="020B0503020204020204" charset="-122"/>
                <a:ea typeface="微软雅黑" panose="020B0503020204020204" charset="-122"/>
                <a:cs typeface="微软雅黑" panose="020B0503020204020204" charset="-122"/>
                <a:sym typeface="+mn-ea"/>
              </a:rPr>
              <a:t>等加分内容进行</a:t>
            </a:r>
            <a:r>
              <a:rPr lang="zh-CN" altLang="en-US" sz="1600" b="1" noProof="1" dirty="0">
                <a:solidFill>
                  <a:srgbClr val="FF6B6B">
                    <a:alpha val="70000"/>
                  </a:srgbClr>
                </a:solidFill>
                <a:latin typeface="微软雅黑" panose="020B0503020204020204" charset="-122"/>
                <a:ea typeface="微软雅黑" panose="020B0503020204020204" charset="-122"/>
                <a:cs typeface="微软雅黑" panose="020B0503020204020204" charset="-122"/>
                <a:sym typeface="+mn-ea"/>
              </a:rPr>
              <a:t>审核</a:t>
            </a:r>
            <a:r>
              <a:rPr lang="zh-CN" altLang="en-US" sz="1600" noProof="1" dirty="0">
                <a:solidFill>
                  <a:schemeClr val="tx1">
                    <a:alpha val="70000"/>
                  </a:schemeClr>
                </a:solidFill>
                <a:latin typeface="微软雅黑" panose="020B0503020204020204" charset="-122"/>
                <a:ea typeface="微软雅黑" panose="020B0503020204020204" charset="-122"/>
                <a:cs typeface="微软雅黑" panose="020B0503020204020204" charset="-122"/>
                <a:sym typeface="+mn-ea"/>
              </a:rPr>
              <a:t>；</a:t>
            </a:r>
            <a:endParaRPr lang="zh-CN" altLang="en-US" sz="1600" b="0" noProof="1" dirty="0">
              <a:solidFill>
                <a:schemeClr val="tx1">
                  <a:alpha val="70000"/>
                </a:schemeClr>
              </a:solidFill>
              <a:latin typeface="微软雅黑" panose="020B0503020204020204" charset="-122"/>
              <a:ea typeface="微软雅黑" panose="020B0503020204020204" charset="-122"/>
              <a:cs typeface="微软雅黑" panose="020B0503020204020204" charset="-122"/>
            </a:endParaRPr>
          </a:p>
          <a:p>
            <a:pPr marL="342900" indent="-342900" algn="just" fontAlgn="auto">
              <a:lnSpc>
                <a:spcPct val="140000"/>
              </a:lnSpc>
              <a:spcBef>
                <a:spcPts val="0"/>
              </a:spcBef>
              <a:spcAft>
                <a:spcPts val="0"/>
              </a:spcAft>
              <a:buClrTx/>
              <a:buSzTx/>
              <a:buFont typeface="Wingdings" panose="05000000000000000000" charset="0"/>
              <a:buChar char="Ø"/>
            </a:pPr>
            <a:r>
              <a:rPr lang="en-US" sz="1600" b="0" noProof="1" dirty="0">
                <a:solidFill>
                  <a:srgbClr val="004225"/>
                </a:solidFill>
                <a:latin typeface="微软雅黑" panose="020B0503020204020204" charset="-122"/>
                <a:ea typeface="微软雅黑" panose="020B0503020204020204" charset="-122"/>
                <a:cs typeface="微软雅黑" panose="020B0503020204020204" charset="-122"/>
              </a:rPr>
              <a:t>市住房城乡建设委</a:t>
            </a:r>
            <a:r>
              <a:rPr lang="zh-CN" sz="1600" noProof="1">
                <a:latin typeface="微软雅黑" panose="020B0503020204020204" charset="-122"/>
                <a:ea typeface="微软雅黑" panose="020B0503020204020204" charset="-122"/>
                <a:cs typeface="微软雅黑" panose="020B0503020204020204" charset="-122"/>
                <a:sym typeface="+mn-ea"/>
              </a:rPr>
              <a:t>对接行政执法系统，</a:t>
            </a:r>
            <a:r>
              <a:rPr lang="zh-CN" altLang="en-US" sz="1600" b="1" noProof="1" dirty="0">
                <a:solidFill>
                  <a:srgbClr val="FF6B6B">
                    <a:alpha val="70000"/>
                  </a:srgbClr>
                </a:solidFill>
                <a:latin typeface="微软雅黑" panose="020B0503020204020204" charset="-122"/>
                <a:ea typeface="微软雅黑" panose="020B0503020204020204" charset="-122"/>
                <a:cs typeface="微软雅黑" panose="020B0503020204020204" charset="-122"/>
                <a:sym typeface="+mn-ea"/>
              </a:rPr>
              <a:t>汇</a:t>
            </a:r>
            <a:r>
              <a:rPr lang="zh-CN" altLang="en-US" sz="1600" b="1" noProof="1" dirty="0">
                <a:solidFill>
                  <a:srgbClr val="FF6B6B">
                    <a:alpha val="70000"/>
                  </a:srgbClr>
                </a:solidFill>
                <a:latin typeface="微软雅黑" panose="020B0503020204020204" charset="-122"/>
                <a:ea typeface="微软雅黑" panose="020B0503020204020204" charset="-122"/>
                <a:cs typeface="微软雅黑" panose="020B0503020204020204" charset="-122"/>
              </a:rPr>
              <a:t>集相关行政处罚数据</a:t>
            </a:r>
            <a:r>
              <a:rPr lang="zh-CN" sz="1600" b="0" noProof="1">
                <a:latin typeface="微软雅黑" panose="020B0503020204020204" charset="-122"/>
                <a:ea typeface="微软雅黑" panose="020B0503020204020204" charset="-122"/>
                <a:cs typeface="微软雅黑" panose="020B0503020204020204" charset="-122"/>
              </a:rPr>
              <a:t>，</a:t>
            </a:r>
            <a:r>
              <a:rPr lang="zh-CN" sz="1600" noProof="1">
                <a:latin typeface="微软雅黑" panose="020B0503020204020204" charset="-122"/>
                <a:ea typeface="微软雅黑" panose="020B0503020204020204" charset="-122"/>
                <a:cs typeface="微软雅黑" panose="020B0503020204020204" charset="-122"/>
                <a:sym typeface="+mn-ea"/>
              </a:rPr>
              <a:t>并对物业企业填报的</a:t>
            </a:r>
            <a:r>
              <a:rPr lang="zh-CN" altLang="en-US" sz="1600" b="1" noProof="1" dirty="0">
                <a:solidFill>
                  <a:srgbClr val="FF6B6B">
                    <a:alpha val="70000"/>
                  </a:srgbClr>
                </a:solidFill>
                <a:latin typeface="微软雅黑" panose="020B0503020204020204" charset="-122"/>
                <a:ea typeface="微软雅黑" panose="020B0503020204020204" charset="-122"/>
                <a:cs typeface="微软雅黑" panose="020B0503020204020204" charset="-122"/>
                <a:sym typeface="+mn-ea"/>
              </a:rPr>
              <a:t>相关奖励、宣传报道</a:t>
            </a:r>
            <a:r>
              <a:rPr lang="zh-CN" sz="1600" noProof="1">
                <a:latin typeface="微软雅黑" panose="020B0503020204020204" charset="-122"/>
                <a:ea typeface="微软雅黑" panose="020B0503020204020204" charset="-122"/>
                <a:cs typeface="微软雅黑" panose="020B0503020204020204" charset="-122"/>
                <a:sym typeface="+mn-ea"/>
              </a:rPr>
              <a:t>等加分内容进行</a:t>
            </a:r>
            <a:r>
              <a:rPr lang="zh-CN" altLang="en-US" sz="1600" b="1" noProof="1" dirty="0">
                <a:solidFill>
                  <a:srgbClr val="FF6B6B">
                    <a:alpha val="70000"/>
                  </a:srgbClr>
                </a:solidFill>
                <a:latin typeface="微软雅黑" panose="020B0503020204020204" charset="-122"/>
                <a:ea typeface="微软雅黑" panose="020B0503020204020204" charset="-122"/>
                <a:cs typeface="微软雅黑" panose="020B0503020204020204" charset="-122"/>
                <a:sym typeface="+mn-ea"/>
              </a:rPr>
              <a:t>复核</a:t>
            </a:r>
            <a:r>
              <a:rPr lang="zh-CN" altLang="en-US" sz="1600" noProof="1" dirty="0">
                <a:solidFill>
                  <a:schemeClr val="tx1">
                    <a:alpha val="70000"/>
                  </a:schemeClr>
                </a:solidFill>
                <a:latin typeface="微软雅黑" panose="020B0503020204020204" charset="-122"/>
                <a:ea typeface="微软雅黑" panose="020B0503020204020204" charset="-122"/>
                <a:cs typeface="微软雅黑" panose="020B0503020204020204" charset="-122"/>
                <a:sym typeface="+mn-ea"/>
              </a:rPr>
              <a:t>。</a:t>
            </a:r>
            <a:endParaRPr lang="zh-CN" altLang="en-US" sz="1600" noProof="1" dirty="0">
              <a:solidFill>
                <a:schemeClr val="tx1">
                  <a:alpha val="70000"/>
                </a:schemeClr>
              </a:solidFill>
              <a:latin typeface="微软雅黑" panose="020B0503020204020204" charset="-122"/>
              <a:ea typeface="微软雅黑" panose="020B0503020204020204" charset="-122"/>
              <a:cs typeface="微软雅黑" panose="020B0503020204020204" charset="-122"/>
              <a:sym typeface="+mn-ea"/>
            </a:endParaRPr>
          </a:p>
          <a:p>
            <a:pPr marL="342900" indent="-342900" algn="just" fontAlgn="auto">
              <a:lnSpc>
                <a:spcPct val="120000"/>
              </a:lnSpc>
              <a:spcBef>
                <a:spcPts val="0"/>
              </a:spcBef>
              <a:spcAft>
                <a:spcPts val="0"/>
              </a:spcAft>
              <a:buClrTx/>
              <a:buSzTx/>
              <a:buFont typeface="Wingdings" panose="05000000000000000000" charset="0"/>
              <a:buChar char="Ø"/>
            </a:pPr>
            <a:endParaRPr lang="zh-CN" altLang="en-US" sz="2400" b="0" noProof="1" dirty="0">
              <a:solidFill>
                <a:schemeClr val="tx1">
                  <a:alpha val="70000"/>
                </a:schemeClr>
              </a:solidFill>
              <a:latin typeface="微软雅黑" panose="020B0503020204020204" charset="-122"/>
              <a:ea typeface="微软雅黑" panose="020B0503020204020204" charset="-122"/>
              <a:cs typeface="微软雅黑" panose="020B0503020204020204" charset="-122"/>
            </a:endParaRPr>
          </a:p>
          <a:p>
            <a:pPr marL="342900" indent="-342900" algn="just" fontAlgn="auto">
              <a:lnSpc>
                <a:spcPct val="120000"/>
              </a:lnSpc>
              <a:spcBef>
                <a:spcPts val="0"/>
              </a:spcBef>
              <a:spcAft>
                <a:spcPts val="0"/>
              </a:spcAft>
              <a:buClrTx/>
              <a:buSzTx/>
              <a:buFont typeface="Wingdings" panose="05000000000000000000" charset="0"/>
              <a:buChar char="Ø"/>
            </a:pPr>
            <a:endParaRPr lang="zh-CN" altLang="en-US" sz="2400" b="0" noProof="1" dirty="0">
              <a:solidFill>
                <a:schemeClr val="tx1">
                  <a:alpha val="70000"/>
                </a:schemeClr>
              </a:solidFill>
              <a:latin typeface="微软雅黑" panose="020B0503020204020204" charset="-122"/>
              <a:ea typeface="微软雅黑" panose="020B0503020204020204" charset="-122"/>
              <a:cs typeface="微软雅黑" panose="020B0503020204020204" charset="-122"/>
            </a:endParaRPr>
          </a:p>
        </p:txBody>
      </p:sp>
      <p:sp>
        <p:nvSpPr>
          <p:cNvPr id="15" name="圆角矩形 14"/>
          <p:cNvSpPr/>
          <p:nvPr/>
        </p:nvSpPr>
        <p:spPr>
          <a:xfrm>
            <a:off x="332105" y="5782945"/>
            <a:ext cx="5715000" cy="655320"/>
          </a:xfrm>
          <a:prstGeom prst="roundRect">
            <a:avLst/>
          </a:prstGeom>
          <a:solidFill>
            <a:srgbClr val="D7EDFA"/>
          </a:solid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endParaRPr>
          </a:p>
        </p:txBody>
      </p:sp>
      <p:sp>
        <p:nvSpPr>
          <p:cNvPr id="16" name="文本框 15"/>
          <p:cNvSpPr txBox="1"/>
          <p:nvPr/>
        </p:nvSpPr>
        <p:spPr>
          <a:xfrm>
            <a:off x="498475" y="5783580"/>
            <a:ext cx="5540375" cy="706755"/>
          </a:xfrm>
          <a:prstGeom prst="rect">
            <a:avLst/>
          </a:prstGeom>
          <a:noFill/>
        </p:spPr>
        <p:txBody>
          <a:bodyPr wrap="square" rtlCol="0" anchor="t">
            <a:spAutoFit/>
          </a:bodyPr>
          <a:p>
            <a:pPr marL="0" indent="0" algn="ctr">
              <a:spcBef>
                <a:spcPct val="0"/>
              </a:spcBef>
              <a:spcAft>
                <a:spcPct val="0"/>
              </a:spcAft>
            </a:pPr>
            <a:r>
              <a:rPr lang="zh-CN" sz="2000">
                <a:latin typeface="微软雅黑" panose="020B0503020204020204" charset="-122"/>
                <a:ea typeface="微软雅黑" panose="020B0503020204020204" charset="-122"/>
                <a:sym typeface="+mn-ea"/>
              </a:rPr>
              <a:t>每期评价开展前，市住建委将发布通知。</a:t>
            </a:r>
            <a:endParaRPr lang="zh-CN" sz="2000">
              <a:latin typeface="微软雅黑" panose="020B0503020204020204" charset="-122"/>
              <a:ea typeface="微软雅黑" panose="020B0503020204020204" charset="-122"/>
              <a:sym typeface="+mn-ea"/>
            </a:endParaRPr>
          </a:p>
          <a:p>
            <a:pPr marL="0" indent="0" algn="ctr">
              <a:spcBef>
                <a:spcPct val="0"/>
              </a:spcBef>
              <a:spcAft>
                <a:spcPct val="0"/>
              </a:spcAft>
            </a:pPr>
            <a:r>
              <a:rPr lang="zh-CN" sz="2000" b="1">
                <a:latin typeface="微软雅黑" panose="020B0503020204020204" charset="-122"/>
                <a:ea typeface="微软雅黑" panose="020B0503020204020204" charset="-122"/>
                <a:sym typeface="+mn-ea"/>
              </a:rPr>
              <a:t>物业服务合同备案等工作，企业进行日常维护。</a:t>
            </a:r>
            <a:endParaRPr lang="zh-CN" altLang="en-US" sz="2000" b="1">
              <a:latin typeface="微软雅黑" panose="020B0503020204020204" charset="-122"/>
              <a:ea typeface="微软雅黑" panose="020B0503020204020204" charset="-122"/>
              <a:sym typeface="+mn-ea"/>
            </a:endParaRPr>
          </a:p>
        </p:txBody>
      </p:sp>
    </p:spTree>
  </p:cSld>
  <p:clrMapOvr>
    <a:masterClrMapping/>
  </p:clrMapOvr>
</p:sld>
</file>

<file path=ppt/tags/tag1.xml><?xml version="1.0" encoding="utf-8"?>
<p:tagLst xmlns:p="http://schemas.openxmlformats.org/presentationml/2006/main">
  <p:tag name="KSO_WM_DIAGRAM_VIRTUALLY_FRAME" val="{&quot;height&quot;:376.7812598425197,&quot;left&quot;:102.65629921259843,&quot;top&quot;:87.18748031496062,&quot;width&quot;:779.0625196850394}"/>
</p:tagLst>
</file>

<file path=ppt/tags/tag10.xml><?xml version="1.0" encoding="utf-8"?>
<p:tagLst xmlns:p="http://schemas.openxmlformats.org/presentationml/2006/main">
  <p:tag name="KSO_WM_DIAGRAM_VIRTUALLY_FRAME" val="{&quot;height&quot;:147.40834645669287,&quot;left&quot;:27.765748031496067,&quot;top&quot;:87.07921259842519,&quot;width&quot;:904.6745669291338}"/>
</p:tagLst>
</file>

<file path=ppt/tags/tag11.xml><?xml version="1.0" encoding="utf-8"?>
<p:tagLst xmlns:p="http://schemas.openxmlformats.org/presentationml/2006/main">
  <p:tag name="KSO_WM_DIAGRAM_VIRTUALLY_FRAME" val="{&quot;height&quot;:147.40834645669287,&quot;left&quot;:27.765748031496067,&quot;top&quot;:87.07921259842519,&quot;width&quot;:904.6745669291338}"/>
</p:tagLst>
</file>

<file path=ppt/tags/tag12.xml><?xml version="1.0" encoding="utf-8"?>
<p:tagLst xmlns:p="http://schemas.openxmlformats.org/presentationml/2006/main">
  <p:tag name="KSO_WM_DIAGRAM_VIRTUALLY_FRAME" val="{&quot;height&quot;:147.40834645669287,&quot;left&quot;:27.765748031496067,&quot;top&quot;:87.07921259842519,&quot;width&quot;:904.6745669291338}"/>
</p:tagLst>
</file>

<file path=ppt/tags/tag13.xml><?xml version="1.0" encoding="utf-8"?>
<p:tagLst xmlns:p="http://schemas.openxmlformats.org/presentationml/2006/main">
  <p:tag name="KSO_WM_DIAGRAM_VIRTUALLY_FRAME" val="{&quot;height&quot;:147.40834645669287,&quot;left&quot;:27.765748031496067,&quot;top&quot;:87.07921259842519,&quot;width&quot;:904.6745669291338}"/>
</p:tagLst>
</file>

<file path=ppt/tags/tag14.xml><?xml version="1.0" encoding="utf-8"?>
<p:tagLst xmlns:p="http://schemas.openxmlformats.org/presentationml/2006/main">
  <p:tag name="KSO_WM_DIAGRAM_VIRTUALLY_FRAME" val="{&quot;height&quot;:147.40834645669287,&quot;left&quot;:27.765748031496067,&quot;top&quot;:87.07921259842519,&quot;width&quot;:904.6745669291338}"/>
</p:tagLst>
</file>

<file path=ppt/tags/tag15.xml><?xml version="1.0" encoding="utf-8"?>
<p:tagLst xmlns:p="http://schemas.openxmlformats.org/presentationml/2006/main">
  <p:tag name="KSO_WM_DIAGRAM_VIRTUALLY_FRAME" val="{&quot;height&quot;:147.40834645669287,&quot;left&quot;:27.765748031496067,&quot;top&quot;:87.07921259842519,&quot;width&quot;:904.6745669291338}"/>
</p:tagLst>
</file>

<file path=ppt/tags/tag16.xml><?xml version="1.0" encoding="utf-8"?>
<p:tagLst xmlns:p="http://schemas.openxmlformats.org/presentationml/2006/main">
  <p:tag name="KSO_WM_DIAGRAM_VIRTUALLY_FRAME" val="{&quot;height&quot;:147.40834645669287,&quot;left&quot;:27.765748031496067,&quot;top&quot;:87.07921259842519,&quot;width&quot;:904.6745669291338}"/>
</p:tagLst>
</file>

<file path=ppt/tags/tag17.xml><?xml version="1.0" encoding="utf-8"?>
<p:tagLst xmlns:p="http://schemas.openxmlformats.org/presentationml/2006/main">
  <p:tag name="KSO_WM_DIAGRAM_VIRTUALLY_FRAME" val="{&quot;height&quot;:147.40834645669287,&quot;left&quot;:27.765748031496067,&quot;top&quot;:87.07921259842519,&quot;width&quot;:904.6745669291338}"/>
</p:tagLst>
</file>

<file path=ppt/tags/tag18.xml><?xml version="1.0" encoding="utf-8"?>
<p:tagLst xmlns:p="http://schemas.openxmlformats.org/presentationml/2006/main">
  <p:tag name="KSO_WM_DIAGRAM_VIRTUALLY_FRAME" val="{&quot;height&quot;:147.40834645669287,&quot;left&quot;:27.765748031496067,&quot;top&quot;:87.07921259842519,&quot;width&quot;:904.6745669291338}"/>
</p:tagLst>
</file>

<file path=ppt/tags/tag19.xml><?xml version="1.0" encoding="utf-8"?>
<p:tagLst xmlns:p="http://schemas.openxmlformats.org/presentationml/2006/main">
  <p:tag name="KSO_WM_DIAGRAM_VIRTUALLY_FRAME" val="{&quot;height&quot;:147.40834645669287,&quot;left&quot;:27.765748031496067,&quot;top&quot;:87.07921259842519,&quot;width&quot;:904.6745669291338}"/>
</p:tagLst>
</file>

<file path=ppt/tags/tag2.xml><?xml version="1.0" encoding="utf-8"?>
<p:tagLst xmlns:p="http://schemas.openxmlformats.org/presentationml/2006/main">
  <p:tag name="KSO_WM_DIAGRAM_VIRTUALLY_FRAME" val="{&quot;height&quot;:376.7812598425197,&quot;left&quot;:102.65629921259843,&quot;top&quot;:87.18748031496062,&quot;width&quot;:779.0625196850394}"/>
</p:tagLst>
</file>

<file path=ppt/tags/tag20.xml><?xml version="1.0" encoding="utf-8"?>
<p:tagLst xmlns:p="http://schemas.openxmlformats.org/presentationml/2006/main">
  <p:tag name="KSO_WM_DIAGRAM_VIRTUALLY_FRAME" val="{&quot;height&quot;:147.40834645669287,&quot;left&quot;:27.765748031496067,&quot;top&quot;:87.07921259842519,&quot;width&quot;:904.6745669291338}"/>
</p:tagLst>
</file>

<file path=ppt/tags/tag21.xml><?xml version="1.0" encoding="utf-8"?>
<p:tagLst xmlns:p="http://schemas.openxmlformats.org/presentationml/2006/main">
  <p:tag name="KSO_WM_DIAGRAM_VIRTUALLY_FRAME" val="{&quot;height&quot;:116.26314960629922,&quot;left&quot;:26.2,&quot;top&quot;:123.88685039370077,&quot;width&quot;:882.15}"/>
</p:tagLst>
</file>

<file path=ppt/tags/tag22.xml><?xml version="1.0" encoding="utf-8"?>
<p:tagLst xmlns:p="http://schemas.openxmlformats.org/presentationml/2006/main">
  <p:tag name="KSO_WM_DIAGRAM_VIRTUALLY_FRAME" val="{&quot;height&quot;:116.26314960629922,&quot;left&quot;:26.2,&quot;top&quot;:123.88685039370077,&quot;width&quot;:882.15}"/>
</p:tagLst>
</file>

<file path=ppt/tags/tag23.xml><?xml version="1.0" encoding="utf-8"?>
<p:tagLst xmlns:p="http://schemas.openxmlformats.org/presentationml/2006/main">
  <p:tag name="KSO_WM_DIAGRAM_VIRTUALLY_FRAME" val="{&quot;height&quot;:116.26314960629922,&quot;left&quot;:26.2,&quot;top&quot;:123.88685039370077,&quot;width&quot;:882.15}"/>
</p:tagLst>
</file>

<file path=ppt/tags/tag24.xml><?xml version="1.0" encoding="utf-8"?>
<p:tagLst xmlns:p="http://schemas.openxmlformats.org/presentationml/2006/main">
  <p:tag name="KSO_WM_DIAGRAM_VIRTUALLY_FRAME" val="{&quot;height&quot;:116.26314960629922,&quot;left&quot;:26.2,&quot;top&quot;:123.88685039370077,&quot;width&quot;:882.15}"/>
</p:tagLst>
</file>

<file path=ppt/tags/tag25.xml><?xml version="1.0" encoding="utf-8"?>
<p:tagLst xmlns:p="http://schemas.openxmlformats.org/presentationml/2006/main">
  <p:tag name="KSO_WM_DIAGRAM_VIRTUALLY_FRAME" val="{&quot;height&quot;:116.26314960629922,&quot;left&quot;:26.2,&quot;top&quot;:123.88685039370077,&quot;width&quot;:882.15}"/>
</p:tagLst>
</file>

<file path=ppt/tags/tag26.xml><?xml version="1.0" encoding="utf-8"?>
<p:tagLst xmlns:p="http://schemas.openxmlformats.org/presentationml/2006/main">
  <p:tag name="KSO_WM_DIAGRAM_VIRTUALLY_FRAME" val="{&quot;height&quot;:116.26314960629922,&quot;left&quot;:26.2,&quot;top&quot;:123.88685039370077,&quot;width&quot;:882.15}"/>
</p:tagLst>
</file>

<file path=ppt/tags/tag27.xml><?xml version="1.0" encoding="utf-8"?>
<p:tagLst xmlns:p="http://schemas.openxmlformats.org/presentationml/2006/main">
  <p:tag name="KSO_WM_DIAGRAM_VIRTUALLY_FRAME" val="{&quot;height&quot;:116.26314960629922,&quot;left&quot;:26.2,&quot;top&quot;:123.88685039370077,&quot;width&quot;:882.15}"/>
</p:tagLst>
</file>

<file path=ppt/tags/tag28.xml><?xml version="1.0" encoding="utf-8"?>
<p:tagLst xmlns:p="http://schemas.openxmlformats.org/presentationml/2006/main">
  <p:tag name="KSO_WM_DIAGRAM_VIRTUALLY_FRAME" val="{&quot;height&quot;:116.26314960629922,&quot;left&quot;:26.2,&quot;top&quot;:123.88685039370077,&quot;width&quot;:882.15}"/>
</p:tagLst>
</file>

<file path=ppt/tags/tag29.xml><?xml version="1.0" encoding="utf-8"?>
<p:tagLst xmlns:p="http://schemas.openxmlformats.org/presentationml/2006/main">
  <p:tag name="KSO_WM_DIAGRAM_VIRTUALLY_FRAME" val="{&quot;height&quot;:116.26314960629922,&quot;left&quot;:26.2,&quot;top&quot;:123.88685039370077,&quot;width&quot;:882.15}"/>
</p:tagLst>
</file>

<file path=ppt/tags/tag3.xml><?xml version="1.0" encoding="utf-8"?>
<p:tagLst xmlns:p="http://schemas.openxmlformats.org/presentationml/2006/main">
  <p:tag name="KSO_WM_DIAGRAM_VIRTUALLY_FRAME" val="{&quot;height&quot;:376.7812598425197,&quot;left&quot;:102.65629921259843,&quot;top&quot;:87.18748031496062,&quot;width&quot;:779.0625196850394}"/>
</p:tagLst>
</file>

<file path=ppt/tags/tag30.xml><?xml version="1.0" encoding="utf-8"?>
<p:tagLst xmlns:p="http://schemas.openxmlformats.org/presentationml/2006/main">
  <p:tag name="KSO_WM_DIAGRAM_VIRTUALLY_FRAME" val="{&quot;height&quot;:376.7812598425197,&quot;left&quot;:102.65629921259843,&quot;top&quot;:87.18748031496062,&quot;width&quot;:779.0625196850394}"/>
</p:tagLst>
</file>

<file path=ppt/tags/tag31.xml><?xml version="1.0" encoding="utf-8"?>
<p:tagLst xmlns:p="http://schemas.openxmlformats.org/presentationml/2006/main">
  <p:tag name="KSO_WM_DIAGRAM_VIRTUALLY_FRAME" val="{&quot;height&quot;:376.7812598425197,&quot;left&quot;:102.65629921259843,&quot;top&quot;:87.18748031496062,&quot;width&quot;:779.0625196850394}"/>
</p:tagLst>
</file>

<file path=ppt/tags/tag32.xml><?xml version="1.0" encoding="utf-8"?>
<p:tagLst xmlns:p="http://schemas.openxmlformats.org/presentationml/2006/main">
  <p:tag name="KSO_WM_DIAGRAM_VIRTUALLY_FRAME" val="{&quot;height&quot;:378.11488188976375,&quot;left&quot;:25,&quot;top&quot;:125.48511811023623,&quot;width&quot;:913.95}"/>
</p:tagLst>
</file>

<file path=ppt/tags/tag33.xml><?xml version="1.0" encoding="utf-8"?>
<p:tagLst xmlns:p="http://schemas.openxmlformats.org/presentationml/2006/main">
  <p:tag name="KSO_WM_DIAGRAM_VIRTUALLY_FRAME" val="{&quot;height&quot;:378.11488188976375,&quot;left&quot;:25,&quot;top&quot;:125.48511811023623,&quot;width&quot;:913.95}"/>
</p:tagLst>
</file>

<file path=ppt/tags/tag34.xml><?xml version="1.0" encoding="utf-8"?>
<p:tagLst xmlns:p="http://schemas.openxmlformats.org/presentationml/2006/main">
  <p:tag name="KSO_WM_DIAGRAM_VIRTUALLY_FRAME" val="{&quot;height&quot;:378.11488188976375,&quot;left&quot;:25,&quot;top&quot;:125.48511811023623,&quot;width&quot;:913.95}"/>
</p:tagLst>
</file>

<file path=ppt/tags/tag35.xml><?xml version="1.0" encoding="utf-8"?>
<p:tagLst xmlns:p="http://schemas.openxmlformats.org/presentationml/2006/main">
  <p:tag name="KSO_WM_DIAGRAM_VIRTUALLY_FRAME" val="{&quot;height&quot;:378.11488188976375,&quot;left&quot;:25,&quot;top&quot;:125.48511811023623,&quot;width&quot;:913.95}"/>
</p:tagLst>
</file>

<file path=ppt/tags/tag36.xml><?xml version="1.0" encoding="utf-8"?>
<p:tagLst xmlns:p="http://schemas.openxmlformats.org/presentationml/2006/main">
  <p:tag name="KSO_WM_DIAGRAM_VIRTUALLY_FRAME" val="{&quot;height&quot;:378.11488188976375,&quot;left&quot;:25,&quot;top&quot;:125.48511811023623,&quot;width&quot;:913.95}"/>
</p:tagLst>
</file>

<file path=ppt/tags/tag37.xml><?xml version="1.0" encoding="utf-8"?>
<p:tagLst xmlns:p="http://schemas.openxmlformats.org/presentationml/2006/main">
  <p:tag name="KSO_WM_DIAGRAM_VIRTUALLY_FRAME" val="{&quot;height&quot;:378.11488188976375,&quot;left&quot;:25,&quot;top&quot;:125.48511811023623,&quot;width&quot;:913.95}"/>
</p:tagLst>
</file>

<file path=ppt/tags/tag38.xml><?xml version="1.0" encoding="utf-8"?>
<p:tagLst xmlns:p="http://schemas.openxmlformats.org/presentationml/2006/main">
  <p:tag name="KSO_WM_DIAGRAM_VIRTUALLY_FRAME" val="{&quot;height&quot;:378.11488188976375,&quot;left&quot;:25,&quot;top&quot;:125.48511811023623,&quot;width&quot;:913.95}"/>
</p:tagLst>
</file>

<file path=ppt/tags/tag39.xml><?xml version="1.0" encoding="utf-8"?>
<p:tagLst xmlns:p="http://schemas.openxmlformats.org/presentationml/2006/main">
  <p:tag name="KSO_WM_DIAGRAM_VIRTUALLY_FRAME" val="{&quot;height&quot;:378.11488188976375,&quot;left&quot;:25,&quot;top&quot;:125.48511811023623,&quot;width&quot;:913.95}"/>
</p:tagLst>
</file>

<file path=ppt/tags/tag4.xml><?xml version="1.0" encoding="utf-8"?>
<p:tagLst xmlns:p="http://schemas.openxmlformats.org/presentationml/2006/main">
  <p:tag name="KSO_WM_DIAGRAM_VIRTUALLY_FRAME" val="{&quot;height&quot;:376.7812598425197,&quot;left&quot;:102.65629921259843,&quot;top&quot;:87.18748031496062,&quot;width&quot;:779.0625196850394}"/>
</p:tagLst>
</file>

<file path=ppt/tags/tag40.xml><?xml version="1.0" encoding="utf-8"?>
<p:tagLst xmlns:p="http://schemas.openxmlformats.org/presentationml/2006/main">
  <p:tag name="KSO_WM_DIAGRAM_VIRTUALLY_FRAME" val="{&quot;height&quot;:378.11488188976375,&quot;left&quot;:25,&quot;top&quot;:125.48511811023623,&quot;width&quot;:913.95}"/>
</p:tagLst>
</file>

<file path=ppt/tags/tag41.xml><?xml version="1.0" encoding="utf-8"?>
<p:tagLst xmlns:p="http://schemas.openxmlformats.org/presentationml/2006/main">
  <p:tag name="KSO_WM_DIAGRAM_VIRTUALLY_FRAME" val="{&quot;height&quot;:378.11488188976375,&quot;left&quot;:25,&quot;top&quot;:125.48511811023623,&quot;width&quot;:913.95}"/>
</p:tagLst>
</file>

<file path=ppt/tags/tag42.xml><?xml version="1.0" encoding="utf-8"?>
<p:tagLst xmlns:p="http://schemas.openxmlformats.org/presentationml/2006/main">
  <p:tag name="KSO_WM_DIAGRAM_VIRTUALLY_FRAME" val="{&quot;height&quot;:378.11488188976375,&quot;left&quot;:25,&quot;top&quot;:125.48511811023623,&quot;width&quot;:913.95}"/>
</p:tagLst>
</file>

<file path=ppt/tags/tag43.xml><?xml version="1.0" encoding="utf-8"?>
<p:tagLst xmlns:p="http://schemas.openxmlformats.org/presentationml/2006/main">
  <p:tag name="KSO_WM_DIAGRAM_VIRTUALLY_FRAME" val="{&quot;height&quot;:390.2,&quot;left&quot;:40,&quot;top&quot;:100,&quot;width&quot;:880}"/>
</p:tagLst>
</file>

<file path=ppt/tags/tag44.xml><?xml version="1.0" encoding="utf-8"?>
<p:tagLst xmlns:p="http://schemas.openxmlformats.org/presentationml/2006/main">
  <p:tag name="KSO_WM_DIAGRAM_VIRTUALLY_FRAME" val="{&quot;height&quot;:390.2,&quot;left&quot;:40,&quot;top&quot;:100,&quot;width&quot;:880}"/>
</p:tagLst>
</file>

<file path=ppt/tags/tag45.xml><?xml version="1.0" encoding="utf-8"?>
<p:tagLst xmlns:p="http://schemas.openxmlformats.org/presentationml/2006/main">
  <p:tag name="KSO_WM_DIAGRAM_VIRTUALLY_FRAME" val="{&quot;height&quot;:390.2,&quot;left&quot;:40,&quot;top&quot;:100,&quot;width&quot;:880}"/>
</p:tagLst>
</file>

<file path=ppt/tags/tag46.xml><?xml version="1.0" encoding="utf-8"?>
<p:tagLst xmlns:p="http://schemas.openxmlformats.org/presentationml/2006/main">
  <p:tag name="KSO_WM_DIAGRAM_VIRTUALLY_FRAME" val="{&quot;height&quot;:390.2,&quot;left&quot;:40,&quot;top&quot;:100,&quot;width&quot;:880}"/>
</p:tagLst>
</file>

<file path=ppt/tags/tag47.xml><?xml version="1.0" encoding="utf-8"?>
<p:tagLst xmlns:p="http://schemas.openxmlformats.org/presentationml/2006/main">
  <p:tag name="KSO_WM_DIAGRAM_VIRTUALLY_FRAME" val="{&quot;height&quot;:390.2,&quot;left&quot;:40,&quot;top&quot;:100,&quot;width&quot;:880}"/>
</p:tagLst>
</file>

<file path=ppt/tags/tag48.xml><?xml version="1.0" encoding="utf-8"?>
<p:tagLst xmlns:p="http://schemas.openxmlformats.org/presentationml/2006/main">
  <p:tag name="KSO_WM_DIAGRAM_VIRTUALLY_FRAME" val="{&quot;height&quot;:390.2,&quot;left&quot;:40,&quot;top&quot;:100,&quot;width&quot;:880}"/>
</p:tagLst>
</file>

<file path=ppt/tags/tag49.xml><?xml version="1.0" encoding="utf-8"?>
<p:tagLst xmlns:p="http://schemas.openxmlformats.org/presentationml/2006/main">
  <p:tag name="KSO_WM_DIAGRAM_VIRTUALLY_FRAME" val="{&quot;height&quot;:390.2,&quot;left&quot;:40,&quot;top&quot;:100,&quot;width&quot;:880}"/>
</p:tagLst>
</file>

<file path=ppt/tags/tag5.xml><?xml version="1.0" encoding="utf-8"?>
<p:tagLst xmlns:p="http://schemas.openxmlformats.org/presentationml/2006/main">
  <p:tag name="KSO_WM_DIAGRAM_VIRTUALLY_FRAME" val="{&quot;height&quot;:376.7812598425197,&quot;left&quot;:102.65629921259843,&quot;top&quot;:87.18748031496062,&quot;width&quot;:779.0625196850394}"/>
</p:tagLst>
</file>

<file path=ppt/tags/tag50.xml><?xml version="1.0" encoding="utf-8"?>
<p:tagLst xmlns:p="http://schemas.openxmlformats.org/presentationml/2006/main">
  <p:tag name="KSO_WM_DIAGRAM_VIRTUALLY_FRAME" val="{&quot;height&quot;:390.2,&quot;left&quot;:40,&quot;top&quot;:100,&quot;width&quot;:880}"/>
</p:tagLst>
</file>

<file path=ppt/tags/tag51.xml><?xml version="1.0" encoding="utf-8"?>
<p:tagLst xmlns:p="http://schemas.openxmlformats.org/presentationml/2006/main">
  <p:tag name="KSO_WM_DIAGRAM_VIRTUALLY_FRAME" val="{&quot;height&quot;:390.2,&quot;left&quot;:40,&quot;top&quot;:100,&quot;width&quot;:880}"/>
</p:tagLst>
</file>

<file path=ppt/tags/tag52.xml><?xml version="1.0" encoding="utf-8"?>
<p:tagLst xmlns:p="http://schemas.openxmlformats.org/presentationml/2006/main">
  <p:tag name="KSO_WM_DIAGRAM_VIRTUALLY_FRAME" val="{&quot;height&quot;:390.2,&quot;left&quot;:40,&quot;top&quot;:100,&quot;width&quot;:880}"/>
</p:tagLst>
</file>

<file path=ppt/tags/tag53.xml><?xml version="1.0" encoding="utf-8"?>
<p:tagLst xmlns:p="http://schemas.openxmlformats.org/presentationml/2006/main">
  <p:tag name="KSO_WM_DIAGRAM_VIRTUALLY_FRAME" val="{&quot;height&quot;:390.2,&quot;left&quot;:40,&quot;top&quot;:100,&quot;width&quot;:880}"/>
</p:tagLst>
</file>

<file path=ppt/tags/tag54.xml><?xml version="1.0" encoding="utf-8"?>
<p:tagLst xmlns:p="http://schemas.openxmlformats.org/presentationml/2006/main">
  <p:tag name="KSO_WM_DIAGRAM_VIRTUALLY_FRAME" val="{&quot;height&quot;:390.2,&quot;left&quot;:40,&quot;top&quot;:100,&quot;width&quot;:880}"/>
</p:tagLst>
</file>

<file path=ppt/tags/tag55.xml><?xml version="1.0" encoding="utf-8"?>
<p:tagLst xmlns:p="http://schemas.openxmlformats.org/presentationml/2006/main">
  <p:tag name="KSO_WM_DIAGRAM_VIRTUALLY_FRAME" val="{&quot;height&quot;:376.7812598425197,&quot;left&quot;:102.65629921259843,&quot;top&quot;:87.18748031496062,&quot;width&quot;:779.0625196850394}"/>
</p:tagLst>
</file>

<file path=ppt/tags/tag56.xml><?xml version="1.0" encoding="utf-8"?>
<p:tagLst xmlns:p="http://schemas.openxmlformats.org/presentationml/2006/main">
  <p:tag name="KSO_WM_DIAGRAM_VIRTUALLY_FRAME" val="{&quot;height&quot;:376.7812598425197,&quot;left&quot;:102.65629921259843,&quot;top&quot;:87.18748031496062,&quot;width&quot;:779.0625196850394}"/>
</p:tagLst>
</file>

<file path=ppt/tags/tag57.xml><?xml version="1.0" encoding="utf-8"?>
<p:tagLst xmlns:p="http://schemas.openxmlformats.org/presentationml/2006/main">
  <p:tag name="KSO_WM_DIAGRAM_VIRTUALLY_FRAME" val="{&quot;height&quot;:256.45,&quot;left&quot;:16.75,&quot;top&quot;:98.3,&quot;width&quot;:356.35}"/>
</p:tagLst>
</file>

<file path=ppt/tags/tag58.xml><?xml version="1.0" encoding="utf-8"?>
<p:tagLst xmlns:p="http://schemas.openxmlformats.org/presentationml/2006/main">
  <p:tag name="KSO_WM_DIAGRAM_VIRTUALLY_FRAME" val="{&quot;height&quot;:256.45,&quot;left&quot;:16.75,&quot;top&quot;:98.3,&quot;width&quot;:356.35}"/>
</p:tagLst>
</file>

<file path=ppt/tags/tag59.xml><?xml version="1.0" encoding="utf-8"?>
<p:tagLst xmlns:p="http://schemas.openxmlformats.org/presentationml/2006/main">
  <p:tag name="KSO_WM_DIAGRAM_VIRTUALLY_FRAME" val="{&quot;height&quot;:256.45,&quot;left&quot;:16.75,&quot;top&quot;:98.3,&quot;width&quot;:356.35}"/>
</p:tagLst>
</file>

<file path=ppt/tags/tag6.xml><?xml version="1.0" encoding="utf-8"?>
<p:tagLst xmlns:p="http://schemas.openxmlformats.org/presentationml/2006/main">
  <p:tag name="KSO_WM_DIAGRAM_VIRTUALLY_FRAME" val="{&quot;height&quot;:376.7812598425197,&quot;left&quot;:102.65629921259843,&quot;top&quot;:87.18748031496062,&quot;width&quot;:779.0625196850394}"/>
</p:tagLst>
</file>

<file path=ppt/tags/tag60.xml><?xml version="1.0" encoding="utf-8"?>
<p:tagLst xmlns:p="http://schemas.openxmlformats.org/presentationml/2006/main">
  <p:tag name="KSO_WM_DIAGRAM_VIRTUALLY_FRAME" val="{&quot;height&quot;:256.45,&quot;left&quot;:16.75,&quot;top&quot;:98.3,&quot;width&quot;:356.35}"/>
</p:tagLst>
</file>

<file path=ppt/tags/tag61.xml><?xml version="1.0" encoding="utf-8"?>
<p:tagLst xmlns:p="http://schemas.openxmlformats.org/presentationml/2006/main">
  <p:tag name="KSO_WM_DIAGRAM_VIRTUALLY_FRAME" val="{&quot;height&quot;:256.45,&quot;left&quot;:16.75,&quot;top&quot;:98.3,&quot;width&quot;:356.35}"/>
</p:tagLst>
</file>

<file path=ppt/tags/tag62.xml><?xml version="1.0" encoding="utf-8"?>
<p:tagLst xmlns:p="http://schemas.openxmlformats.org/presentationml/2006/main">
  <p:tag name="KSO_WM_DIAGRAM_VIRTUALLY_FRAME" val="{&quot;height&quot;:256.45,&quot;left&quot;:16.75,&quot;top&quot;:98.3,&quot;width&quot;:356.35}"/>
</p:tagLst>
</file>

<file path=ppt/tags/tag63.xml><?xml version="1.0" encoding="utf-8"?>
<p:tagLst xmlns:p="http://schemas.openxmlformats.org/presentationml/2006/main">
  <p:tag name="KSO_WM_DIAGRAM_VIRTUALLY_FRAME" val="{&quot;height&quot;:256.45,&quot;left&quot;:16.75,&quot;top&quot;:98.3,&quot;width&quot;:356.35}"/>
</p:tagLst>
</file>

<file path=ppt/tags/tag64.xml><?xml version="1.0" encoding="utf-8"?>
<p:tagLst xmlns:p="http://schemas.openxmlformats.org/presentationml/2006/main">
  <p:tag name="KSO_WM_DIAGRAM_VIRTUALLY_FRAME" val="{&quot;height&quot;:256.45,&quot;left&quot;:16.75,&quot;top&quot;:98.3,&quot;width&quot;:356.35}"/>
</p:tagLst>
</file>

<file path=ppt/tags/tag65.xml><?xml version="1.0" encoding="utf-8"?>
<p:tagLst xmlns:p="http://schemas.openxmlformats.org/presentationml/2006/main">
  <p:tag name="KSO_WM_DIAGRAM_VIRTUALLY_FRAME" val="{&quot;height&quot;:376.7812598425197,&quot;left&quot;:102.65629921259843,&quot;top&quot;:87.18748031496062,&quot;width&quot;:779.0625196850394}"/>
</p:tagLst>
</file>

<file path=ppt/tags/tag66.xml><?xml version="1.0" encoding="utf-8"?>
<p:tagLst xmlns:p="http://schemas.openxmlformats.org/presentationml/2006/main">
  <p:tag name="KSO_WM_DIAGRAM_VIRTUALLY_FRAME" val="{&quot;height&quot;:378.11488188976375,&quot;left&quot;:25,&quot;top&quot;:125.48511811023623,&quot;width&quot;:913.95}"/>
</p:tagLst>
</file>

<file path=ppt/tags/tag67.xml><?xml version="1.0" encoding="utf-8"?>
<p:tagLst xmlns:p="http://schemas.openxmlformats.org/presentationml/2006/main">
  <p:tag name="KSO_WM_DIAGRAM_VIRTUALLY_FRAME" val="{&quot;height&quot;:378.11488188976375,&quot;left&quot;:25,&quot;top&quot;:125.48511811023623,&quot;width&quot;:913.95}"/>
</p:tagLst>
</file>

<file path=ppt/tags/tag68.xml><?xml version="1.0" encoding="utf-8"?>
<p:tagLst xmlns:p="http://schemas.openxmlformats.org/presentationml/2006/main">
  <p:tag name="KSO_WM_DIAGRAM_VIRTUALLY_FRAME" val="{&quot;height&quot;:378.11488188976375,&quot;left&quot;:25,&quot;top&quot;:125.48511811023623,&quot;width&quot;:913.95}"/>
</p:tagLst>
</file>

<file path=ppt/tags/tag69.xml><?xml version="1.0" encoding="utf-8"?>
<p:tagLst xmlns:p="http://schemas.openxmlformats.org/presentationml/2006/main">
  <p:tag name="KSO_WM_DIAGRAM_VIRTUALLY_FRAME" val="{&quot;height&quot;:378.11488188976375,&quot;left&quot;:25,&quot;top&quot;:125.48511811023623,&quot;width&quot;:913.95}"/>
</p:tagLst>
</file>

<file path=ppt/tags/tag7.xml><?xml version="1.0" encoding="utf-8"?>
<p:tagLst xmlns:p="http://schemas.openxmlformats.org/presentationml/2006/main">
  <p:tag name="KSO_WM_DIAGRAM_VIRTUALLY_FRAME" val="{&quot;height&quot;:376.7812598425197,&quot;left&quot;:102.65629921259843,&quot;top&quot;:87.18748031496062,&quot;width&quot;:779.0625196850394}"/>
</p:tagLst>
</file>

<file path=ppt/tags/tag70.xml><?xml version="1.0" encoding="utf-8"?>
<p:tagLst xmlns:p="http://schemas.openxmlformats.org/presentationml/2006/main">
  <p:tag name="KSO_WM_DIAGRAM_VIRTUALLY_FRAME" val="{&quot;height&quot;:378.11488188976375,&quot;left&quot;:25,&quot;top&quot;:125.48511811023623,&quot;width&quot;:913.95}"/>
</p:tagLst>
</file>

<file path=ppt/tags/tag71.xml><?xml version="1.0" encoding="utf-8"?>
<p:tagLst xmlns:p="http://schemas.openxmlformats.org/presentationml/2006/main">
  <p:tag name="KSO_WM_DIAGRAM_VIRTUALLY_FRAME" val="{&quot;height&quot;:378.11488188976375,&quot;left&quot;:25,&quot;top&quot;:125.48511811023623,&quot;width&quot;:913.95}"/>
</p:tagLst>
</file>

<file path=ppt/tags/tag72.xml><?xml version="1.0" encoding="utf-8"?>
<p:tagLst xmlns:p="http://schemas.openxmlformats.org/presentationml/2006/main">
  <p:tag name="KSO_WM_DIAGRAM_VIRTUALLY_FRAME" val="{&quot;height&quot;:414.5,&quot;left&quot;:23.8,&quot;top&quot;:86.35,&quot;width&quot;:939.9}"/>
</p:tagLst>
</file>

<file path=ppt/tags/tag73.xml><?xml version="1.0" encoding="utf-8"?>
<p:tagLst xmlns:p="http://schemas.openxmlformats.org/presentationml/2006/main">
  <p:tag name="KSO_WM_DIAGRAM_VIRTUALLY_FRAME" val="{&quot;height&quot;:414.5,&quot;left&quot;:23.8,&quot;top&quot;:86.35,&quot;width&quot;:939.9}"/>
</p:tagLst>
</file>

<file path=ppt/tags/tag74.xml><?xml version="1.0" encoding="utf-8"?>
<p:tagLst xmlns:p="http://schemas.openxmlformats.org/presentationml/2006/main">
  <p:tag name="KSO_WM_DIAGRAM_VIRTUALLY_FRAME" val="{&quot;height&quot;:414.5,&quot;left&quot;:23.8,&quot;top&quot;:86.35,&quot;width&quot;:939.9}"/>
</p:tagLst>
</file>

<file path=ppt/tags/tag75.xml><?xml version="1.0" encoding="utf-8"?>
<p:tagLst xmlns:p="http://schemas.openxmlformats.org/presentationml/2006/main">
  <p:tag name="KSO_WM_DIAGRAM_VIRTUALLY_FRAME" val="{&quot;height&quot;:414.5,&quot;left&quot;:23.8,&quot;top&quot;:86.35,&quot;width&quot;:939.9}"/>
</p:tagLst>
</file>

<file path=ppt/tags/tag76.xml><?xml version="1.0" encoding="utf-8"?>
<p:tagLst xmlns:p="http://schemas.openxmlformats.org/presentationml/2006/main">
  <p:tag name="KSO_WM_DIAGRAM_VIRTUALLY_FRAME" val="{&quot;height&quot;:414.5,&quot;left&quot;:23.8,&quot;top&quot;:86.35,&quot;width&quot;:939.9}"/>
</p:tagLst>
</file>

<file path=ppt/tags/tag77.xml><?xml version="1.0" encoding="utf-8"?>
<p:tagLst xmlns:p="http://schemas.openxmlformats.org/presentationml/2006/main">
  <p:tag name="KSO_WM_DIAGRAM_VIRTUALLY_FRAME" val="{&quot;height&quot;:414.5,&quot;left&quot;:23.8,&quot;top&quot;:86.35,&quot;width&quot;:939.9}"/>
</p:tagLst>
</file>

<file path=ppt/tags/tag78.xml><?xml version="1.0" encoding="utf-8"?>
<p:tagLst xmlns:p="http://schemas.openxmlformats.org/presentationml/2006/main">
  <p:tag name="KSO_WM_DIAGRAM_VIRTUALLY_FRAME" val="{&quot;height&quot;:414.5,&quot;left&quot;:23.8,&quot;top&quot;:86.35,&quot;width&quot;:939.9}"/>
</p:tagLst>
</file>

<file path=ppt/tags/tag79.xml><?xml version="1.0" encoding="utf-8"?>
<p:tagLst xmlns:p="http://schemas.openxmlformats.org/presentationml/2006/main">
  <p:tag name="KSO_WM_DIAGRAM_VIRTUALLY_FRAME" val="{&quot;height&quot;:414.5,&quot;left&quot;:23.8,&quot;top&quot;:86.35,&quot;width&quot;:939.9}"/>
</p:tagLst>
</file>

<file path=ppt/tags/tag8.xml><?xml version="1.0" encoding="utf-8"?>
<p:tagLst xmlns:p="http://schemas.openxmlformats.org/presentationml/2006/main">
  <p:tag name="KSO_WM_DIAGRAM_VIRTUALLY_FRAME" val="{&quot;height&quot;:376.7812598425197,&quot;left&quot;:102.65629921259843,&quot;top&quot;:87.18748031496062,&quot;width&quot;:779.0625196850394}"/>
</p:tagLst>
</file>

<file path=ppt/tags/tag80.xml><?xml version="1.0" encoding="utf-8"?>
<p:tagLst xmlns:p="http://schemas.openxmlformats.org/presentationml/2006/main">
  <p:tag name="KSO_WM_DIAGRAM_VIRTUALLY_FRAME" val="{&quot;height&quot;:414.5,&quot;left&quot;:23.8,&quot;top&quot;:86.35,&quot;width&quot;:939.9}"/>
</p:tagLst>
</file>

<file path=ppt/tags/tag81.xml><?xml version="1.0" encoding="utf-8"?>
<p:tagLst xmlns:p="http://schemas.openxmlformats.org/presentationml/2006/main">
  <p:tag name="KSO_WM_DIAGRAM_VIRTUALLY_FRAME" val="{&quot;height&quot;:414.5,&quot;left&quot;:23.8,&quot;top&quot;:86.35,&quot;width&quot;:939.9}"/>
</p:tagLst>
</file>

<file path=ppt/tags/tag82.xml><?xml version="1.0" encoding="utf-8"?>
<p:tagLst xmlns:p="http://schemas.openxmlformats.org/presentationml/2006/main">
  <p:tag name="KSO_WM_DIAGRAM_VIRTUALLY_FRAME" val="{&quot;height&quot;:414.5,&quot;left&quot;:23.8,&quot;top&quot;:86.35,&quot;width&quot;:939.9}"/>
</p:tagLst>
</file>

<file path=ppt/tags/tag83.xml><?xml version="1.0" encoding="utf-8"?>
<p:tagLst xmlns:p="http://schemas.openxmlformats.org/presentationml/2006/main">
  <p:tag name="KSO_WM_DIAGRAM_VIRTUALLY_FRAME" val="{&quot;height&quot;:414.5,&quot;left&quot;:23.8,&quot;top&quot;:86.35,&quot;width&quot;:939.9}"/>
</p:tagLst>
</file>

<file path=ppt/tags/tag84.xml><?xml version="1.0" encoding="utf-8"?>
<p:tagLst xmlns:p="http://schemas.openxmlformats.org/presentationml/2006/main">
  <p:tag name="KSO_WM_DIAGRAM_VIRTUALLY_FRAME" val="{&quot;height&quot;:376.7812598425197,&quot;left&quot;:102.65629921259843,&quot;top&quot;:87.18748031496062,&quot;width&quot;:779.0625196850394}"/>
</p:tagLst>
</file>

<file path=ppt/tags/tag85.xml><?xml version="1.0" encoding="utf-8"?>
<p:tagLst xmlns:p="http://schemas.openxmlformats.org/presentationml/2006/main">
  <p:tag name="KSO_WM_DIAGRAM_VIRTUALLY_FRAME" val="{&quot;height&quot;:413.9,&quot;left&quot;:82.85,&quot;top&quot;:93.7,&quot;width&quot;:774.3}"/>
</p:tagLst>
</file>

<file path=ppt/tags/tag86.xml><?xml version="1.0" encoding="utf-8"?>
<p:tagLst xmlns:p="http://schemas.openxmlformats.org/presentationml/2006/main">
  <p:tag name="KSO_WM_DIAGRAM_VIRTUALLY_FRAME" val="{&quot;height&quot;:413.9,&quot;left&quot;:82.85,&quot;top&quot;:93.7,&quot;width&quot;:774.3}"/>
</p:tagLst>
</file>

<file path=ppt/tags/tag87.xml><?xml version="1.0" encoding="utf-8"?>
<p:tagLst xmlns:p="http://schemas.openxmlformats.org/presentationml/2006/main">
  <p:tag name="KSO_WM_DIAGRAM_VIRTUALLY_FRAME" val="{&quot;height&quot;:413.9,&quot;left&quot;:82.85,&quot;top&quot;:93.7,&quot;width&quot;:774.3}"/>
</p:tagLst>
</file>

<file path=ppt/tags/tag88.xml><?xml version="1.0" encoding="utf-8"?>
<p:tagLst xmlns:p="http://schemas.openxmlformats.org/presentationml/2006/main">
  <p:tag name="KSO_WM_DIAGRAM_VIRTUALLY_FRAME" val="{&quot;height&quot;:413.9,&quot;left&quot;:82.85,&quot;top&quot;:93.7,&quot;width&quot;:774.3}"/>
</p:tagLst>
</file>

<file path=ppt/tags/tag89.xml><?xml version="1.0" encoding="utf-8"?>
<p:tagLst xmlns:p="http://schemas.openxmlformats.org/presentationml/2006/main">
  <p:tag name="KSO_WM_DIAGRAM_VIRTUALLY_FRAME" val="{&quot;height&quot;:413.9,&quot;left&quot;:82.85,&quot;top&quot;:93.7,&quot;width&quot;:774.3}"/>
</p:tagLst>
</file>

<file path=ppt/tags/tag9.xml><?xml version="1.0" encoding="utf-8"?>
<p:tagLst xmlns:p="http://schemas.openxmlformats.org/presentationml/2006/main">
  <p:tag name="KSO_WM_DIAGRAM_VIRTUALLY_FRAME" val="{&quot;height&quot;:147.40834645669287,&quot;left&quot;:27.765748031496067,&quot;top&quot;:87.07921259842519,&quot;width&quot;:904.6745669291338}"/>
</p:tagLst>
</file>

<file path=ppt/tags/tag90.xml><?xml version="1.0" encoding="utf-8"?>
<p:tagLst xmlns:p="http://schemas.openxmlformats.org/presentationml/2006/main">
  <p:tag name="KSO_WM_DIAGRAM_VIRTUALLY_FRAME" val="{&quot;height&quot;:413.9,&quot;left&quot;:82.85,&quot;top&quot;:93.7,&quot;width&quot;:774.3}"/>
</p:tagLst>
</file>

<file path=ppt/tags/tag91.xml><?xml version="1.0" encoding="utf-8"?>
<p:tagLst xmlns:p="http://schemas.openxmlformats.org/presentationml/2006/main">
  <p:tag name="KSO_WM_DIAGRAM_VIRTUALLY_FRAME" val="{&quot;height&quot;:413.9,&quot;left&quot;:82.85,&quot;top&quot;:93.7,&quot;width&quot;:774.3}"/>
</p:tagLst>
</file>

<file path=ppt/tags/tag92.xml><?xml version="1.0" encoding="utf-8"?>
<p:tagLst xmlns:p="http://schemas.openxmlformats.org/presentationml/2006/main">
  <p:tag name="KSO_WM_DIAGRAM_VIRTUALLY_FRAME" val="{&quot;height&quot;:413.9,&quot;left&quot;:82.85,&quot;top&quot;:93.7,&quot;width&quot;:774.3}"/>
</p:tagLst>
</file>

<file path=ppt/tags/tag93.xml><?xml version="1.0" encoding="utf-8"?>
<p:tagLst xmlns:p="http://schemas.openxmlformats.org/presentationml/2006/main">
  <p:tag name="KSO_WM_DIAGRAM_VIRTUALLY_FRAME" val="{&quot;height&quot;:413.9,&quot;left&quot;:82.85,&quot;top&quot;:93.7,&quot;width&quot;:774.3}"/>
</p:tagLst>
</file>

<file path=ppt/tags/tag94.xml><?xml version="1.0" encoding="utf-8"?>
<p:tagLst xmlns:p="http://schemas.openxmlformats.org/presentationml/2006/main">
  <p:tag name="KSO_WM_DIAGRAM_VIRTUALLY_FRAME" val="{&quot;height&quot;:376.7812598425197,&quot;left&quot;:102.65629921259843,&quot;top&quot;:87.18748031496062,&quot;width&quot;:779.0625196850394}"/>
</p:tagLst>
</file>

<file path=ppt/theme/theme1.xml><?xml version="1.0" encoding="utf-8"?>
<a:theme xmlns:a="http://schemas.openxmlformats.org/drawingml/2006/main" name="Custom Theme">
  <a:themeElements>
    <a:clrScheme name="Custom">
      <a:dk1>
        <a:srgbClr val="000000"/>
      </a:dk1>
      <a:lt1>
        <a:srgbClr val="FFFFFF"/>
      </a:lt1>
      <a:dk2>
        <a:srgbClr val="333333"/>
      </a:dk2>
      <a:lt2>
        <a:srgbClr val="EEEEEE"/>
      </a:lt2>
      <a:accent1>
        <a:srgbClr val="8DAAC2"/>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Custom Theme">
  <a:themeElements>
    <a:clrScheme name="Custom">
      <a:dk1>
        <a:srgbClr val="000000"/>
      </a:dk1>
      <a:lt1>
        <a:srgbClr val="FFFFFF"/>
      </a:lt1>
      <a:dk2>
        <a:srgbClr val="333333"/>
      </a:dk2>
      <a:lt2>
        <a:srgbClr val="EEEEEE"/>
      </a:lt2>
      <a:accent1>
        <a:srgbClr val="8DAAC2"/>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Theme">
  <a:themeElements>
    <a:clrScheme name="Custom">
      <a:dk1>
        <a:srgbClr val="000000"/>
      </a:dk1>
      <a:lt1>
        <a:srgbClr val="FFFFFF"/>
      </a:lt1>
      <a:dk2>
        <a:srgbClr val="333333"/>
      </a:dk2>
      <a:lt2>
        <a:srgbClr val="EEEEEE"/>
      </a:lt2>
      <a:accent1>
        <a:srgbClr val="8DAAC2"/>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Theme">
  <a:themeElements>
    <a:clrScheme name="Custom">
      <a:dk1>
        <a:srgbClr val="000000"/>
      </a:dk1>
      <a:lt1>
        <a:srgbClr val="FFFFFF"/>
      </a:lt1>
      <a:dk2>
        <a:srgbClr val="333333"/>
      </a:dk2>
      <a:lt2>
        <a:srgbClr val="EEEEEE"/>
      </a:lt2>
      <a:accent1>
        <a:srgbClr val="8DAAC2"/>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Theme">
  <a:themeElements>
    <a:clrScheme name="Custom">
      <a:dk1>
        <a:srgbClr val="000000"/>
      </a:dk1>
      <a:lt1>
        <a:srgbClr val="FFFFFF"/>
      </a:lt1>
      <a:dk2>
        <a:srgbClr val="333333"/>
      </a:dk2>
      <a:lt2>
        <a:srgbClr val="EEEEEE"/>
      </a:lt2>
      <a:accent1>
        <a:srgbClr val="8DAAC2"/>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Custom Theme">
  <a:themeElements>
    <a:clrScheme name="Custom">
      <a:dk1>
        <a:srgbClr val="000000"/>
      </a:dk1>
      <a:lt1>
        <a:srgbClr val="FFFFFF"/>
      </a:lt1>
      <a:dk2>
        <a:srgbClr val="333333"/>
      </a:dk2>
      <a:lt2>
        <a:srgbClr val="EEEEEE"/>
      </a:lt2>
      <a:accent1>
        <a:srgbClr val="8DAAC2"/>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Custom Theme">
  <a:themeElements>
    <a:clrScheme name="Custom">
      <a:dk1>
        <a:srgbClr val="000000"/>
      </a:dk1>
      <a:lt1>
        <a:srgbClr val="FFFFFF"/>
      </a:lt1>
      <a:dk2>
        <a:srgbClr val="333333"/>
      </a:dk2>
      <a:lt2>
        <a:srgbClr val="EEEEEE"/>
      </a:lt2>
      <a:accent1>
        <a:srgbClr val="8DAAC2"/>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Custom Theme">
  <a:themeElements>
    <a:clrScheme name="Custom">
      <a:dk1>
        <a:srgbClr val="000000"/>
      </a:dk1>
      <a:lt1>
        <a:srgbClr val="FFFFFF"/>
      </a:lt1>
      <a:dk2>
        <a:srgbClr val="333333"/>
      </a:dk2>
      <a:lt2>
        <a:srgbClr val="EEEEEE"/>
      </a:lt2>
      <a:accent1>
        <a:srgbClr val="8DAAC2"/>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Custom Theme">
  <a:themeElements>
    <a:clrScheme name="Custom">
      <a:dk1>
        <a:srgbClr val="000000"/>
      </a:dk1>
      <a:lt1>
        <a:srgbClr val="FFFFFF"/>
      </a:lt1>
      <a:dk2>
        <a:srgbClr val="333333"/>
      </a:dk2>
      <a:lt2>
        <a:srgbClr val="EEEEEE"/>
      </a:lt2>
      <a:accent1>
        <a:srgbClr val="8DAAC2"/>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Custom Theme">
  <a:themeElements>
    <a:clrScheme name="Custom">
      <a:dk1>
        <a:srgbClr val="000000"/>
      </a:dk1>
      <a:lt1>
        <a:srgbClr val="FFFFFF"/>
      </a:lt1>
      <a:dk2>
        <a:srgbClr val="333333"/>
      </a:dk2>
      <a:lt2>
        <a:srgbClr val="EEEEEE"/>
      </a:lt2>
      <a:accent1>
        <a:srgbClr val="8DAAC2"/>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9013</Words>
  <Application>WPS 演示</Application>
  <PresentationFormat>On-screen Show (16:9)</PresentationFormat>
  <Paragraphs>693</Paragraphs>
  <Slides>46</Slides>
  <Notes>12</Notes>
  <HiddenSlides>0</HiddenSlides>
  <MMClips>0</MMClips>
  <ScaleCrop>false</ScaleCrop>
  <HeadingPairs>
    <vt:vector size="6" baseType="variant">
      <vt:variant>
        <vt:lpstr>已用的字体</vt:lpstr>
      </vt:variant>
      <vt:variant>
        <vt:i4>20</vt:i4>
      </vt:variant>
      <vt:variant>
        <vt:lpstr>主题</vt:lpstr>
      </vt:variant>
      <vt:variant>
        <vt:i4>9</vt:i4>
      </vt:variant>
      <vt:variant>
        <vt:lpstr>幻灯片标题</vt:lpstr>
      </vt:variant>
      <vt:variant>
        <vt:i4>46</vt:i4>
      </vt:variant>
    </vt:vector>
  </HeadingPairs>
  <TitlesOfParts>
    <vt:vector size="75" baseType="lpstr">
      <vt:lpstr>Arial</vt:lpstr>
      <vt:lpstr>宋体</vt:lpstr>
      <vt:lpstr>Wingdings</vt:lpstr>
      <vt:lpstr>微软雅黑</vt:lpstr>
      <vt:lpstr>MiSans</vt:lpstr>
      <vt:lpstr>OPPOSans H</vt:lpstr>
      <vt:lpstr>Segoe Print</vt:lpstr>
      <vt:lpstr>Alimama ShuHeiTi</vt:lpstr>
      <vt:lpstr>阿里妈妈数黑体</vt:lpstr>
      <vt:lpstr>阿里妈妈数黑体</vt:lpstr>
      <vt:lpstr>MiSans</vt:lpstr>
      <vt:lpstr>MingLiU-ExtB</vt:lpstr>
      <vt:lpstr>等线</vt:lpstr>
      <vt:lpstr>Wingdings</vt:lpstr>
      <vt:lpstr>仿宋_GB2312</vt:lpstr>
      <vt:lpstr>Arial Unicode MS</vt:lpstr>
      <vt:lpstr>Calibri</vt:lpstr>
      <vt:lpstr>Songti SC</vt:lpstr>
      <vt:lpstr>Noto Sans SC</vt:lpstr>
      <vt:lpstr>黑体</vt:lpstr>
      <vt:lpstr>Custom Theme</vt:lpstr>
      <vt:lpstr>1_Custom Theme</vt:lpstr>
      <vt:lpstr>2_Custom Theme</vt:lpstr>
      <vt:lpstr>3_Custom Theme</vt:lpstr>
      <vt:lpstr>4_Custom Theme</vt:lpstr>
      <vt:lpstr>5_Custom Theme</vt:lpstr>
      <vt:lpstr>6_Custom Theme</vt:lpstr>
      <vt:lpstr>7_Custom Theme</vt:lpstr>
      <vt:lpstr>8_Custom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Moonshot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北京市住宅项目物业服务企业综合评价培训</dc:title>
  <dc:creator>Kimi</dc:creator>
  <dc:subject>北京市住宅项目物业服务企业综合评价培训</dc:subject>
  <cp:lastModifiedBy>韩双鹏</cp:lastModifiedBy>
  <cp:revision>113</cp:revision>
  <dcterms:created xsi:type="dcterms:W3CDTF">2026-04-14T08:52:00Z</dcterms:created>
  <dcterms:modified xsi:type="dcterms:W3CDTF">2026-05-26T06:11:50Z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IGC">
    <vt:lpwstr>{"Label":"北京市住宅项目物业服务企业综合评价培训","ContentProducer":"001191110108MACG2KBH8F10000","ProduceID":"19cad818-2052-8857-8000-00009367816c","ReservedCode1":"","ContentPropagator":"001191110108MACG2KBH8F20000","PropagateID":"19cad818-2052-8857-8000-00009367816c","ReservedCode2":""}</vt:lpwstr>
  </property>
  <property fmtid="{D5CDD505-2E9C-101B-9397-08002B2CF9AE}" pid="3" name="KSOProductBuildVer">
    <vt:lpwstr>2052-12.1.0.26375</vt:lpwstr>
  </property>
  <property fmtid="{D5CDD505-2E9C-101B-9397-08002B2CF9AE}" pid="4" name="ICV">
    <vt:lpwstr>3D0667119A4E4A94A770936B6E2F573A_13</vt:lpwstr>
  </property>
</Properties>
</file>