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8" r:id="rId2"/>
    <p:sldId id="259" r:id="rId3"/>
    <p:sldId id="349" r:id="rId4"/>
    <p:sldId id="454" r:id="rId5"/>
    <p:sldId id="461" r:id="rId6"/>
    <p:sldId id="475" r:id="rId7"/>
    <p:sldId id="416" r:id="rId8"/>
    <p:sldId id="356" r:id="rId9"/>
    <p:sldId id="358" r:id="rId10"/>
    <p:sldId id="467" r:id="rId11"/>
    <p:sldId id="354" r:id="rId12"/>
    <p:sldId id="360" r:id="rId13"/>
    <p:sldId id="355" r:id="rId14"/>
    <p:sldId id="417" r:id="rId15"/>
    <p:sldId id="418" r:id="rId16"/>
    <p:sldId id="352" r:id="rId17"/>
    <p:sldId id="415" r:id="rId18"/>
    <p:sldId id="353" r:id="rId19"/>
    <p:sldId id="268" r:id="rId20"/>
    <p:sldId id="317" r:id="rId21"/>
    <p:sldId id="314" r:id="rId22"/>
    <p:sldId id="316" r:id="rId23"/>
    <p:sldId id="462" r:id="rId24"/>
    <p:sldId id="269" r:id="rId25"/>
    <p:sldId id="292" r:id="rId26"/>
    <p:sldId id="331" r:id="rId27"/>
    <p:sldId id="332" r:id="rId28"/>
    <p:sldId id="463" r:id="rId29"/>
    <p:sldId id="419" r:id="rId30"/>
    <p:sldId id="420" r:id="rId31"/>
    <p:sldId id="337" r:id="rId32"/>
    <p:sldId id="450" r:id="rId33"/>
    <p:sldId id="458" r:id="rId34"/>
    <p:sldId id="465" r:id="rId35"/>
    <p:sldId id="466" r:id="rId36"/>
    <p:sldId id="468" r:id="rId37"/>
    <p:sldId id="469" r:id="rId38"/>
    <p:sldId id="470" r:id="rId39"/>
    <p:sldId id="471" r:id="rId40"/>
    <p:sldId id="472" r:id="rId41"/>
    <p:sldId id="474" r:id="rId42"/>
    <p:sldId id="473" r:id="rId43"/>
    <p:sldId id="270" r:id="rId4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B96"/>
    <a:srgbClr val="99FF33"/>
    <a:srgbClr val="00CC00"/>
    <a:srgbClr val="009900"/>
    <a:srgbClr val="F29D04"/>
    <a:srgbClr val="3F7B27"/>
    <a:srgbClr val="66FF33"/>
    <a:srgbClr val="B9EC80"/>
    <a:srgbClr val="E8BF4A"/>
    <a:srgbClr val="F1A6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13" autoAdjust="0"/>
  </p:normalViewPr>
  <p:slideViewPr>
    <p:cSldViewPr>
      <p:cViewPr varScale="1">
        <p:scale>
          <a:sx n="81" d="100"/>
          <a:sy n="81" d="100"/>
        </p:scale>
        <p:origin x="-149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C2FD43-3BA9-47DD-9ABB-61C128AA1065}" type="datetimeFigureOut">
              <a:rPr lang="zh-CN" altLang="en-US" smtClean="0"/>
              <a:t>2018/7/20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387162-5BA8-4E70-B588-A7AC9B63AA1A}" type="slidenum">
              <a:rPr lang="zh-CN" altLang="en-US" smtClean="0"/>
              <a:t>‹#›</a:t>
            </a:fld>
            <a:endParaRPr lang="zh-CN" altLang="en-US"/>
          </a:p>
        </p:txBody>
      </p:sp>
    </p:spTree>
    <p:extLst>
      <p:ext uri="{BB962C8B-B14F-4D97-AF65-F5344CB8AC3E}">
        <p14:creationId xmlns:p14="http://schemas.microsoft.com/office/powerpoint/2010/main" val="356728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0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4C6A0C68-C3E5-4B31-A4FC-EF791CA6E07F}" type="slidenum">
              <a:rPr lang="zh-CN" altLang="en-US" smtClean="0">
                <a:latin typeface="Arial" panose="020B0604020202020204" pitchFamily="34" charset="0"/>
              </a:rPr>
              <a:pPr>
                <a:spcBef>
                  <a:spcPct val="0"/>
                </a:spcBef>
              </a:pPr>
              <a:t>1</a:t>
            </a:fld>
            <a:endParaRPr lang="zh-CN" altLang="en-US" smtClean="0">
              <a:latin typeface="Arial" panose="020B0604020202020204" pitchFamily="34" charset="0"/>
            </a:endParaRPr>
          </a:p>
        </p:txBody>
      </p:sp>
    </p:spTree>
    <p:extLst>
      <p:ext uri="{BB962C8B-B14F-4D97-AF65-F5344CB8AC3E}">
        <p14:creationId xmlns:p14="http://schemas.microsoft.com/office/powerpoint/2010/main" val="1221730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0387162-5BA8-4E70-B588-A7AC9B63AA1A}" type="slidenum">
              <a:rPr lang="zh-CN" altLang="en-US" smtClean="0"/>
              <a:t>15</a:t>
            </a:fld>
            <a:endParaRPr lang="zh-CN" altLang="en-US"/>
          </a:p>
        </p:txBody>
      </p:sp>
    </p:spTree>
    <p:extLst>
      <p:ext uri="{BB962C8B-B14F-4D97-AF65-F5344CB8AC3E}">
        <p14:creationId xmlns:p14="http://schemas.microsoft.com/office/powerpoint/2010/main" val="2183326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0387162-5BA8-4E70-B588-A7AC9B63AA1A}" type="slidenum">
              <a:rPr lang="zh-CN" altLang="en-US" smtClean="0"/>
              <a:t>20</a:t>
            </a:fld>
            <a:endParaRPr lang="zh-CN" altLang="en-US"/>
          </a:p>
        </p:txBody>
      </p:sp>
    </p:spTree>
    <p:extLst>
      <p:ext uri="{BB962C8B-B14F-4D97-AF65-F5344CB8AC3E}">
        <p14:creationId xmlns:p14="http://schemas.microsoft.com/office/powerpoint/2010/main" val="240317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0387162-5BA8-4E70-B588-A7AC9B63AA1A}" type="slidenum">
              <a:rPr lang="zh-CN" altLang="en-US" smtClean="0"/>
              <a:t>30</a:t>
            </a:fld>
            <a:endParaRPr lang="zh-CN" altLang="en-US"/>
          </a:p>
        </p:txBody>
      </p:sp>
    </p:spTree>
    <p:extLst>
      <p:ext uri="{BB962C8B-B14F-4D97-AF65-F5344CB8AC3E}">
        <p14:creationId xmlns:p14="http://schemas.microsoft.com/office/powerpoint/2010/main" val="268526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2018/7/20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2018/7/20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2018/7/20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2018/7/20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2018/7/20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直角三角形 24"/>
          <p:cNvSpPr/>
          <p:nvPr/>
        </p:nvSpPr>
        <p:spPr>
          <a:xfrm>
            <a:off x="36512" y="2702718"/>
            <a:ext cx="9144000" cy="4135314"/>
          </a:xfrm>
          <a:prstGeom prst="rtTriangle">
            <a:avLst/>
          </a:prstGeom>
          <a:solidFill>
            <a:srgbClr val="3F7B2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22" name="直角三角形 21"/>
          <p:cNvSpPr/>
          <p:nvPr/>
        </p:nvSpPr>
        <p:spPr>
          <a:xfrm flipV="1">
            <a:off x="0" y="-9450"/>
            <a:ext cx="9144000" cy="6862850"/>
          </a:xfrm>
          <a:prstGeom prst="rtTriangl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9220" name="矩形 7"/>
          <p:cNvSpPr>
            <a:spLocks noChangeArrowheads="1"/>
          </p:cNvSpPr>
          <p:nvPr/>
        </p:nvSpPr>
        <p:spPr bwMode="auto">
          <a:xfrm>
            <a:off x="323528" y="1599183"/>
            <a:ext cx="55395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i="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a:t>
            </a:r>
            <a:r>
              <a:rPr lang="zh-CN" altLang="en-US" sz="2400" i="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级社会</a:t>
            </a:r>
            <a:r>
              <a:rPr lang="zh-CN" altLang="en-US" sz="2400" i="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组织   百</a:t>
            </a:r>
            <a:r>
              <a:rPr lang="zh-CN" altLang="en-US" sz="2400" i="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家示范基地</a:t>
            </a:r>
          </a:p>
        </p:txBody>
      </p:sp>
      <p:sp>
        <p:nvSpPr>
          <p:cNvPr id="15" name="矩形 14"/>
          <p:cNvSpPr/>
          <p:nvPr/>
        </p:nvSpPr>
        <p:spPr>
          <a:xfrm>
            <a:off x="2970584" y="5877272"/>
            <a:ext cx="3275855" cy="461665"/>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US" altLang="zh-CN" sz="2400" b="1" i="0"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2018</a:t>
            </a:r>
            <a:r>
              <a:rPr lang="zh-CN" altLang="en-US" sz="2400" b="1" i="0"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2400" b="1" i="0"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7</a:t>
            </a:r>
            <a:r>
              <a:rPr lang="zh-CN" altLang="en-US" sz="2400" b="1" i="0"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月</a:t>
            </a:r>
            <a:r>
              <a:rPr lang="en-US" altLang="zh-CN" sz="2400" b="1" i="0"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a:t>
            </a:r>
            <a:r>
              <a:rPr lang="zh-CN" altLang="en-US" sz="2400" b="1" i="0"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日</a:t>
            </a:r>
            <a:endParaRPr lang="zh-CN" altLang="en-US" sz="2400" i="0" dirty="0">
              <a:latin typeface="微软雅黑" panose="020B0503020204020204" pitchFamily="34" charset="-122"/>
              <a:ea typeface="微软雅黑" panose="020B0503020204020204" pitchFamily="34" charset="-122"/>
            </a:endParaRPr>
          </a:p>
        </p:txBody>
      </p:sp>
      <p:sp>
        <p:nvSpPr>
          <p:cNvPr id="9219" name="Rectangle 5"/>
          <p:cNvSpPr>
            <a:spLocks noChangeArrowheads="1"/>
          </p:cNvSpPr>
          <p:nvPr/>
        </p:nvSpPr>
        <p:spPr bwMode="auto">
          <a:xfrm>
            <a:off x="1601670" y="3427601"/>
            <a:ext cx="5940660" cy="793487"/>
          </a:xfrm>
          <a:prstGeom prst="rect">
            <a:avLst/>
          </a:prstGeom>
          <a:noFill/>
          <a:ln>
            <a:no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sz="3600" dirty="0" smtClean="0">
                <a:solidFill>
                  <a:srgbClr val="00206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高企资格申报  </a:t>
            </a:r>
            <a:r>
              <a:rPr lang="zh-CN" altLang="en-US" sz="3600"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实战篇</a:t>
            </a:r>
            <a:endParaRPr lang="en-US" altLang="zh-CN" sz="3600"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直角三角形 12"/>
          <p:cNvSpPr/>
          <p:nvPr/>
        </p:nvSpPr>
        <p:spPr>
          <a:xfrm flipH="1" flipV="1">
            <a:off x="0" y="-27384"/>
            <a:ext cx="9144000" cy="1296144"/>
          </a:xfrm>
          <a:prstGeom prst="rtTriangle">
            <a:avLst/>
          </a:prstGeom>
          <a:solidFill>
            <a:srgbClr val="00CC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pic>
        <p:nvPicPr>
          <p:cNvPr id="8" name="图片 7" descr="logo.png"/>
          <p:cNvPicPr>
            <a:picLocks noChangeAspect="1"/>
          </p:cNvPicPr>
          <p:nvPr/>
        </p:nvPicPr>
        <p:blipFill>
          <a:blip r:embed="rId3"/>
          <a:stretch>
            <a:fillRect/>
          </a:stretch>
        </p:blipFill>
        <p:spPr>
          <a:xfrm>
            <a:off x="108486" y="764704"/>
            <a:ext cx="5986012" cy="858372"/>
          </a:xfrm>
          <a:prstGeom prst="rect">
            <a:avLst/>
          </a:prstGeom>
        </p:spPr>
      </p:pic>
      <p:sp>
        <p:nvSpPr>
          <p:cNvPr id="2" name="矩形 1"/>
          <p:cNvSpPr/>
          <p:nvPr/>
        </p:nvSpPr>
        <p:spPr>
          <a:xfrm>
            <a:off x="1107612" y="2348880"/>
            <a:ext cx="7001799" cy="743986"/>
          </a:xfrm>
          <a:prstGeom prst="rect">
            <a:avLst/>
          </a:prstGeom>
        </p:spPr>
        <p:txBody>
          <a:bodyPr wrap="square">
            <a:spAutoFit/>
          </a:bodyPr>
          <a:lstStyle/>
          <a:p>
            <a:pPr algn="ctr">
              <a:lnSpc>
                <a:spcPct val="150000"/>
              </a:lnSpc>
            </a:pPr>
            <a:r>
              <a:rPr lang="en-US" altLang="zh-CN" sz="3200" dirty="0">
                <a:solidFill>
                  <a:schemeClr val="accent4">
                    <a:lumMod val="1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2018</a:t>
            </a:r>
            <a:r>
              <a:rPr lang="zh-CN" altLang="en-US" sz="3200" dirty="0">
                <a:solidFill>
                  <a:schemeClr val="accent4">
                    <a:lumMod val="1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年第四期高新认定申报培训</a:t>
            </a:r>
            <a:endParaRPr lang="en-US" altLang="zh-CN" sz="3200" dirty="0">
              <a:solidFill>
                <a:schemeClr val="accent4">
                  <a:lumMod val="1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6301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V="1">
            <a:off x="0" y="1"/>
            <a:ext cx="9144000" cy="89172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755576" y="404663"/>
            <a:ext cx="3096344" cy="432049"/>
          </a:xfrm>
        </p:spPr>
        <p:txBody>
          <a:bodyPr>
            <a:normAutofit fontScale="90000"/>
          </a:bodyPr>
          <a:lstStyle/>
          <a:p>
            <a:pPr algn="l"/>
            <a:r>
              <a:rPr lang="zh-CN" altLang="en-US" sz="3200" dirty="0" smtClean="0">
                <a:solidFill>
                  <a:schemeClr val="bg1"/>
                </a:solidFill>
                <a:latin typeface="方正大黑简体" pitchFamily="65" charset="-122"/>
                <a:ea typeface="方正大黑简体" pitchFamily="65" charset="-122"/>
              </a:rPr>
              <a:t>申报条件</a:t>
            </a:r>
            <a:endParaRPr lang="zh-CN" altLang="en-US" sz="3200" dirty="0">
              <a:solidFill>
                <a:schemeClr val="bg1"/>
              </a:solidFill>
              <a:latin typeface="方正大黑简体" pitchFamily="65" charset="-122"/>
              <a:ea typeface="方正大黑简体" pitchFamily="65" charset="-122"/>
            </a:endParaRPr>
          </a:p>
        </p:txBody>
      </p:sp>
      <p:sp>
        <p:nvSpPr>
          <p:cNvPr id="5" name="矩形 4"/>
          <p:cNvSpPr/>
          <p:nvPr/>
        </p:nvSpPr>
        <p:spPr>
          <a:xfrm>
            <a:off x="576064" y="16999"/>
            <a:ext cx="107504" cy="89172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graphicFrame>
        <p:nvGraphicFramePr>
          <p:cNvPr id="11" name="表格 10"/>
          <p:cNvGraphicFramePr>
            <a:graphicFrameLocks noGrp="1"/>
          </p:cNvGraphicFramePr>
          <p:nvPr>
            <p:extLst>
              <p:ext uri="{D42A27DB-BD31-4B8C-83A1-F6EECF244321}">
                <p14:modId xmlns:p14="http://schemas.microsoft.com/office/powerpoint/2010/main" val="2578292041"/>
              </p:ext>
            </p:extLst>
          </p:nvPr>
        </p:nvGraphicFramePr>
        <p:xfrm>
          <a:off x="467544" y="1196752"/>
          <a:ext cx="8208912" cy="5134926"/>
        </p:xfrm>
        <a:graphic>
          <a:graphicData uri="http://schemas.openxmlformats.org/drawingml/2006/table">
            <a:tbl>
              <a:tblPr>
                <a:tableStyleId>{35758FB7-9AC5-4552-8A53-C91805E547FA}</a:tableStyleId>
              </a:tblPr>
              <a:tblGrid>
                <a:gridCol w="1328639"/>
                <a:gridCol w="6880273"/>
              </a:tblGrid>
              <a:tr h="792088">
                <a:tc>
                  <a:txBody>
                    <a:bodyPr/>
                    <a:lstStyle/>
                    <a:p>
                      <a:pPr algn="ctr" fontAlgn="ctr"/>
                      <a:r>
                        <a:rPr lang="zh-CN" altLang="en-US" sz="2000" u="none" strike="noStrike" dirty="0" smtClean="0">
                          <a:effectLst/>
                          <a:latin typeface="幼圆" panose="02010509060101010101" pitchFamily="49" charset="-122"/>
                          <a:ea typeface="幼圆" panose="02010509060101010101" pitchFamily="49" charset="-122"/>
                        </a:rPr>
                        <a:t>一级</a:t>
                      </a:r>
                      <a:endParaRPr lang="en-US" altLang="zh-CN" sz="2000" u="none" strike="noStrike" dirty="0" smtClean="0">
                        <a:effectLst/>
                        <a:latin typeface="幼圆" panose="02010509060101010101" pitchFamily="49" charset="-122"/>
                        <a:ea typeface="幼圆" panose="02010509060101010101" pitchFamily="49" charset="-122"/>
                      </a:endParaRPr>
                    </a:p>
                    <a:p>
                      <a:pPr algn="ctr" fontAlgn="ctr"/>
                      <a:r>
                        <a:rPr lang="zh-CN" altLang="en-US" sz="2000" u="none" strike="noStrike" dirty="0" smtClean="0">
                          <a:effectLst/>
                          <a:latin typeface="幼圆" panose="02010509060101010101" pitchFamily="49" charset="-122"/>
                          <a:ea typeface="幼圆" panose="02010509060101010101" pitchFamily="49" charset="-122"/>
                        </a:rPr>
                        <a:t>领域</a:t>
                      </a:r>
                      <a:endParaRPr lang="zh-CN" altLang="en-US" sz="2000" b="1" i="0" u="none" strike="noStrike" dirty="0">
                        <a:solidFill>
                          <a:srgbClr val="000000"/>
                        </a:solidFill>
                        <a:effectLst/>
                        <a:latin typeface="幼圆" panose="02010509060101010101" pitchFamily="49" charset="-122"/>
                        <a:ea typeface="幼圆" panose="02010509060101010101" pitchFamily="49" charset="-122"/>
                      </a:endParaRPr>
                    </a:p>
                  </a:txBody>
                  <a:tcPr marL="7901" marR="7901" marT="7902" marB="0" anchor="ctr">
                    <a:solidFill>
                      <a:srgbClr val="FCEB96"/>
                    </a:solidFill>
                  </a:tcPr>
                </a:tc>
                <a:tc>
                  <a:txBody>
                    <a:bodyPr/>
                    <a:lstStyle/>
                    <a:p>
                      <a:pPr algn="ctr" fontAlgn="ctr"/>
                      <a:r>
                        <a:rPr lang="zh-CN" altLang="en-US" sz="2000" u="none" strike="noStrike" dirty="0" smtClean="0">
                          <a:effectLst/>
                          <a:latin typeface="幼圆" panose="02010509060101010101" pitchFamily="49" charset="-122"/>
                          <a:ea typeface="幼圆" panose="02010509060101010101" pitchFamily="49" charset="-122"/>
                        </a:rPr>
                        <a:t>二级领域</a:t>
                      </a:r>
                      <a:endParaRPr lang="zh-CN" altLang="en-US" sz="2000" b="1" i="0" u="none" strike="noStrike" dirty="0">
                        <a:solidFill>
                          <a:srgbClr val="000000"/>
                        </a:solidFill>
                        <a:effectLst/>
                        <a:latin typeface="幼圆" panose="02010509060101010101" pitchFamily="49" charset="-122"/>
                        <a:ea typeface="幼圆" panose="02010509060101010101" pitchFamily="49" charset="-122"/>
                      </a:endParaRPr>
                    </a:p>
                  </a:txBody>
                  <a:tcPr marL="7901" marR="7901" marT="7902" marB="0" anchor="ctr">
                    <a:solidFill>
                      <a:srgbClr val="FCEB96"/>
                    </a:solidFill>
                  </a:tcPr>
                </a:tc>
              </a:tr>
              <a:tr h="538959">
                <a:tc>
                  <a:txBody>
                    <a:bodyPr/>
                    <a:lstStyle/>
                    <a:p>
                      <a:pPr algn="ctr" fontAlgn="ctr"/>
                      <a:r>
                        <a:rPr lang="zh-CN" altLang="en-US" sz="1200" u="none" strike="noStrike" dirty="0">
                          <a:effectLst/>
                        </a:rPr>
                        <a:t>电子信息</a:t>
                      </a:r>
                      <a:endParaRPr lang="zh-CN" altLang="en-US" sz="1200" b="1" i="0" u="none" strike="noStrike" dirty="0">
                        <a:solidFill>
                          <a:srgbClr val="000000"/>
                        </a:solidFill>
                        <a:effectLst/>
                        <a:latin typeface="宋体" panose="02010600030101010101" pitchFamily="2" charset="-122"/>
                        <a:ea typeface="宋体" panose="02010600030101010101" pitchFamily="2" charset="-122"/>
                      </a:endParaRPr>
                    </a:p>
                  </a:txBody>
                  <a:tcPr marL="7901" marR="7901" marT="7902" marB="0" anchor="ctr">
                    <a:solidFill>
                      <a:srgbClr val="FCEB96"/>
                    </a:solidFill>
                  </a:tcPr>
                </a:tc>
                <a:tc>
                  <a:txBody>
                    <a:bodyPr/>
                    <a:lstStyle/>
                    <a:p>
                      <a:pPr algn="l" fontAlgn="ctr"/>
                      <a:r>
                        <a:rPr lang="zh-CN" altLang="en-US" sz="1200" u="none" strike="noStrike" dirty="0">
                          <a:effectLst/>
                        </a:rPr>
                        <a:t>（一）软件、（二）微电子技术、（三）计算机产品及其网络应用技术、（四）通信技术（五）广播影视技术、（六）新型电子元器件、（七）信息安全技术、（八）智能交通和轨道交通技术</a:t>
                      </a:r>
                      <a:endParaRPr lang="zh-CN" altLang="en-US" sz="1200" b="1" i="0" u="none" strike="noStrike" dirty="0">
                        <a:solidFill>
                          <a:srgbClr val="000000"/>
                        </a:solidFill>
                        <a:effectLst/>
                        <a:latin typeface="宋体" panose="02010600030101010101" pitchFamily="2" charset="-122"/>
                        <a:ea typeface="宋体" panose="02010600030101010101" pitchFamily="2" charset="-122"/>
                      </a:endParaRPr>
                    </a:p>
                  </a:txBody>
                  <a:tcPr marL="7901" marR="7901" marT="7902" marB="0" anchor="ctr">
                    <a:solidFill>
                      <a:srgbClr val="FCEB96"/>
                    </a:solidFill>
                  </a:tcPr>
                </a:tc>
              </a:tr>
              <a:tr h="473322">
                <a:tc>
                  <a:txBody>
                    <a:bodyPr/>
                    <a:lstStyle/>
                    <a:p>
                      <a:pPr algn="ctr" fontAlgn="ctr"/>
                      <a:r>
                        <a:rPr lang="zh-CN" altLang="en-US" sz="1200" u="none" strike="noStrike" dirty="0">
                          <a:effectLst/>
                        </a:rPr>
                        <a:t>生物与新医药</a:t>
                      </a:r>
                      <a:endParaRPr lang="zh-CN" altLang="en-US" sz="1200" b="1" i="0" u="none" strike="noStrike" dirty="0">
                        <a:solidFill>
                          <a:srgbClr val="000000"/>
                        </a:solidFill>
                        <a:effectLst/>
                        <a:latin typeface="宋体" panose="02010600030101010101" pitchFamily="2" charset="-122"/>
                        <a:ea typeface="宋体" panose="02010600030101010101" pitchFamily="2" charset="-122"/>
                      </a:endParaRPr>
                    </a:p>
                  </a:txBody>
                  <a:tcPr marL="7901" marR="7901" marT="7902" marB="0" anchor="ctr">
                    <a:solidFill>
                      <a:srgbClr val="FCEB96"/>
                    </a:solidFill>
                  </a:tcPr>
                </a:tc>
                <a:tc>
                  <a:txBody>
                    <a:bodyPr/>
                    <a:lstStyle/>
                    <a:p>
                      <a:pPr algn="l" fontAlgn="ctr"/>
                      <a:r>
                        <a:rPr lang="zh-CN" altLang="en-US" sz="1200" u="none" strike="noStrike" dirty="0">
                          <a:effectLst/>
                        </a:rPr>
                        <a:t>（一）医药生物技术、（二）中药、天然药物、（三）化学药研发技术、（四）药物新剂型与制剂创制技术、（五）医疗仪器、设备与医学专用软件、（六）轻工和化工生物技术、（七）农业生物技术</a:t>
                      </a:r>
                      <a:endParaRPr lang="zh-CN" altLang="en-US" sz="1200" b="1" i="0" u="none" strike="noStrike" dirty="0">
                        <a:solidFill>
                          <a:srgbClr val="000000"/>
                        </a:solidFill>
                        <a:effectLst/>
                        <a:latin typeface="宋体" panose="02010600030101010101" pitchFamily="2" charset="-122"/>
                        <a:ea typeface="宋体" panose="02010600030101010101" pitchFamily="2" charset="-122"/>
                      </a:endParaRPr>
                    </a:p>
                  </a:txBody>
                  <a:tcPr marL="7901" marR="7901" marT="7902" marB="0" anchor="ctr">
                    <a:solidFill>
                      <a:srgbClr val="FCEB96"/>
                    </a:solidFill>
                  </a:tcPr>
                </a:tc>
              </a:tr>
              <a:tr h="307976">
                <a:tc>
                  <a:txBody>
                    <a:bodyPr/>
                    <a:lstStyle/>
                    <a:p>
                      <a:pPr algn="ctr" fontAlgn="ctr"/>
                      <a:r>
                        <a:rPr lang="zh-CN" altLang="en-US" sz="1200" u="none" strike="noStrike" dirty="0">
                          <a:effectLst/>
                        </a:rPr>
                        <a:t>航空航天</a:t>
                      </a:r>
                      <a:endParaRPr lang="zh-CN" altLang="en-US" sz="1200" b="1" i="0" u="none" strike="noStrike" dirty="0">
                        <a:solidFill>
                          <a:srgbClr val="000000"/>
                        </a:solidFill>
                        <a:effectLst/>
                        <a:latin typeface="宋体" panose="02010600030101010101" pitchFamily="2" charset="-122"/>
                        <a:ea typeface="宋体" panose="02010600030101010101" pitchFamily="2" charset="-122"/>
                      </a:endParaRPr>
                    </a:p>
                  </a:txBody>
                  <a:tcPr marL="7901" marR="7901" marT="7902" marB="0" anchor="ctr">
                    <a:solidFill>
                      <a:srgbClr val="FCEB96"/>
                    </a:solidFill>
                  </a:tcPr>
                </a:tc>
                <a:tc>
                  <a:txBody>
                    <a:bodyPr/>
                    <a:lstStyle/>
                    <a:p>
                      <a:pPr algn="l" fontAlgn="ctr"/>
                      <a:r>
                        <a:rPr lang="zh-CN" altLang="en-US" sz="1200" u="none" strike="noStrike" dirty="0">
                          <a:effectLst/>
                        </a:rPr>
                        <a:t>（一）航空技术、（二）航天技术</a:t>
                      </a:r>
                      <a:endParaRPr lang="zh-CN" altLang="en-US" sz="1200" b="1" i="0" u="none" strike="noStrike" dirty="0">
                        <a:solidFill>
                          <a:srgbClr val="000000"/>
                        </a:solidFill>
                        <a:effectLst/>
                        <a:latin typeface="宋体" panose="02010600030101010101" pitchFamily="2" charset="-122"/>
                        <a:ea typeface="宋体" panose="02010600030101010101" pitchFamily="2" charset="-122"/>
                      </a:endParaRPr>
                    </a:p>
                  </a:txBody>
                  <a:tcPr marL="7901" marR="7901" marT="7902" marB="0" anchor="ctr">
                    <a:solidFill>
                      <a:srgbClr val="FCEB96"/>
                    </a:solidFill>
                  </a:tcPr>
                </a:tc>
              </a:tr>
              <a:tr h="473322">
                <a:tc>
                  <a:txBody>
                    <a:bodyPr/>
                    <a:lstStyle/>
                    <a:p>
                      <a:pPr algn="ctr" fontAlgn="ctr"/>
                      <a:r>
                        <a:rPr lang="zh-CN" altLang="en-US" sz="1200" u="none" strike="noStrike" dirty="0">
                          <a:effectLst/>
                        </a:rPr>
                        <a:t>新材料</a:t>
                      </a:r>
                      <a:endParaRPr lang="zh-CN" altLang="en-US" sz="1200" b="1" i="0" u="none" strike="noStrike" dirty="0">
                        <a:solidFill>
                          <a:srgbClr val="000000"/>
                        </a:solidFill>
                        <a:effectLst/>
                        <a:latin typeface="宋体" panose="02010600030101010101" pitchFamily="2" charset="-122"/>
                        <a:ea typeface="宋体" panose="02010600030101010101" pitchFamily="2" charset="-122"/>
                      </a:endParaRPr>
                    </a:p>
                  </a:txBody>
                  <a:tcPr marL="7901" marR="7901" marT="7902" marB="0" anchor="ctr">
                    <a:solidFill>
                      <a:srgbClr val="FCEB96"/>
                    </a:solidFill>
                  </a:tcPr>
                </a:tc>
                <a:tc>
                  <a:txBody>
                    <a:bodyPr/>
                    <a:lstStyle/>
                    <a:p>
                      <a:pPr algn="l" fontAlgn="ctr"/>
                      <a:r>
                        <a:rPr lang="zh-CN" altLang="en-US" sz="1200" u="none" strike="noStrike" dirty="0">
                          <a:effectLst/>
                        </a:rPr>
                        <a:t>（一）金属材料、（二）无机非金属材料、（三）高分子材料、（四）生物医用材料、（五）精细和专用化学品（六）与文化艺术产业相关的新材料</a:t>
                      </a:r>
                      <a:endParaRPr lang="zh-CN" altLang="en-US" sz="1200" b="1" i="0" u="none" strike="noStrike" dirty="0">
                        <a:solidFill>
                          <a:srgbClr val="000000"/>
                        </a:solidFill>
                        <a:effectLst/>
                        <a:latin typeface="宋体" panose="02010600030101010101" pitchFamily="2" charset="-122"/>
                        <a:ea typeface="宋体" panose="02010600030101010101" pitchFamily="2" charset="-122"/>
                      </a:endParaRPr>
                    </a:p>
                  </a:txBody>
                  <a:tcPr marL="7901" marR="7901" marT="7902" marB="0" anchor="ctr">
                    <a:solidFill>
                      <a:srgbClr val="FCEB96"/>
                    </a:solidFill>
                  </a:tcPr>
                </a:tc>
              </a:tr>
              <a:tr h="704980">
                <a:tc>
                  <a:txBody>
                    <a:bodyPr/>
                    <a:lstStyle/>
                    <a:p>
                      <a:pPr algn="ctr" fontAlgn="ctr"/>
                      <a:r>
                        <a:rPr lang="zh-CN" altLang="en-US" sz="1200" u="none" strike="noStrike" dirty="0">
                          <a:effectLst/>
                        </a:rPr>
                        <a:t>高技术服务</a:t>
                      </a:r>
                      <a:endParaRPr lang="zh-CN" altLang="en-US" sz="1200" b="1" i="0" u="none" strike="noStrike" dirty="0">
                        <a:solidFill>
                          <a:srgbClr val="000000"/>
                        </a:solidFill>
                        <a:effectLst/>
                        <a:latin typeface="宋体" panose="02010600030101010101" pitchFamily="2" charset="-122"/>
                        <a:ea typeface="宋体" panose="02010600030101010101" pitchFamily="2" charset="-122"/>
                      </a:endParaRPr>
                    </a:p>
                  </a:txBody>
                  <a:tcPr marL="7901" marR="7901" marT="7902" marB="0" anchor="ctr">
                    <a:solidFill>
                      <a:srgbClr val="FCEB96"/>
                    </a:solidFill>
                  </a:tcPr>
                </a:tc>
                <a:tc>
                  <a:txBody>
                    <a:bodyPr/>
                    <a:lstStyle/>
                    <a:p>
                      <a:pPr algn="l" fontAlgn="ctr"/>
                      <a:r>
                        <a:rPr lang="zh-CN" altLang="en-US" sz="1200" u="none" strike="noStrike" dirty="0">
                          <a:effectLst/>
                        </a:rPr>
                        <a:t>（一）研发与设计服务、（二）检验检测认证与标准服务、、（三）信息技术服务、（四）高技术专业化服务、（五）知识产权与成果转化服务、（六）电子商务与现代物流技术、（七）城市管理与社会服务、（八）文化创意产业支撑技术</a:t>
                      </a:r>
                      <a:endParaRPr lang="zh-CN" altLang="en-US" sz="1200" b="1" i="0" u="none" strike="noStrike" dirty="0">
                        <a:solidFill>
                          <a:srgbClr val="000000"/>
                        </a:solidFill>
                        <a:effectLst/>
                        <a:latin typeface="宋体" panose="02010600030101010101" pitchFamily="2" charset="-122"/>
                        <a:ea typeface="宋体" panose="02010600030101010101" pitchFamily="2" charset="-122"/>
                      </a:endParaRPr>
                    </a:p>
                  </a:txBody>
                  <a:tcPr marL="7901" marR="7901" marT="7902" marB="0" anchor="ctr">
                    <a:solidFill>
                      <a:srgbClr val="FCEB96"/>
                    </a:solidFill>
                  </a:tcPr>
                </a:tc>
              </a:tr>
              <a:tr h="307976">
                <a:tc>
                  <a:txBody>
                    <a:bodyPr/>
                    <a:lstStyle/>
                    <a:p>
                      <a:pPr algn="ctr" fontAlgn="ctr"/>
                      <a:r>
                        <a:rPr lang="zh-CN" altLang="en-US" sz="1200" u="none" strike="noStrike" dirty="0">
                          <a:effectLst/>
                        </a:rPr>
                        <a:t>新能源与节能</a:t>
                      </a:r>
                      <a:endParaRPr lang="zh-CN" altLang="en-US" sz="1200" b="1" i="0" u="none" strike="noStrike" dirty="0">
                        <a:solidFill>
                          <a:srgbClr val="000000"/>
                        </a:solidFill>
                        <a:effectLst/>
                        <a:latin typeface="宋体" panose="02010600030101010101" pitchFamily="2" charset="-122"/>
                        <a:ea typeface="宋体" panose="02010600030101010101" pitchFamily="2" charset="-122"/>
                      </a:endParaRPr>
                    </a:p>
                  </a:txBody>
                  <a:tcPr marL="7901" marR="7901" marT="7902" marB="0" anchor="ctr">
                    <a:solidFill>
                      <a:srgbClr val="FCEB96"/>
                    </a:solidFill>
                  </a:tcPr>
                </a:tc>
                <a:tc>
                  <a:txBody>
                    <a:bodyPr/>
                    <a:lstStyle/>
                    <a:p>
                      <a:pPr algn="l" fontAlgn="ctr"/>
                      <a:r>
                        <a:rPr lang="zh-CN" altLang="en-US" sz="1200" u="none" strike="noStrike" dirty="0">
                          <a:effectLst/>
                        </a:rPr>
                        <a:t>（一）可再生清洁能源、（二）核能及氢能、（三）新型高效能量转换与储存技术、（四）高效节能技术</a:t>
                      </a:r>
                      <a:endParaRPr lang="zh-CN" altLang="en-US" sz="1200" b="1" i="0" u="none" strike="noStrike" dirty="0">
                        <a:solidFill>
                          <a:srgbClr val="000000"/>
                        </a:solidFill>
                        <a:effectLst/>
                        <a:latin typeface="宋体" panose="02010600030101010101" pitchFamily="2" charset="-122"/>
                        <a:ea typeface="宋体" panose="02010600030101010101" pitchFamily="2" charset="-122"/>
                      </a:endParaRPr>
                    </a:p>
                  </a:txBody>
                  <a:tcPr marL="7901" marR="7901" marT="7902" marB="0" anchor="ctr">
                    <a:solidFill>
                      <a:srgbClr val="FCEB96"/>
                    </a:solidFill>
                  </a:tcPr>
                </a:tc>
              </a:tr>
              <a:tr h="762859">
                <a:tc>
                  <a:txBody>
                    <a:bodyPr/>
                    <a:lstStyle/>
                    <a:p>
                      <a:pPr algn="ctr" fontAlgn="ctr"/>
                      <a:r>
                        <a:rPr lang="zh-CN" altLang="en-US" sz="1200" u="none" strike="noStrike" dirty="0">
                          <a:effectLst/>
                        </a:rPr>
                        <a:t>资源与环境</a:t>
                      </a:r>
                      <a:endParaRPr lang="zh-CN" altLang="en-US" sz="1200" b="1" i="0" u="none" strike="noStrike" dirty="0">
                        <a:solidFill>
                          <a:srgbClr val="000000"/>
                        </a:solidFill>
                        <a:effectLst/>
                        <a:latin typeface="宋体" panose="02010600030101010101" pitchFamily="2" charset="-122"/>
                        <a:ea typeface="宋体" panose="02010600030101010101" pitchFamily="2" charset="-122"/>
                      </a:endParaRPr>
                    </a:p>
                  </a:txBody>
                  <a:tcPr marL="7901" marR="7901" marT="7902" marB="0" anchor="ctr">
                    <a:solidFill>
                      <a:srgbClr val="FCEB96"/>
                    </a:solidFill>
                  </a:tcPr>
                </a:tc>
                <a:tc>
                  <a:txBody>
                    <a:bodyPr/>
                    <a:lstStyle/>
                    <a:p>
                      <a:pPr algn="l" fontAlgn="ctr"/>
                      <a:r>
                        <a:rPr lang="zh-CN" altLang="en-US" sz="1200" u="none" strike="noStrike" dirty="0">
                          <a:effectLst/>
                        </a:rPr>
                        <a:t>（一）水污染控制与水资源利用技术、（二）大气污染控制技术、（三）固体废弃物处置与综合利用技术、（四）物理性污染防治技术、（五）环境监测及环境事故应急处理技术、（六）生态环境建设与保护技术、（七）清洁生产技术、（八）资源勘查、高效开采与综合利用技术</a:t>
                      </a:r>
                      <a:endParaRPr lang="zh-CN" altLang="en-US" sz="1200" b="1" i="0" u="none" strike="noStrike" dirty="0">
                        <a:solidFill>
                          <a:srgbClr val="000000"/>
                        </a:solidFill>
                        <a:effectLst/>
                        <a:latin typeface="宋体" panose="02010600030101010101" pitchFamily="2" charset="-122"/>
                        <a:ea typeface="宋体" panose="02010600030101010101" pitchFamily="2" charset="-122"/>
                      </a:endParaRPr>
                    </a:p>
                  </a:txBody>
                  <a:tcPr marL="7901" marR="7901" marT="7902" marB="0" anchor="ctr">
                    <a:solidFill>
                      <a:srgbClr val="FCEB96"/>
                    </a:solidFill>
                  </a:tcPr>
                </a:tc>
              </a:tr>
              <a:tr h="707758">
                <a:tc>
                  <a:txBody>
                    <a:bodyPr/>
                    <a:lstStyle/>
                    <a:p>
                      <a:pPr algn="ctr" fontAlgn="ctr"/>
                      <a:r>
                        <a:rPr lang="zh-CN" altLang="en-US" sz="1200" u="none" strike="noStrike" dirty="0">
                          <a:effectLst/>
                        </a:rPr>
                        <a:t>先进制造与自动化</a:t>
                      </a:r>
                      <a:endParaRPr lang="zh-CN" altLang="en-US" sz="1200" b="1" i="0" u="none" strike="noStrike" dirty="0">
                        <a:solidFill>
                          <a:srgbClr val="000000"/>
                        </a:solidFill>
                        <a:effectLst/>
                        <a:latin typeface="宋体" panose="02010600030101010101" pitchFamily="2" charset="-122"/>
                        <a:ea typeface="宋体" panose="02010600030101010101" pitchFamily="2" charset="-122"/>
                      </a:endParaRPr>
                    </a:p>
                  </a:txBody>
                  <a:tcPr marL="7901" marR="7901" marT="7902" marB="0" anchor="ctr">
                    <a:solidFill>
                      <a:srgbClr val="FCEB96"/>
                    </a:solidFill>
                  </a:tcPr>
                </a:tc>
                <a:tc>
                  <a:txBody>
                    <a:bodyPr/>
                    <a:lstStyle/>
                    <a:p>
                      <a:pPr algn="l" fontAlgn="ctr"/>
                      <a:r>
                        <a:rPr lang="zh-CN" altLang="en-US" sz="1200" u="none" strike="noStrike" dirty="0">
                          <a:effectLst/>
                        </a:rPr>
                        <a:t>（一）工业生产过程控制系统、（二）安全生产技术、（三）高性能、智能化仪器仪表、（四）先进制造工艺与装备、（五）新型机械、（六）电力系统与设备、（七）汽车及轨道车辆相关技术、（八）高技术船舶与海洋工程装备设计制造技术、（九）传统文化产业改造技术</a:t>
                      </a:r>
                      <a:endParaRPr lang="zh-CN" altLang="en-US" sz="1200" b="1" i="0" u="none" strike="noStrike" dirty="0">
                        <a:solidFill>
                          <a:srgbClr val="000000"/>
                        </a:solidFill>
                        <a:effectLst/>
                        <a:latin typeface="宋体" panose="02010600030101010101" pitchFamily="2" charset="-122"/>
                        <a:ea typeface="宋体" panose="02010600030101010101" pitchFamily="2" charset="-122"/>
                      </a:endParaRPr>
                    </a:p>
                  </a:txBody>
                  <a:tcPr marL="7901" marR="7901" marT="7902" marB="0" anchor="ctr">
                    <a:solidFill>
                      <a:srgbClr val="FCEB96"/>
                    </a:solidFill>
                  </a:tcPr>
                </a:tc>
              </a:tr>
            </a:tbl>
          </a:graphicData>
        </a:graphic>
      </p:graphicFrame>
    </p:spTree>
    <p:extLst>
      <p:ext uri="{BB962C8B-B14F-4D97-AF65-F5344CB8AC3E}">
        <p14:creationId xmlns:p14="http://schemas.microsoft.com/office/powerpoint/2010/main" val="759467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1"/>
          <p:cNvSpPr>
            <a:spLocks noChangeArrowheads="1"/>
          </p:cNvSpPr>
          <p:nvPr/>
        </p:nvSpPr>
        <p:spPr bwMode="auto">
          <a:xfrm>
            <a:off x="683964" y="2132856"/>
            <a:ext cx="2447876" cy="534377"/>
          </a:xfrm>
          <a:prstGeom prst="rect">
            <a:avLst/>
          </a:prstGeom>
          <a:ln/>
          <a:extLst/>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50000"/>
              </a:lnSpc>
            </a:pPr>
            <a:r>
              <a:rPr lang="zh-CN" altLang="zh-CN" sz="2200" b="1" dirty="0" smtClean="0">
                <a:solidFill>
                  <a:schemeClr val="bg1"/>
                </a:solidFill>
              </a:rPr>
              <a:t>知识产权</a:t>
            </a:r>
            <a:endParaRPr lang="zh-CN" altLang="zh-CN" sz="2200" b="1" dirty="0">
              <a:solidFill>
                <a:schemeClr val="bg1"/>
              </a:solidFill>
            </a:endParaRPr>
          </a:p>
        </p:txBody>
      </p:sp>
      <p:grpSp>
        <p:nvGrpSpPr>
          <p:cNvPr id="10" name="组合 9"/>
          <p:cNvGrpSpPr/>
          <p:nvPr/>
        </p:nvGrpSpPr>
        <p:grpSpPr>
          <a:xfrm>
            <a:off x="683568" y="2852936"/>
            <a:ext cx="1512168" cy="1304855"/>
            <a:chOff x="1115616" y="3848854"/>
            <a:chExt cx="1512168" cy="1304855"/>
          </a:xfrm>
        </p:grpSpPr>
        <p:sp>
          <p:nvSpPr>
            <p:cNvPr id="11" name="矩形 1"/>
            <p:cNvSpPr>
              <a:spLocks noChangeArrowheads="1"/>
            </p:cNvSpPr>
            <p:nvPr/>
          </p:nvSpPr>
          <p:spPr bwMode="auto">
            <a:xfrm>
              <a:off x="1115616" y="3848854"/>
              <a:ext cx="15121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3200" dirty="0" smtClean="0">
                  <a:solidFill>
                    <a:srgbClr val="F29D04"/>
                  </a:solidFill>
                  <a:latin typeface="方正综艺简体" pitchFamily="65" charset="-122"/>
                  <a:ea typeface="方正综艺简体" pitchFamily="65" charset="-122"/>
                </a:rPr>
                <a:t>核心</a:t>
              </a:r>
              <a:endParaRPr lang="zh-CN" altLang="zh-CN" sz="3200" dirty="0">
                <a:solidFill>
                  <a:srgbClr val="F29D04"/>
                </a:solidFill>
                <a:latin typeface="方正综艺简体" pitchFamily="65" charset="-122"/>
                <a:ea typeface="方正综艺简体" pitchFamily="65" charset="-122"/>
              </a:endParaRPr>
            </a:p>
          </p:txBody>
        </p:sp>
        <p:sp>
          <p:nvSpPr>
            <p:cNvPr id="15" name="矩形 1"/>
            <p:cNvSpPr>
              <a:spLocks noChangeArrowheads="1"/>
            </p:cNvSpPr>
            <p:nvPr/>
          </p:nvSpPr>
          <p:spPr bwMode="auto">
            <a:xfrm>
              <a:off x="1115616" y="4568934"/>
              <a:ext cx="15121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3200" dirty="0" smtClean="0">
                  <a:solidFill>
                    <a:srgbClr val="F29D04"/>
                  </a:solidFill>
                  <a:latin typeface="方正综艺简体" pitchFamily="65" charset="-122"/>
                  <a:ea typeface="方正综艺简体" pitchFamily="65" charset="-122"/>
                </a:rPr>
                <a:t>自主</a:t>
              </a:r>
              <a:endParaRPr lang="zh-CN" altLang="zh-CN" sz="3200" dirty="0">
                <a:solidFill>
                  <a:srgbClr val="F29D04"/>
                </a:solidFill>
                <a:latin typeface="方正综艺简体" pitchFamily="65" charset="-122"/>
                <a:ea typeface="方正综艺简体" pitchFamily="65" charset="-122"/>
              </a:endParaRPr>
            </a:p>
          </p:txBody>
        </p:sp>
      </p:grpSp>
      <p:sp>
        <p:nvSpPr>
          <p:cNvPr id="16" name="矩形 1"/>
          <p:cNvSpPr>
            <a:spLocks noChangeArrowheads="1"/>
          </p:cNvSpPr>
          <p:nvPr/>
        </p:nvSpPr>
        <p:spPr bwMode="auto">
          <a:xfrm>
            <a:off x="2051720" y="2956882"/>
            <a:ext cx="6380217" cy="400110"/>
          </a:xfrm>
          <a:prstGeom prst="rect">
            <a:avLst/>
          </a:prstGeom>
          <a:ln>
            <a:headEnd/>
            <a:tailEnd/>
          </a:ln>
          <a:extLst/>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dirty="0" smtClean="0">
                <a:latin typeface="黑体" panose="02010609060101010101" pitchFamily="49" charset="-122"/>
                <a:ea typeface="黑体" panose="02010609060101010101" pitchFamily="49" charset="-122"/>
              </a:rPr>
              <a:t>与主营业务、技术、研发、成果转化具有直接技术支撑。</a:t>
            </a:r>
            <a:endParaRPr lang="zh-CN" altLang="zh-CN" sz="2000" dirty="0">
              <a:latin typeface="黑体" panose="02010609060101010101" pitchFamily="49" charset="-122"/>
              <a:ea typeface="黑体" panose="02010609060101010101" pitchFamily="49" charset="-122"/>
            </a:endParaRPr>
          </a:p>
        </p:txBody>
      </p:sp>
      <p:sp>
        <p:nvSpPr>
          <p:cNvPr id="17" name="矩形 1"/>
          <p:cNvSpPr>
            <a:spLocks noChangeArrowheads="1"/>
          </p:cNvSpPr>
          <p:nvPr/>
        </p:nvSpPr>
        <p:spPr bwMode="auto">
          <a:xfrm>
            <a:off x="2099861" y="3645024"/>
            <a:ext cx="6360571" cy="400110"/>
          </a:xfrm>
          <a:prstGeom prst="rect">
            <a:avLst/>
          </a:prstGeom>
          <a:ln>
            <a:headEnd/>
            <a:tailEnd/>
          </a:ln>
          <a:extLst/>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dirty="0" smtClean="0">
                <a:latin typeface="黑体" panose="02010609060101010101" pitchFamily="49" charset="-122"/>
                <a:ea typeface="黑体" panose="02010609060101010101" pitchFamily="49" charset="-122"/>
              </a:rPr>
              <a:t>企业法人完全拥有。</a:t>
            </a:r>
            <a:endParaRPr lang="zh-CN" altLang="zh-CN" sz="2000" dirty="0">
              <a:latin typeface="黑体" panose="02010609060101010101" pitchFamily="49" charset="-122"/>
              <a:ea typeface="黑体" panose="02010609060101010101" pitchFamily="49" charset="-122"/>
            </a:endParaRPr>
          </a:p>
        </p:txBody>
      </p:sp>
      <p:sp>
        <p:nvSpPr>
          <p:cNvPr id="13" name="矩形 12"/>
          <p:cNvSpPr/>
          <p:nvPr/>
        </p:nvSpPr>
        <p:spPr>
          <a:xfrm flipV="1">
            <a:off x="0" y="1"/>
            <a:ext cx="9144000" cy="89172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1" name="标题 1"/>
          <p:cNvSpPr>
            <a:spLocks noGrp="1"/>
          </p:cNvSpPr>
          <p:nvPr>
            <p:ph type="ctrTitle"/>
          </p:nvPr>
        </p:nvSpPr>
        <p:spPr>
          <a:xfrm>
            <a:off x="755576" y="404663"/>
            <a:ext cx="3096344" cy="432049"/>
          </a:xfrm>
        </p:spPr>
        <p:txBody>
          <a:bodyPr>
            <a:normAutofit fontScale="90000"/>
          </a:bodyPr>
          <a:lstStyle/>
          <a:p>
            <a:pPr algn="l"/>
            <a:r>
              <a:rPr lang="zh-CN" altLang="en-US" sz="3200" dirty="0">
                <a:solidFill>
                  <a:schemeClr val="bg1"/>
                </a:solidFill>
                <a:latin typeface="方正大黑简体" pitchFamily="65" charset="-122"/>
                <a:ea typeface="方正大黑简体" pitchFamily="65" charset="-122"/>
              </a:rPr>
              <a:t>申报</a:t>
            </a:r>
            <a:r>
              <a:rPr lang="zh-CN" altLang="en-US" sz="3200" dirty="0" smtClean="0">
                <a:solidFill>
                  <a:schemeClr val="bg1"/>
                </a:solidFill>
                <a:latin typeface="方正大黑简体" pitchFamily="65" charset="-122"/>
                <a:ea typeface="方正大黑简体" pitchFamily="65" charset="-122"/>
              </a:rPr>
              <a:t>条件</a:t>
            </a:r>
            <a:endParaRPr lang="zh-CN" altLang="en-US" sz="3200" dirty="0">
              <a:solidFill>
                <a:schemeClr val="bg1"/>
              </a:solidFill>
              <a:latin typeface="方正大黑简体" pitchFamily="65" charset="-122"/>
              <a:ea typeface="方正大黑简体" pitchFamily="65" charset="-122"/>
            </a:endParaRPr>
          </a:p>
        </p:txBody>
      </p:sp>
      <p:sp>
        <p:nvSpPr>
          <p:cNvPr id="22" name="矩形 21"/>
          <p:cNvSpPr/>
          <p:nvPr/>
        </p:nvSpPr>
        <p:spPr>
          <a:xfrm>
            <a:off x="576064" y="16999"/>
            <a:ext cx="107504" cy="89172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8" name="爆炸形 1 17"/>
          <p:cNvSpPr/>
          <p:nvPr/>
        </p:nvSpPr>
        <p:spPr>
          <a:xfrm rot="770586">
            <a:off x="4423466" y="1449542"/>
            <a:ext cx="3724957" cy="1674384"/>
          </a:xfrm>
          <a:prstGeom prst="irregularSeal1">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制高点</a:t>
            </a:r>
          </a:p>
        </p:txBody>
      </p:sp>
      <p:sp>
        <p:nvSpPr>
          <p:cNvPr id="14" name="五边形 13"/>
          <p:cNvSpPr/>
          <p:nvPr/>
        </p:nvSpPr>
        <p:spPr>
          <a:xfrm>
            <a:off x="713155" y="1196752"/>
            <a:ext cx="2346677" cy="511333"/>
          </a:xfrm>
          <a:prstGeom prst="homePlate">
            <a:avLst>
              <a:gd name="adj" fmla="val 72404"/>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200" b="1" dirty="0" smtClean="0">
                <a:solidFill>
                  <a:schemeClr val="bg1"/>
                </a:solidFill>
                <a:effectLst>
                  <a:outerShdw blurRad="38100" dist="38100" dir="2700000" algn="tl">
                    <a:srgbClr val="000000">
                      <a:alpha val="43137"/>
                    </a:srgbClr>
                  </a:outerShdw>
                </a:effectLst>
              </a:rPr>
              <a:t>2</a:t>
            </a:r>
            <a:r>
              <a:rPr lang="zh-CN" altLang="en-US" sz="2200" b="1" dirty="0" smtClean="0">
                <a:solidFill>
                  <a:schemeClr val="bg1"/>
                </a:solidFill>
                <a:effectLst>
                  <a:outerShdw blurRad="38100" dist="38100" dir="2700000" algn="tl">
                    <a:srgbClr val="000000">
                      <a:alpha val="43137"/>
                    </a:srgbClr>
                  </a:outerShdw>
                </a:effectLst>
              </a:rPr>
              <a:t>个核心条件</a:t>
            </a:r>
            <a:endParaRPr lang="zh-CN" altLang="en-US" sz="2200" b="1" dirty="0">
              <a:solidFill>
                <a:schemeClr val="bg1"/>
              </a:solidFill>
              <a:effectLst>
                <a:outerShdw blurRad="38100" dist="38100" dir="2700000" algn="tl">
                  <a:srgbClr val="000000">
                    <a:alpha val="43137"/>
                  </a:srgbClr>
                </a:outerShdw>
              </a:effectLst>
            </a:endParaRPr>
          </a:p>
        </p:txBody>
      </p:sp>
      <p:sp>
        <p:nvSpPr>
          <p:cNvPr id="19" name="矩形 1"/>
          <p:cNvSpPr>
            <a:spLocks noChangeArrowheads="1"/>
          </p:cNvSpPr>
          <p:nvPr/>
        </p:nvSpPr>
        <p:spPr bwMode="auto">
          <a:xfrm>
            <a:off x="683964" y="4845060"/>
            <a:ext cx="2447876" cy="600164"/>
          </a:xfrm>
          <a:prstGeom prst="rect">
            <a:avLst/>
          </a:prstGeom>
          <a:ln/>
          <a:extLst/>
        </p:spPr>
        <p:style>
          <a:lnRef idx="3">
            <a:schemeClr val="lt1"/>
          </a:lnRef>
          <a:fillRef idx="1">
            <a:schemeClr val="accent3"/>
          </a:fillRef>
          <a:effectRef idx="1">
            <a:schemeClr val="accent3"/>
          </a:effectRef>
          <a:fontRef idx="minor">
            <a:schemeClr val="lt1"/>
          </a:fontRef>
        </p:style>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50000"/>
              </a:lnSpc>
            </a:pPr>
            <a:r>
              <a:rPr lang="zh-CN" altLang="en-US" sz="2200" b="1" dirty="0" smtClean="0">
                <a:solidFill>
                  <a:schemeClr val="bg1"/>
                </a:solidFill>
              </a:rPr>
              <a:t>主营业务收入</a:t>
            </a:r>
            <a:endParaRPr lang="zh-CN" altLang="zh-CN" sz="2200" b="1" dirty="0">
              <a:solidFill>
                <a:schemeClr val="bg1"/>
              </a:solidFill>
            </a:endParaRPr>
          </a:p>
        </p:txBody>
      </p:sp>
      <p:sp>
        <p:nvSpPr>
          <p:cNvPr id="20" name="矩形 1"/>
          <p:cNvSpPr>
            <a:spLocks noChangeArrowheads="1"/>
          </p:cNvSpPr>
          <p:nvPr/>
        </p:nvSpPr>
        <p:spPr bwMode="auto">
          <a:xfrm>
            <a:off x="713155" y="5765194"/>
            <a:ext cx="7747277" cy="400110"/>
          </a:xfrm>
          <a:prstGeom prst="rect">
            <a:avLst/>
          </a:prstGeom>
          <a:ln>
            <a:headEnd/>
            <a:tailEnd/>
          </a:ln>
          <a:extLst/>
        </p:spPr>
        <p:style>
          <a:lnRef idx="2">
            <a:schemeClr val="accent3"/>
          </a:lnRef>
          <a:fillRef idx="1">
            <a:schemeClr val="lt1"/>
          </a:fillRef>
          <a:effectRef idx="0">
            <a:schemeClr val="accent3"/>
          </a:effectRef>
          <a:fontRef idx="minor">
            <a:schemeClr val="dk1"/>
          </a:fontRef>
        </p:style>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dirty="0" smtClean="0">
                <a:latin typeface="黑体" panose="02010609060101010101" pitchFamily="49" charset="-122"/>
                <a:ea typeface="黑体" panose="02010609060101010101" pitchFamily="49" charset="-122"/>
              </a:rPr>
              <a:t>与公司核心技术相关的收入。</a:t>
            </a:r>
            <a:endParaRPr lang="zh-CN" altLang="zh-CN" sz="2000" dirty="0">
              <a:latin typeface="黑体" panose="02010609060101010101" pitchFamily="49" charset="-122"/>
              <a:ea typeface="黑体" panose="02010609060101010101" pitchFamily="49" charset="-122"/>
            </a:endParaRPr>
          </a:p>
        </p:txBody>
      </p:sp>
      <p:sp>
        <p:nvSpPr>
          <p:cNvPr id="23" name="爆炸形 1 22"/>
          <p:cNvSpPr/>
          <p:nvPr/>
        </p:nvSpPr>
        <p:spPr>
          <a:xfrm rot="770586">
            <a:off x="4423465" y="4398115"/>
            <a:ext cx="3724957" cy="1674384"/>
          </a:xfrm>
          <a:prstGeom prst="irregularSeal1">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3200" dirty="0" smtClean="0">
                <a:solidFill>
                  <a:schemeClr val="tx1"/>
                </a:solidFill>
                <a:effectLst>
                  <a:outerShdw blurRad="38100" dist="38100" dir="2700000" algn="tl">
                    <a:srgbClr val="000000">
                      <a:alpha val="43137"/>
                    </a:srgbClr>
                  </a:outerShdw>
                </a:effectLst>
                <a:latin typeface="方正康体简体" panose="03000509000000000000" pitchFamily="65" charset="-122"/>
                <a:ea typeface="方正康体简体" panose="03000509000000000000" pitchFamily="65" charset="-122"/>
              </a:rPr>
              <a:t>核算基数</a:t>
            </a:r>
            <a:endParaRPr lang="zh-CN" altLang="en-US" sz="3200" dirty="0">
              <a:solidFill>
                <a:schemeClr val="tx1"/>
              </a:solidFill>
              <a:effectLst>
                <a:outerShdw blurRad="38100" dist="38100" dir="2700000" algn="tl">
                  <a:srgbClr val="000000">
                    <a:alpha val="43137"/>
                  </a:srgbClr>
                </a:outerShdw>
              </a:effectLst>
              <a:latin typeface="方正康体简体" panose="03000509000000000000" pitchFamily="65" charset="-122"/>
              <a:ea typeface="方正康体简体" panose="03000509000000000000" pitchFamily="65" charset="-122"/>
            </a:endParaRPr>
          </a:p>
        </p:txBody>
      </p:sp>
    </p:spTree>
    <p:extLst>
      <p:ext uri="{BB962C8B-B14F-4D97-AF65-F5344CB8AC3E}">
        <p14:creationId xmlns:p14="http://schemas.microsoft.com/office/powerpoint/2010/main" val="243530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P spid="18" grpId="0" animBg="1"/>
      <p:bldP spid="19" grpId="0" animBg="1"/>
      <p:bldP spid="20"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V="1">
            <a:off x="0" y="1"/>
            <a:ext cx="9144000" cy="89172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755576" y="404663"/>
            <a:ext cx="3096344" cy="432049"/>
          </a:xfrm>
        </p:spPr>
        <p:txBody>
          <a:bodyPr>
            <a:normAutofit fontScale="90000"/>
          </a:bodyPr>
          <a:lstStyle/>
          <a:p>
            <a:pPr algn="l"/>
            <a:r>
              <a:rPr lang="zh-CN" altLang="en-US" sz="3200" dirty="0" smtClean="0">
                <a:solidFill>
                  <a:schemeClr val="bg1"/>
                </a:solidFill>
                <a:latin typeface="方正大黑简体" pitchFamily="65" charset="-122"/>
                <a:ea typeface="方正大黑简体" pitchFamily="65" charset="-122"/>
              </a:rPr>
              <a:t>申报条件</a:t>
            </a:r>
            <a:endParaRPr lang="zh-CN" altLang="en-US" sz="3200" dirty="0">
              <a:solidFill>
                <a:schemeClr val="bg1"/>
              </a:solidFill>
              <a:latin typeface="方正大黑简体" pitchFamily="65" charset="-122"/>
              <a:ea typeface="方正大黑简体" pitchFamily="65" charset="-122"/>
            </a:endParaRPr>
          </a:p>
        </p:txBody>
      </p:sp>
      <p:sp>
        <p:nvSpPr>
          <p:cNvPr id="5" name="矩形 4"/>
          <p:cNvSpPr/>
          <p:nvPr/>
        </p:nvSpPr>
        <p:spPr>
          <a:xfrm>
            <a:off x="576064" y="16999"/>
            <a:ext cx="107504" cy="89172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1" name="TextBox 20"/>
          <p:cNvSpPr txBox="1"/>
          <p:nvPr/>
        </p:nvSpPr>
        <p:spPr>
          <a:xfrm>
            <a:off x="539552" y="1052736"/>
            <a:ext cx="1627369" cy="523220"/>
          </a:xfrm>
          <a:prstGeom prst="rect">
            <a:avLst/>
          </a:prstGeom>
          <a:noFill/>
        </p:spPr>
        <p:txBody>
          <a:bodyPr wrap="none" rtlCol="0">
            <a:spAutoFit/>
          </a:bodyPr>
          <a:lstStyle/>
          <a:p>
            <a:r>
              <a:rPr lang="zh-CN" altLang="en-US" sz="2800" b="1" dirty="0" smtClean="0"/>
              <a:t>知识产权</a:t>
            </a:r>
            <a:endParaRPr lang="zh-CN" altLang="en-US" sz="2800" b="1" dirty="0"/>
          </a:p>
        </p:txBody>
      </p:sp>
      <p:grpSp>
        <p:nvGrpSpPr>
          <p:cNvPr id="4" name="组合 3"/>
          <p:cNvGrpSpPr/>
          <p:nvPr/>
        </p:nvGrpSpPr>
        <p:grpSpPr>
          <a:xfrm>
            <a:off x="539552" y="1772816"/>
            <a:ext cx="3888432" cy="3384376"/>
            <a:chOff x="539552" y="1772816"/>
            <a:chExt cx="3888432" cy="3599311"/>
          </a:xfrm>
        </p:grpSpPr>
        <p:sp>
          <p:nvSpPr>
            <p:cNvPr id="36" name="矩形 35"/>
            <p:cNvSpPr/>
            <p:nvPr/>
          </p:nvSpPr>
          <p:spPr>
            <a:xfrm>
              <a:off x="539552" y="1772816"/>
              <a:ext cx="3888432" cy="57606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400" b="1" dirty="0" smtClean="0"/>
                <a:t>I </a:t>
              </a:r>
              <a:r>
                <a:rPr lang="zh-CN" altLang="en-US" sz="2400" b="1" dirty="0" smtClean="0"/>
                <a:t>类</a:t>
              </a:r>
              <a:endParaRPr lang="zh-CN" altLang="en-US" sz="2400" b="1" dirty="0"/>
            </a:p>
          </p:txBody>
        </p:sp>
        <p:sp>
          <p:nvSpPr>
            <p:cNvPr id="13" name="矩形 12"/>
            <p:cNvSpPr/>
            <p:nvPr/>
          </p:nvSpPr>
          <p:spPr>
            <a:xfrm>
              <a:off x="539552" y="2347791"/>
              <a:ext cx="3888432" cy="302433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zh-CN" altLang="en-US" sz="2000" b="1" dirty="0"/>
                <a:t>发明专利（含国防专利</a:t>
              </a:r>
              <a:r>
                <a:rPr lang="zh-CN" altLang="en-US" sz="2000" b="1" dirty="0" smtClean="0"/>
                <a:t>）</a:t>
              </a:r>
              <a:endParaRPr lang="en-US" altLang="zh-CN" sz="2000" b="1" dirty="0" smtClean="0"/>
            </a:p>
            <a:p>
              <a:pPr algn="ctr">
                <a:lnSpc>
                  <a:spcPct val="150000"/>
                </a:lnSpc>
              </a:pPr>
              <a:r>
                <a:rPr lang="zh-CN" altLang="en-US" sz="2000" b="1" dirty="0" smtClean="0"/>
                <a:t>植物</a:t>
              </a:r>
              <a:r>
                <a:rPr lang="zh-CN" altLang="en-US" sz="2000" b="1" dirty="0"/>
                <a:t>新品</a:t>
              </a:r>
              <a:r>
                <a:rPr lang="zh-CN" altLang="en-US" sz="2000" b="1" dirty="0" smtClean="0"/>
                <a:t>种</a:t>
              </a:r>
              <a:endParaRPr lang="en-US" altLang="zh-CN" sz="2000" b="1" dirty="0" smtClean="0"/>
            </a:p>
            <a:p>
              <a:pPr algn="ctr">
                <a:lnSpc>
                  <a:spcPct val="150000"/>
                </a:lnSpc>
              </a:pPr>
              <a:r>
                <a:rPr lang="zh-CN" altLang="en-US" sz="2000" b="1" dirty="0" smtClean="0"/>
                <a:t>国家级</a:t>
              </a:r>
              <a:r>
                <a:rPr lang="zh-CN" altLang="en-US" sz="2000" b="1" dirty="0"/>
                <a:t>农作物</a:t>
              </a:r>
              <a:r>
                <a:rPr lang="zh-CN" altLang="en-US" sz="2000" b="1" dirty="0" smtClean="0"/>
                <a:t>品种</a:t>
              </a:r>
              <a:endParaRPr lang="en-US" altLang="zh-CN" sz="2000" b="1" dirty="0" smtClean="0"/>
            </a:p>
            <a:p>
              <a:pPr algn="ctr">
                <a:lnSpc>
                  <a:spcPct val="150000"/>
                </a:lnSpc>
              </a:pPr>
              <a:r>
                <a:rPr lang="zh-CN" altLang="en-US" sz="2000" b="1" dirty="0" smtClean="0"/>
                <a:t>国家新药</a:t>
              </a:r>
              <a:endParaRPr lang="en-US" altLang="zh-CN" sz="2000" b="1" dirty="0" smtClean="0"/>
            </a:p>
            <a:p>
              <a:pPr algn="ctr">
                <a:lnSpc>
                  <a:spcPct val="150000"/>
                </a:lnSpc>
              </a:pPr>
              <a:r>
                <a:rPr lang="zh-CN" altLang="en-US" sz="2000" b="1" dirty="0" smtClean="0"/>
                <a:t>国家</a:t>
              </a:r>
              <a:r>
                <a:rPr lang="zh-CN" altLang="en-US" sz="2000" b="1" dirty="0"/>
                <a:t>一级中药保护</a:t>
              </a:r>
              <a:r>
                <a:rPr lang="zh-CN" altLang="en-US" sz="2000" b="1" dirty="0" smtClean="0"/>
                <a:t>品种</a:t>
              </a:r>
              <a:endParaRPr lang="en-US" altLang="zh-CN" sz="2000" b="1" dirty="0" smtClean="0"/>
            </a:p>
            <a:p>
              <a:pPr algn="ctr">
                <a:lnSpc>
                  <a:spcPct val="150000"/>
                </a:lnSpc>
              </a:pPr>
              <a:r>
                <a:rPr lang="zh-CN" altLang="en-US" sz="2000" b="1" dirty="0" smtClean="0"/>
                <a:t>集成电路</a:t>
              </a:r>
              <a:r>
                <a:rPr lang="zh-CN" altLang="en-US" sz="2000" b="1" dirty="0"/>
                <a:t>布图设计</a:t>
              </a:r>
              <a:r>
                <a:rPr lang="zh-CN" altLang="en-US" sz="2000" b="1" dirty="0" smtClean="0"/>
                <a:t>专有权</a:t>
              </a:r>
              <a:endParaRPr lang="zh-CN" altLang="en-US" sz="2000" b="1" dirty="0"/>
            </a:p>
          </p:txBody>
        </p:sp>
      </p:grpSp>
      <p:grpSp>
        <p:nvGrpSpPr>
          <p:cNvPr id="15" name="组合 14"/>
          <p:cNvGrpSpPr/>
          <p:nvPr/>
        </p:nvGrpSpPr>
        <p:grpSpPr>
          <a:xfrm>
            <a:off x="4860032" y="1772816"/>
            <a:ext cx="3888432" cy="3384376"/>
            <a:chOff x="539552" y="1772816"/>
            <a:chExt cx="3888432" cy="3599311"/>
          </a:xfrm>
        </p:grpSpPr>
        <p:sp>
          <p:nvSpPr>
            <p:cNvPr id="16" name="矩形 15"/>
            <p:cNvSpPr/>
            <p:nvPr/>
          </p:nvSpPr>
          <p:spPr>
            <a:xfrm>
              <a:off x="539552" y="1772816"/>
              <a:ext cx="3888432" cy="57606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400" b="1" dirty="0" smtClean="0"/>
                <a:t>II </a:t>
              </a:r>
              <a:r>
                <a:rPr lang="zh-CN" altLang="en-US" sz="2400" b="1" dirty="0" smtClean="0"/>
                <a:t>类</a:t>
              </a:r>
              <a:endParaRPr lang="zh-CN" altLang="en-US" sz="2400" b="1" dirty="0"/>
            </a:p>
          </p:txBody>
        </p:sp>
        <p:sp>
          <p:nvSpPr>
            <p:cNvPr id="17" name="矩形 16"/>
            <p:cNvSpPr/>
            <p:nvPr/>
          </p:nvSpPr>
          <p:spPr>
            <a:xfrm>
              <a:off x="539552" y="2347791"/>
              <a:ext cx="3888432" cy="302433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zh-CN" altLang="en-US" sz="2000" b="1" dirty="0" smtClean="0"/>
                <a:t>实用新型专利</a:t>
              </a:r>
              <a:endParaRPr lang="en-US" altLang="zh-CN" sz="2000" b="1" dirty="0" smtClean="0"/>
            </a:p>
            <a:p>
              <a:pPr algn="ctr">
                <a:lnSpc>
                  <a:spcPct val="150000"/>
                </a:lnSpc>
              </a:pPr>
              <a:r>
                <a:rPr lang="zh-CN" altLang="en-US" sz="2000" b="1" dirty="0" smtClean="0"/>
                <a:t>外观设计专利</a:t>
              </a:r>
              <a:endParaRPr lang="en-US" altLang="zh-CN" sz="2000" b="1" dirty="0" smtClean="0"/>
            </a:p>
            <a:p>
              <a:pPr algn="ctr">
                <a:lnSpc>
                  <a:spcPct val="150000"/>
                </a:lnSpc>
              </a:pPr>
              <a:r>
                <a:rPr lang="zh-CN" altLang="en-US" sz="2000" b="1" dirty="0" smtClean="0"/>
                <a:t>软件著作权</a:t>
              </a:r>
              <a:endParaRPr lang="zh-CN" altLang="en-US" sz="2000" b="1" dirty="0"/>
            </a:p>
          </p:txBody>
        </p:sp>
      </p:grpSp>
      <p:sp>
        <p:nvSpPr>
          <p:cNvPr id="7" name="TextBox 6"/>
          <p:cNvSpPr txBox="1"/>
          <p:nvPr/>
        </p:nvSpPr>
        <p:spPr>
          <a:xfrm>
            <a:off x="539552" y="5488141"/>
            <a:ext cx="8208912" cy="104644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zh-CN" altLang="zh-CN" sz="2000" b="1" dirty="0">
                <a:solidFill>
                  <a:schemeClr val="tx1"/>
                </a:solidFill>
              </a:rPr>
              <a:t> </a:t>
            </a:r>
            <a:endParaRPr lang="en-US" altLang="zh-CN" sz="2000" b="1" dirty="0" smtClean="0">
              <a:solidFill>
                <a:schemeClr val="tx1"/>
              </a:solidFill>
            </a:endParaRPr>
          </a:p>
          <a:p>
            <a:pPr algn="ctr"/>
            <a:r>
              <a:rPr lang="zh-CN" altLang="zh-CN" sz="2400" dirty="0" smtClean="0">
                <a:solidFill>
                  <a:srgbClr val="FF0000"/>
                </a:solidFill>
                <a:latin typeface="方正大黑简体" pitchFamily="65" charset="-122"/>
                <a:ea typeface="方正大黑简体" pitchFamily="65" charset="-122"/>
              </a:rPr>
              <a:t>Ⅱ类知识产权</a:t>
            </a:r>
            <a:r>
              <a:rPr lang="zh-CN" altLang="zh-CN" sz="2400" dirty="0">
                <a:solidFill>
                  <a:srgbClr val="FF0000"/>
                </a:solidFill>
                <a:latin typeface="方正大黑简体" pitchFamily="65" charset="-122"/>
                <a:ea typeface="方正大黑简体" pitchFamily="65" charset="-122"/>
              </a:rPr>
              <a:t>在申请</a:t>
            </a:r>
            <a:r>
              <a:rPr lang="zh-CN" altLang="zh-CN" sz="2400" dirty="0" smtClean="0">
                <a:solidFill>
                  <a:srgbClr val="FF0000"/>
                </a:solidFill>
                <a:latin typeface="方正大黑简体" pitchFamily="65" charset="-122"/>
                <a:ea typeface="方正大黑简体" pitchFamily="65" charset="-122"/>
              </a:rPr>
              <a:t>高新时</a:t>
            </a:r>
            <a:r>
              <a:rPr lang="zh-CN" altLang="zh-CN" sz="2400" dirty="0">
                <a:solidFill>
                  <a:srgbClr val="FF0000"/>
                </a:solidFill>
                <a:latin typeface="方正大黑简体" pitchFamily="65" charset="-122"/>
                <a:ea typeface="方正大黑简体" pitchFamily="65" charset="-122"/>
              </a:rPr>
              <a:t>，仅限使用一次</a:t>
            </a:r>
            <a:r>
              <a:rPr lang="zh-CN" altLang="zh-CN" sz="2400" dirty="0" smtClean="0">
                <a:solidFill>
                  <a:srgbClr val="FF0000"/>
                </a:solidFill>
                <a:latin typeface="方正大黑简体" pitchFamily="65" charset="-122"/>
                <a:ea typeface="方正大黑简体" pitchFamily="65" charset="-122"/>
              </a:rPr>
              <a:t>。</a:t>
            </a:r>
            <a:endParaRPr lang="en-US" altLang="zh-CN" sz="2400" dirty="0" smtClean="0">
              <a:solidFill>
                <a:srgbClr val="FF0000"/>
              </a:solidFill>
              <a:latin typeface="方正大黑简体" pitchFamily="65" charset="-122"/>
              <a:ea typeface="方正大黑简体" pitchFamily="65" charset="-122"/>
            </a:endParaRPr>
          </a:p>
          <a:p>
            <a:pPr algn="ctr"/>
            <a:endParaRPr lang="zh-CN" altLang="en-US" dirty="0"/>
          </a:p>
        </p:txBody>
      </p:sp>
    </p:spTree>
    <p:extLst>
      <p:ext uri="{BB962C8B-B14F-4D97-AF65-F5344CB8AC3E}">
        <p14:creationId xmlns:p14="http://schemas.microsoft.com/office/powerpoint/2010/main" val="41247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五边形 49"/>
          <p:cNvSpPr/>
          <p:nvPr/>
        </p:nvSpPr>
        <p:spPr>
          <a:xfrm>
            <a:off x="576065" y="1340768"/>
            <a:ext cx="2411759" cy="468051"/>
          </a:xfrm>
          <a:prstGeom prst="homePlate">
            <a:avLst>
              <a:gd name="adj" fmla="val 72404"/>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200" b="1" dirty="0" smtClean="0">
                <a:solidFill>
                  <a:schemeClr val="bg1"/>
                </a:solidFill>
                <a:effectLst>
                  <a:outerShdw blurRad="38100" dist="38100" dir="2700000" algn="tl">
                    <a:srgbClr val="000000">
                      <a:alpha val="43137"/>
                    </a:srgbClr>
                  </a:outerShdw>
                </a:effectLst>
              </a:rPr>
              <a:t>3</a:t>
            </a:r>
            <a:r>
              <a:rPr lang="zh-CN" altLang="en-US" sz="2200" b="1" dirty="0" smtClean="0">
                <a:solidFill>
                  <a:schemeClr val="bg1"/>
                </a:solidFill>
                <a:effectLst>
                  <a:outerShdw blurRad="38100" dist="38100" dir="2700000" algn="tl">
                    <a:srgbClr val="000000">
                      <a:alpha val="43137"/>
                    </a:srgbClr>
                  </a:outerShdw>
                </a:effectLst>
              </a:rPr>
              <a:t>个关键指标</a:t>
            </a:r>
            <a:endParaRPr lang="zh-CN" altLang="en-US" sz="2200" b="1" dirty="0">
              <a:solidFill>
                <a:schemeClr val="bg1"/>
              </a:solidFill>
              <a:effectLst>
                <a:outerShdw blurRad="38100" dist="38100" dir="2700000" algn="tl">
                  <a:srgbClr val="000000">
                    <a:alpha val="43137"/>
                  </a:srgbClr>
                </a:outerShdw>
              </a:effectLst>
            </a:endParaRPr>
          </a:p>
        </p:txBody>
      </p:sp>
      <p:sp>
        <p:nvSpPr>
          <p:cNvPr id="13" name="矩形 1"/>
          <p:cNvSpPr>
            <a:spLocks noChangeArrowheads="1"/>
          </p:cNvSpPr>
          <p:nvPr/>
        </p:nvSpPr>
        <p:spPr bwMode="auto">
          <a:xfrm>
            <a:off x="1019569" y="3717032"/>
            <a:ext cx="7224840" cy="646331"/>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zh-CN" altLang="en-US" sz="2400" dirty="0" smtClean="0">
                <a:latin typeface="黑体" panose="02010609060101010101" pitchFamily="49" charset="-122"/>
                <a:ea typeface="黑体" panose="02010609060101010101" pitchFamily="49" charset="-122"/>
              </a:rPr>
              <a:t>（</a:t>
            </a:r>
            <a:r>
              <a:rPr lang="en-US" altLang="zh-CN" sz="2400" dirty="0" smtClean="0">
                <a:latin typeface="黑体" panose="02010609060101010101" pitchFamily="49" charset="-122"/>
                <a:ea typeface="黑体" panose="02010609060101010101" pitchFamily="49" charset="-122"/>
              </a:rPr>
              <a:t>2</a:t>
            </a:r>
            <a:r>
              <a:rPr lang="zh-CN" altLang="en-US" sz="2400" dirty="0" smtClean="0">
                <a:latin typeface="黑体" panose="02010609060101010101" pitchFamily="49" charset="-122"/>
                <a:ea typeface="黑体" panose="02010609060101010101" pitchFamily="49" charset="-122"/>
              </a:rPr>
              <a:t>）研发费用占比：</a:t>
            </a:r>
            <a:r>
              <a:rPr lang="en-US" altLang="zh-CN" sz="2400" dirty="0" smtClean="0">
                <a:latin typeface="黑体" panose="02010609060101010101" pitchFamily="49" charset="-122"/>
                <a:ea typeface="黑体" panose="02010609060101010101" pitchFamily="49" charset="-122"/>
              </a:rPr>
              <a:t>5% </a:t>
            </a:r>
            <a:r>
              <a:rPr lang="zh-CN" altLang="en-US" sz="2400" dirty="0" smtClean="0">
                <a:latin typeface="黑体" panose="02010609060101010101" pitchFamily="49" charset="-122"/>
                <a:ea typeface="黑体" panose="02010609060101010101" pitchFamily="49" charset="-122"/>
              </a:rPr>
              <a:t>、</a:t>
            </a:r>
            <a:r>
              <a:rPr lang="en-US" altLang="zh-CN" sz="2400" dirty="0" smtClean="0">
                <a:latin typeface="黑体" panose="02010609060101010101" pitchFamily="49" charset="-122"/>
                <a:ea typeface="黑体" panose="02010609060101010101" pitchFamily="49" charset="-122"/>
              </a:rPr>
              <a:t>4% </a:t>
            </a:r>
            <a:r>
              <a:rPr lang="zh-CN" altLang="en-US" sz="2400" dirty="0" smtClean="0">
                <a:latin typeface="黑体" panose="02010609060101010101" pitchFamily="49" charset="-122"/>
                <a:ea typeface="黑体" panose="02010609060101010101" pitchFamily="49" charset="-122"/>
              </a:rPr>
              <a:t>、</a:t>
            </a:r>
            <a:r>
              <a:rPr lang="en-US" altLang="zh-CN" sz="2400" dirty="0" smtClean="0">
                <a:latin typeface="黑体" panose="02010609060101010101" pitchFamily="49" charset="-122"/>
                <a:ea typeface="黑体" panose="02010609060101010101" pitchFamily="49" charset="-122"/>
              </a:rPr>
              <a:t>3%</a:t>
            </a:r>
            <a:endParaRPr lang="en-US" altLang="zh-CN" sz="2400" dirty="0" smtClean="0">
              <a:latin typeface="宋体"/>
              <a:ea typeface="宋体"/>
            </a:endParaRPr>
          </a:p>
        </p:txBody>
      </p:sp>
      <p:sp>
        <p:nvSpPr>
          <p:cNvPr id="14" name="矩形 1"/>
          <p:cNvSpPr>
            <a:spLocks noChangeArrowheads="1"/>
          </p:cNvSpPr>
          <p:nvPr/>
        </p:nvSpPr>
        <p:spPr bwMode="auto">
          <a:xfrm>
            <a:off x="1019568" y="4839543"/>
            <a:ext cx="7224841" cy="461665"/>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400" dirty="0" smtClean="0">
                <a:latin typeface="黑体" panose="02010609060101010101" pitchFamily="49" charset="-122"/>
                <a:ea typeface="黑体" panose="02010609060101010101" pitchFamily="49" charset="-122"/>
              </a:rPr>
              <a:t>（</a:t>
            </a:r>
            <a:r>
              <a:rPr lang="en-US" altLang="zh-CN" sz="2400" dirty="0" smtClean="0">
                <a:latin typeface="黑体" panose="02010609060101010101" pitchFamily="49" charset="-122"/>
                <a:ea typeface="黑体" panose="02010609060101010101" pitchFamily="49" charset="-122"/>
              </a:rPr>
              <a:t>3</a:t>
            </a:r>
            <a:r>
              <a:rPr lang="zh-CN" altLang="en-US" sz="2400" dirty="0" smtClean="0">
                <a:latin typeface="黑体" panose="02010609060101010101" pitchFamily="49" charset="-122"/>
                <a:ea typeface="黑体" panose="02010609060101010101" pitchFamily="49" charset="-122"/>
              </a:rPr>
              <a:t>）高新技术收入占比： </a:t>
            </a:r>
            <a:r>
              <a:rPr lang="zh-CN" altLang="en-US" sz="2400" dirty="0">
                <a:latin typeface="宋体"/>
                <a:ea typeface="宋体"/>
              </a:rPr>
              <a:t>≥ </a:t>
            </a:r>
            <a:r>
              <a:rPr lang="en-US" altLang="zh-CN" sz="2400" dirty="0" smtClean="0">
                <a:latin typeface="黑体" panose="02010609060101010101" pitchFamily="49" charset="-122"/>
                <a:ea typeface="黑体" panose="02010609060101010101" pitchFamily="49" charset="-122"/>
              </a:rPr>
              <a:t>60%</a:t>
            </a:r>
            <a:endParaRPr lang="zh-CN" altLang="zh-CN" sz="2400" dirty="0">
              <a:latin typeface="黑体" panose="02010609060101010101" pitchFamily="49" charset="-122"/>
              <a:ea typeface="黑体" panose="02010609060101010101" pitchFamily="49" charset="-122"/>
            </a:endParaRPr>
          </a:p>
        </p:txBody>
      </p:sp>
      <p:sp>
        <p:nvSpPr>
          <p:cNvPr id="19" name="矩形 1"/>
          <p:cNvSpPr>
            <a:spLocks noChangeArrowheads="1"/>
          </p:cNvSpPr>
          <p:nvPr/>
        </p:nvSpPr>
        <p:spPr bwMode="auto">
          <a:xfrm>
            <a:off x="1026882" y="2751311"/>
            <a:ext cx="7217526" cy="461665"/>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400" dirty="0" smtClean="0">
                <a:latin typeface="黑体" panose="02010609060101010101" pitchFamily="49" charset="-122"/>
                <a:ea typeface="黑体" panose="02010609060101010101" pitchFamily="49" charset="-122"/>
              </a:rPr>
              <a:t>（</a:t>
            </a:r>
            <a:r>
              <a:rPr lang="en-US" altLang="zh-CN" sz="2400" dirty="0" smtClean="0">
                <a:latin typeface="黑体" panose="02010609060101010101" pitchFamily="49" charset="-122"/>
                <a:ea typeface="黑体" panose="02010609060101010101" pitchFamily="49" charset="-122"/>
              </a:rPr>
              <a:t>1</a:t>
            </a:r>
            <a:r>
              <a:rPr lang="zh-CN" altLang="en-US" sz="2400" dirty="0" smtClean="0">
                <a:latin typeface="黑体" panose="02010609060101010101" pitchFamily="49" charset="-122"/>
                <a:ea typeface="黑体" panose="02010609060101010101" pitchFamily="49" charset="-122"/>
              </a:rPr>
              <a:t>）科技人员占比 </a:t>
            </a:r>
            <a:r>
              <a:rPr lang="zh-CN" altLang="en-US" sz="2400" dirty="0">
                <a:latin typeface="宋体"/>
                <a:ea typeface="宋体"/>
              </a:rPr>
              <a:t>≥ </a:t>
            </a:r>
            <a:r>
              <a:rPr lang="en-US" altLang="zh-CN" sz="2400" dirty="0" smtClean="0">
                <a:latin typeface="黑体" panose="02010609060101010101" pitchFamily="49" charset="-122"/>
                <a:ea typeface="黑体" panose="02010609060101010101" pitchFamily="49" charset="-122"/>
              </a:rPr>
              <a:t>10%</a:t>
            </a:r>
            <a:endParaRPr lang="zh-CN" altLang="zh-CN" sz="2400" dirty="0">
              <a:latin typeface="黑体" panose="02010609060101010101" pitchFamily="49" charset="-122"/>
              <a:ea typeface="黑体" panose="02010609060101010101" pitchFamily="49" charset="-122"/>
            </a:endParaRPr>
          </a:p>
        </p:txBody>
      </p:sp>
      <p:sp>
        <p:nvSpPr>
          <p:cNvPr id="20" name="圆角矩形 19"/>
          <p:cNvSpPr/>
          <p:nvPr/>
        </p:nvSpPr>
        <p:spPr>
          <a:xfrm>
            <a:off x="683568" y="2348880"/>
            <a:ext cx="7848872" cy="3384376"/>
          </a:xfrm>
          <a:prstGeom prst="roundRect">
            <a:avLst/>
          </a:prstGeom>
          <a:noFill/>
          <a:ln w="38100">
            <a:solidFill>
              <a:srgbClr val="00B05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V="1">
            <a:off x="0" y="1"/>
            <a:ext cx="9144000" cy="89172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17" name="标题 1"/>
          <p:cNvSpPr>
            <a:spLocks noGrp="1"/>
          </p:cNvSpPr>
          <p:nvPr>
            <p:ph type="ctrTitle"/>
          </p:nvPr>
        </p:nvSpPr>
        <p:spPr>
          <a:xfrm>
            <a:off x="755576" y="404663"/>
            <a:ext cx="3096344" cy="432049"/>
          </a:xfrm>
        </p:spPr>
        <p:txBody>
          <a:bodyPr>
            <a:normAutofit fontScale="90000"/>
          </a:bodyPr>
          <a:lstStyle/>
          <a:p>
            <a:pPr algn="l"/>
            <a:r>
              <a:rPr lang="zh-CN" altLang="en-US" sz="3200" dirty="0" smtClean="0">
                <a:solidFill>
                  <a:schemeClr val="bg1"/>
                </a:solidFill>
                <a:latin typeface="方正大黑简体" pitchFamily="65" charset="-122"/>
                <a:ea typeface="方正大黑简体" pitchFamily="65" charset="-122"/>
              </a:rPr>
              <a:t>申报条件</a:t>
            </a:r>
            <a:endParaRPr lang="zh-CN" altLang="en-US" sz="3200" dirty="0">
              <a:solidFill>
                <a:schemeClr val="bg1"/>
              </a:solidFill>
              <a:latin typeface="方正大黑简体" pitchFamily="65" charset="-122"/>
              <a:ea typeface="方正大黑简体" pitchFamily="65" charset="-122"/>
            </a:endParaRPr>
          </a:p>
        </p:txBody>
      </p:sp>
      <p:sp>
        <p:nvSpPr>
          <p:cNvPr id="18" name="矩形 17"/>
          <p:cNvSpPr/>
          <p:nvPr/>
        </p:nvSpPr>
        <p:spPr>
          <a:xfrm>
            <a:off x="576064" y="16999"/>
            <a:ext cx="107504" cy="89172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1" name="爆炸形 1 20"/>
          <p:cNvSpPr/>
          <p:nvPr/>
        </p:nvSpPr>
        <p:spPr>
          <a:xfrm rot="770586">
            <a:off x="4263236" y="781253"/>
            <a:ext cx="4572000" cy="2055133"/>
          </a:xfrm>
          <a:prstGeom prst="irregularSeal1">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smtClean="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硬指标</a:t>
            </a:r>
            <a:endParaRPr lang="zh-CN" altLang="en-US" sz="60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75148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V="1">
            <a:off x="0" y="-27384"/>
            <a:ext cx="9144000" cy="89172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683568" y="1657520"/>
            <a:ext cx="3096344" cy="432049"/>
          </a:xfrm>
        </p:spPr>
        <p:txBody>
          <a:bodyPr>
            <a:normAutofit fontScale="90000"/>
          </a:bodyPr>
          <a:lstStyle/>
          <a:p>
            <a:pPr algn="l"/>
            <a:r>
              <a:rPr lang="zh-CN" altLang="en-US" sz="3200" dirty="0" smtClean="0">
                <a:solidFill>
                  <a:schemeClr val="bg1"/>
                </a:solidFill>
                <a:latin typeface="方正大黑简体" pitchFamily="65" charset="-122"/>
                <a:ea typeface="方正大黑简体" pitchFamily="65" charset="-122"/>
              </a:rPr>
              <a:t>认定条件</a:t>
            </a:r>
            <a:endParaRPr lang="zh-CN" altLang="en-US" sz="3200" dirty="0">
              <a:solidFill>
                <a:schemeClr val="bg1"/>
              </a:solidFill>
              <a:latin typeface="方正大黑简体" pitchFamily="65" charset="-122"/>
              <a:ea typeface="方正大黑简体" pitchFamily="65" charset="-122"/>
            </a:endParaRPr>
          </a:p>
        </p:txBody>
      </p:sp>
      <p:sp>
        <p:nvSpPr>
          <p:cNvPr id="5" name="矩形 4"/>
          <p:cNvSpPr/>
          <p:nvPr/>
        </p:nvSpPr>
        <p:spPr>
          <a:xfrm>
            <a:off x="576064" y="-10386"/>
            <a:ext cx="107504" cy="89172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1" name="TextBox 20"/>
          <p:cNvSpPr txBox="1"/>
          <p:nvPr/>
        </p:nvSpPr>
        <p:spPr>
          <a:xfrm>
            <a:off x="539552" y="961564"/>
            <a:ext cx="2040943" cy="461665"/>
          </a:xfrm>
          <a:prstGeom prst="rect">
            <a:avLst/>
          </a:prstGeom>
          <a:noFill/>
        </p:spPr>
        <p:txBody>
          <a:bodyPr wrap="none" rtlCol="0">
            <a:spAutoFit/>
          </a:bodyPr>
          <a:lstStyle/>
          <a:p>
            <a:r>
              <a:rPr lang="zh-CN" altLang="en-US" sz="2400" b="1" dirty="0" smtClean="0"/>
              <a:t>科技人员占比</a:t>
            </a:r>
            <a:endParaRPr lang="zh-CN" altLang="en-US" sz="2400" b="1" dirty="0"/>
          </a:p>
        </p:txBody>
      </p:sp>
      <p:sp>
        <p:nvSpPr>
          <p:cNvPr id="16" name="矩形 15"/>
          <p:cNvSpPr/>
          <p:nvPr/>
        </p:nvSpPr>
        <p:spPr>
          <a:xfrm>
            <a:off x="683568" y="1531953"/>
            <a:ext cx="7920880" cy="6009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zh-CN" altLang="en-US" sz="2000" b="1" dirty="0" smtClean="0">
                <a:solidFill>
                  <a:schemeClr val="tx1"/>
                </a:solidFill>
              </a:rPr>
              <a:t>                      科技人员</a:t>
            </a:r>
            <a:r>
              <a:rPr lang="zh-CN" altLang="en-US" sz="2000" b="1" dirty="0">
                <a:solidFill>
                  <a:schemeClr val="tx1"/>
                </a:solidFill>
              </a:rPr>
              <a:t>占企业当年职工总数的比例不低于</a:t>
            </a:r>
            <a:r>
              <a:rPr lang="en-US" altLang="zh-CN" sz="2000" b="1" dirty="0">
                <a:solidFill>
                  <a:schemeClr val="tx1"/>
                </a:solidFill>
              </a:rPr>
              <a:t>10</a:t>
            </a:r>
            <a:r>
              <a:rPr lang="en-US" altLang="zh-CN" sz="2000" b="1" dirty="0" smtClean="0">
                <a:solidFill>
                  <a:schemeClr val="tx1"/>
                </a:solidFill>
              </a:rPr>
              <a:t>%</a:t>
            </a:r>
            <a:r>
              <a:rPr lang="zh-CN" altLang="en-US" sz="2000" b="1" dirty="0" smtClean="0">
                <a:solidFill>
                  <a:schemeClr val="tx1"/>
                </a:solidFill>
              </a:rPr>
              <a:t>。</a:t>
            </a:r>
            <a:endParaRPr lang="zh-CN" altLang="en-US" sz="2000" b="1" dirty="0">
              <a:solidFill>
                <a:schemeClr val="tx1"/>
              </a:solidFill>
            </a:endParaRPr>
          </a:p>
        </p:txBody>
      </p:sp>
      <p:grpSp>
        <p:nvGrpSpPr>
          <p:cNvPr id="9" name="组合 8"/>
          <p:cNvGrpSpPr/>
          <p:nvPr/>
        </p:nvGrpSpPr>
        <p:grpSpPr>
          <a:xfrm>
            <a:off x="827584" y="1484784"/>
            <a:ext cx="1107996" cy="792088"/>
            <a:chOff x="899592" y="4645811"/>
            <a:chExt cx="1107996" cy="792088"/>
          </a:xfrm>
        </p:grpSpPr>
        <p:sp>
          <p:nvSpPr>
            <p:cNvPr id="3" name="TextBox 2"/>
            <p:cNvSpPr txBox="1"/>
            <p:nvPr/>
          </p:nvSpPr>
          <p:spPr>
            <a:xfrm>
              <a:off x="899592" y="4859868"/>
              <a:ext cx="1107996" cy="369332"/>
            </a:xfrm>
            <a:prstGeom prst="rect">
              <a:avLst/>
            </a:prstGeom>
            <a:ln/>
          </p:spPr>
          <p:style>
            <a:lnRef idx="2">
              <a:schemeClr val="accent2"/>
            </a:lnRef>
            <a:fillRef idx="1">
              <a:schemeClr val="lt1"/>
            </a:fillRef>
            <a:effectRef idx="0">
              <a:schemeClr val="accent2"/>
            </a:effectRef>
            <a:fontRef idx="minor">
              <a:schemeClr val="dk1"/>
            </a:fontRef>
          </p:style>
          <p:txBody>
            <a:bodyPr wrap="none" rtlCol="0">
              <a:spAutoFit/>
            </a:bodyPr>
            <a:lstStyle/>
            <a:p>
              <a:r>
                <a:rPr lang="zh-CN" altLang="en-US" dirty="0" smtClean="0">
                  <a:solidFill>
                    <a:schemeClr val="tx1"/>
                  </a:solidFill>
                </a:rPr>
                <a:t>大专学历</a:t>
              </a:r>
              <a:endParaRPr lang="zh-CN" altLang="en-US" dirty="0">
                <a:solidFill>
                  <a:schemeClr val="tx1"/>
                </a:solidFill>
              </a:endParaRPr>
            </a:p>
          </p:txBody>
        </p:sp>
        <p:sp>
          <p:nvSpPr>
            <p:cNvPr id="8" name="矩形 7"/>
            <p:cNvSpPr/>
            <p:nvPr/>
          </p:nvSpPr>
          <p:spPr>
            <a:xfrm rot="2302312">
              <a:off x="1427346" y="4645811"/>
              <a:ext cx="45719" cy="79208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grpSp>
      <p:grpSp>
        <p:nvGrpSpPr>
          <p:cNvPr id="17" name="组合 16"/>
          <p:cNvGrpSpPr/>
          <p:nvPr/>
        </p:nvGrpSpPr>
        <p:grpSpPr>
          <a:xfrm>
            <a:off x="1445987" y="4221088"/>
            <a:ext cx="7362604" cy="1008112"/>
            <a:chOff x="1385860" y="3284984"/>
            <a:chExt cx="11190258" cy="1656184"/>
          </a:xfrm>
          <a:solidFill>
            <a:srgbClr val="00B0F0"/>
          </a:solidFill>
        </p:grpSpPr>
        <p:pic>
          <p:nvPicPr>
            <p:cNvPr id="18" name="Picture 2" descr="C:\Users\Administrator\Desktop\9-18培训\员工.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00"/>
            <a:stretch/>
          </p:blipFill>
          <p:spPr bwMode="auto">
            <a:xfrm>
              <a:off x="1385860" y="3284984"/>
              <a:ext cx="1601964" cy="1656184"/>
            </a:xfrm>
            <a:prstGeom prst="rect">
              <a:avLst/>
            </a:prstGeom>
            <a:grpFill/>
            <a:extLst/>
          </p:spPr>
          <p:style>
            <a:lnRef idx="3">
              <a:schemeClr val="lt1"/>
            </a:lnRef>
            <a:fillRef idx="1">
              <a:schemeClr val="accent3"/>
            </a:fillRef>
            <a:effectRef idx="1">
              <a:schemeClr val="accent3"/>
            </a:effectRef>
            <a:fontRef idx="minor">
              <a:schemeClr val="lt1"/>
            </a:fontRef>
          </p:style>
        </p:pic>
        <p:sp>
          <p:nvSpPr>
            <p:cNvPr id="19" name="椭圆形标注 18"/>
            <p:cNvSpPr/>
            <p:nvPr/>
          </p:nvSpPr>
          <p:spPr>
            <a:xfrm>
              <a:off x="2771800" y="3602632"/>
              <a:ext cx="9804318" cy="864095"/>
            </a:xfrm>
            <a:prstGeom prst="wedgeEllipseCallout">
              <a:avLst>
                <a:gd name="adj1" fmla="val -56594"/>
                <a:gd name="adj2" fmla="val 51361"/>
              </a:avLst>
            </a:prstGeom>
            <a:grpFill/>
            <a:ln/>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400" b="1" dirty="0">
                  <a:solidFill>
                    <a:schemeClr val="tx1"/>
                  </a:solidFill>
                </a:rPr>
                <a:t>我</a:t>
              </a:r>
              <a:r>
                <a:rPr lang="zh-CN" altLang="en-US" sz="2400" b="1" dirty="0" smtClean="0">
                  <a:solidFill>
                    <a:schemeClr val="tx1"/>
                  </a:solidFill>
                </a:rPr>
                <a:t>有劳动合同，且工作满</a:t>
              </a:r>
              <a:r>
                <a:rPr lang="en-US" altLang="zh-CN" sz="2400" b="1" dirty="0" smtClean="0">
                  <a:solidFill>
                    <a:schemeClr val="tx1"/>
                  </a:solidFill>
                </a:rPr>
                <a:t>183</a:t>
              </a:r>
              <a:r>
                <a:rPr lang="zh-CN" altLang="en-US" sz="2400" b="1" dirty="0" smtClean="0">
                  <a:solidFill>
                    <a:schemeClr val="tx1"/>
                  </a:solidFill>
                </a:rPr>
                <a:t>天</a:t>
              </a:r>
              <a:endParaRPr lang="zh-CN" altLang="en-US" sz="2400" b="1" dirty="0">
                <a:solidFill>
                  <a:schemeClr val="tx1"/>
                </a:solidFill>
              </a:endParaRPr>
            </a:p>
          </p:txBody>
        </p:sp>
      </p:grpSp>
      <p:sp>
        <p:nvSpPr>
          <p:cNvPr id="20" name="矩形 1"/>
          <p:cNvSpPr>
            <a:spLocks noChangeArrowheads="1"/>
          </p:cNvSpPr>
          <p:nvPr/>
        </p:nvSpPr>
        <p:spPr bwMode="auto">
          <a:xfrm>
            <a:off x="635279" y="2917393"/>
            <a:ext cx="7969169" cy="1015663"/>
          </a:xfrm>
          <a:prstGeom prst="rect">
            <a:avLst/>
          </a:prstGeom>
          <a:ln>
            <a:headEnd/>
            <a:tailEnd/>
          </a:ln>
          <a:extLst/>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000" b="1" dirty="0" smtClean="0">
                <a:latin typeface="+mn-ea"/>
                <a:ea typeface="+mn-ea"/>
              </a:rPr>
              <a:t>原则一：研发、技术创新人员；与之相关的</a:t>
            </a:r>
            <a:r>
              <a:rPr lang="zh-CN" altLang="en-US" sz="2000" b="1" dirty="0" smtClean="0">
                <a:solidFill>
                  <a:srgbClr val="FF0000"/>
                </a:solidFill>
                <a:latin typeface="+mn-ea"/>
                <a:ea typeface="+mn-ea"/>
              </a:rPr>
              <a:t>管理和技术服务人员</a:t>
            </a:r>
            <a:r>
              <a:rPr lang="zh-CN" altLang="en-US" sz="2000" b="1" dirty="0" smtClean="0">
                <a:latin typeface="+mn-ea"/>
                <a:ea typeface="+mn-ea"/>
              </a:rPr>
              <a:t>。</a:t>
            </a:r>
            <a:endParaRPr lang="en-US" altLang="zh-CN" sz="2000" b="1" dirty="0" smtClean="0">
              <a:latin typeface="+mn-ea"/>
              <a:ea typeface="+mn-ea"/>
            </a:endParaRPr>
          </a:p>
          <a:p>
            <a:endParaRPr lang="en-US" altLang="zh-CN" sz="2000" b="1" dirty="0" smtClean="0">
              <a:latin typeface="+mn-ea"/>
              <a:ea typeface="+mn-ea"/>
            </a:endParaRPr>
          </a:p>
          <a:p>
            <a:r>
              <a:rPr lang="zh-CN" altLang="en-US" sz="2000" b="1" dirty="0" smtClean="0">
                <a:latin typeface="+mn-ea"/>
                <a:ea typeface="+mn-ea"/>
              </a:rPr>
              <a:t>原则二：累计</a:t>
            </a:r>
            <a:r>
              <a:rPr lang="zh-CN" altLang="en-US" sz="2000" b="1" dirty="0">
                <a:latin typeface="+mn-ea"/>
                <a:ea typeface="+mn-ea"/>
              </a:rPr>
              <a:t>实际工作时间在</a:t>
            </a:r>
            <a:r>
              <a:rPr lang="en-US" altLang="zh-CN" sz="2000" b="1" dirty="0">
                <a:latin typeface="+mn-ea"/>
                <a:ea typeface="+mn-ea"/>
              </a:rPr>
              <a:t>183</a:t>
            </a:r>
            <a:r>
              <a:rPr lang="zh-CN" altLang="en-US" sz="2000" b="1" dirty="0">
                <a:latin typeface="+mn-ea"/>
                <a:ea typeface="+mn-ea"/>
              </a:rPr>
              <a:t>天</a:t>
            </a:r>
            <a:r>
              <a:rPr lang="zh-CN" altLang="en-US" sz="2000" b="1" dirty="0" smtClean="0">
                <a:latin typeface="+mn-ea"/>
                <a:ea typeface="+mn-ea"/>
              </a:rPr>
              <a:t>以上。</a:t>
            </a:r>
            <a:endParaRPr lang="en-US" altLang="zh-CN" sz="2000" b="1" dirty="0" smtClean="0">
              <a:latin typeface="+mn-ea"/>
              <a:ea typeface="+mn-ea"/>
            </a:endParaRPr>
          </a:p>
        </p:txBody>
      </p:sp>
      <p:sp>
        <p:nvSpPr>
          <p:cNvPr id="22" name="TextBox 21"/>
          <p:cNvSpPr txBox="1"/>
          <p:nvPr/>
        </p:nvSpPr>
        <p:spPr>
          <a:xfrm>
            <a:off x="683568" y="2339588"/>
            <a:ext cx="2738250" cy="430887"/>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zh-CN" altLang="en-US" sz="2200" b="1" dirty="0" smtClean="0"/>
              <a:t>对科技人员确认原则</a:t>
            </a:r>
            <a:endParaRPr lang="zh-CN" altLang="en-US" sz="2200" b="1" dirty="0"/>
          </a:p>
        </p:txBody>
      </p:sp>
      <p:sp>
        <p:nvSpPr>
          <p:cNvPr id="23" name="矩形 1"/>
          <p:cNvSpPr>
            <a:spLocks noChangeArrowheads="1"/>
          </p:cNvSpPr>
          <p:nvPr/>
        </p:nvSpPr>
        <p:spPr bwMode="auto">
          <a:xfrm>
            <a:off x="365653" y="4124979"/>
            <a:ext cx="1044116" cy="1200329"/>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7200" b="1" dirty="0" smtClean="0">
                <a:solidFill>
                  <a:srgbClr val="C00000"/>
                </a:solidFill>
                <a:latin typeface="宋体"/>
                <a:ea typeface="宋体"/>
              </a:rPr>
              <a:t>√</a:t>
            </a:r>
            <a:endParaRPr lang="en-US" altLang="zh-CN" sz="7200" b="1" dirty="0" smtClean="0">
              <a:solidFill>
                <a:srgbClr val="C00000"/>
              </a:solidFill>
            </a:endParaRPr>
          </a:p>
        </p:txBody>
      </p:sp>
      <p:grpSp>
        <p:nvGrpSpPr>
          <p:cNvPr id="24" name="组合 23"/>
          <p:cNvGrpSpPr/>
          <p:nvPr/>
        </p:nvGrpSpPr>
        <p:grpSpPr>
          <a:xfrm>
            <a:off x="1409769" y="5546919"/>
            <a:ext cx="7398822" cy="1058926"/>
            <a:chOff x="1259632" y="4941168"/>
            <a:chExt cx="9474102" cy="1656184"/>
          </a:xfrm>
        </p:grpSpPr>
        <p:grpSp>
          <p:nvGrpSpPr>
            <p:cNvPr id="25" name="组合 24"/>
            <p:cNvGrpSpPr/>
            <p:nvPr/>
          </p:nvGrpSpPr>
          <p:grpSpPr>
            <a:xfrm>
              <a:off x="1259632" y="4941168"/>
              <a:ext cx="9474102" cy="1656184"/>
              <a:chOff x="1259632" y="4941168"/>
              <a:chExt cx="9474102" cy="1656184"/>
            </a:xfrm>
          </p:grpSpPr>
          <p:pic>
            <p:nvPicPr>
              <p:cNvPr id="27" name="Picture 2" descr="C:\Users\Administrator\Desktop\9-18培训\员工.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1259632" y="4941168"/>
                <a:ext cx="1601964" cy="1656184"/>
              </a:xfrm>
              <a:prstGeom prst="rect">
                <a:avLst/>
              </a:prstGeom>
              <a:solidFill>
                <a:srgbClr val="00B0F0"/>
              </a:solidFill>
              <a:extLst/>
            </p:spPr>
            <p:style>
              <a:lnRef idx="3">
                <a:schemeClr val="lt1"/>
              </a:lnRef>
              <a:fillRef idx="1">
                <a:schemeClr val="accent3"/>
              </a:fillRef>
              <a:effectRef idx="1">
                <a:schemeClr val="accent3"/>
              </a:effectRef>
              <a:fontRef idx="minor">
                <a:schemeClr val="lt1"/>
              </a:fontRef>
            </p:style>
          </p:pic>
          <p:sp>
            <p:nvSpPr>
              <p:cNvPr id="28" name="椭圆形标注 27"/>
              <p:cNvSpPr/>
              <p:nvPr/>
            </p:nvSpPr>
            <p:spPr>
              <a:xfrm>
                <a:off x="2627785" y="5337211"/>
                <a:ext cx="8105949" cy="864096"/>
              </a:xfrm>
              <a:prstGeom prst="wedgeEllipseCallout">
                <a:avLst>
                  <a:gd name="adj1" fmla="val -56594"/>
                  <a:gd name="adj2" fmla="val 51361"/>
                </a:avLst>
              </a:prstGeom>
              <a:solidFill>
                <a:srgbClr val="00B0F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sz="2400" b="1" dirty="0">
                  <a:solidFill>
                    <a:schemeClr val="tx1"/>
                  </a:solidFill>
                </a:endParaRPr>
              </a:p>
            </p:txBody>
          </p:sp>
        </p:grpSp>
        <p:sp>
          <p:nvSpPr>
            <p:cNvPr id="26" name="TextBox 25"/>
            <p:cNvSpPr txBox="1"/>
            <p:nvPr/>
          </p:nvSpPr>
          <p:spPr>
            <a:xfrm>
              <a:off x="3177193" y="5538426"/>
              <a:ext cx="7464333" cy="722054"/>
            </a:xfrm>
            <a:prstGeom prst="rect">
              <a:avLst/>
            </a:prstGeom>
            <a:noFill/>
          </p:spPr>
          <p:txBody>
            <a:bodyPr wrap="square" rtlCol="0">
              <a:spAutoFit/>
            </a:bodyPr>
            <a:lstStyle/>
            <a:p>
              <a:r>
                <a:rPr lang="zh-CN" altLang="en-US" sz="2400" b="1" dirty="0"/>
                <a:t>我是兼职</a:t>
              </a:r>
              <a:r>
                <a:rPr lang="en-US" altLang="zh-CN" sz="2400" b="1" dirty="0"/>
                <a:t>/</a:t>
              </a:r>
              <a:r>
                <a:rPr lang="zh-CN" altLang="en-US" sz="2400" b="1" dirty="0"/>
                <a:t>临时工，但工作满</a:t>
              </a:r>
              <a:r>
                <a:rPr lang="en-US" altLang="zh-CN" sz="2400" b="1" dirty="0"/>
                <a:t>183</a:t>
              </a:r>
              <a:r>
                <a:rPr lang="zh-CN" altLang="en-US" sz="2400" b="1" dirty="0" smtClean="0"/>
                <a:t>天。</a:t>
              </a:r>
              <a:endParaRPr lang="zh-CN" altLang="en-US" dirty="0"/>
            </a:p>
          </p:txBody>
        </p:sp>
      </p:grpSp>
      <p:sp>
        <p:nvSpPr>
          <p:cNvPr id="29" name="矩形 1"/>
          <p:cNvSpPr>
            <a:spLocks noChangeArrowheads="1"/>
          </p:cNvSpPr>
          <p:nvPr/>
        </p:nvSpPr>
        <p:spPr bwMode="auto">
          <a:xfrm>
            <a:off x="323528" y="5476217"/>
            <a:ext cx="1044116" cy="1200329"/>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7200" b="1" dirty="0" smtClean="0">
                <a:solidFill>
                  <a:srgbClr val="C00000"/>
                </a:solidFill>
                <a:latin typeface="宋体"/>
                <a:ea typeface="宋体"/>
              </a:rPr>
              <a:t>√</a:t>
            </a:r>
            <a:endParaRPr lang="en-US" altLang="zh-CN" sz="7200" b="1" dirty="0" smtClean="0">
              <a:solidFill>
                <a:srgbClr val="C00000"/>
              </a:solidFill>
            </a:endParaRPr>
          </a:p>
        </p:txBody>
      </p:sp>
      <p:sp>
        <p:nvSpPr>
          <p:cNvPr id="30" name="标题 1"/>
          <p:cNvSpPr txBox="1">
            <a:spLocks/>
          </p:cNvSpPr>
          <p:nvPr/>
        </p:nvSpPr>
        <p:spPr>
          <a:xfrm>
            <a:off x="755576" y="404663"/>
            <a:ext cx="3096344" cy="432049"/>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bg1"/>
                </a:solidFill>
                <a:latin typeface="方正大黑简体" pitchFamily="65" charset="-122"/>
                <a:ea typeface="方正大黑简体" pitchFamily="65" charset="-122"/>
              </a:rPr>
              <a:t>申报</a:t>
            </a:r>
            <a:r>
              <a:rPr lang="zh-CN" altLang="en-US" sz="3200" dirty="0" smtClean="0">
                <a:solidFill>
                  <a:schemeClr val="bg1"/>
                </a:solidFill>
                <a:latin typeface="方正大黑简体" pitchFamily="65" charset="-122"/>
                <a:ea typeface="方正大黑简体" pitchFamily="65" charset="-122"/>
              </a:rPr>
              <a:t>条件</a:t>
            </a:r>
            <a:endParaRPr lang="zh-CN" altLang="en-US" sz="3200" dirty="0">
              <a:solidFill>
                <a:schemeClr val="bg1"/>
              </a:solidFill>
              <a:latin typeface="方正大黑简体" pitchFamily="65" charset="-122"/>
              <a:ea typeface="方正大黑简体" pitchFamily="65" charset="-122"/>
            </a:endParaRPr>
          </a:p>
        </p:txBody>
      </p:sp>
    </p:spTree>
    <p:extLst>
      <p:ext uri="{BB962C8B-B14F-4D97-AF65-F5344CB8AC3E}">
        <p14:creationId xmlns:p14="http://schemas.microsoft.com/office/powerpoint/2010/main" val="284348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arn(inVertical)">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2" grpId="0" animBg="1"/>
      <p:bldP spid="23"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V="1">
            <a:off x="0" y="1"/>
            <a:ext cx="9144000" cy="89172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755576" y="404663"/>
            <a:ext cx="3096344" cy="432049"/>
          </a:xfrm>
        </p:spPr>
        <p:txBody>
          <a:bodyPr>
            <a:normAutofit fontScale="90000"/>
          </a:bodyPr>
          <a:lstStyle/>
          <a:p>
            <a:pPr algn="l"/>
            <a:r>
              <a:rPr lang="zh-CN" altLang="en-US" sz="3200" dirty="0" smtClean="0">
                <a:solidFill>
                  <a:schemeClr val="bg1"/>
                </a:solidFill>
                <a:latin typeface="方正大黑简体" pitchFamily="65" charset="-122"/>
                <a:ea typeface="方正大黑简体" pitchFamily="65" charset="-122"/>
              </a:rPr>
              <a:t>申报条件</a:t>
            </a:r>
            <a:endParaRPr lang="zh-CN" altLang="en-US" sz="3200" dirty="0">
              <a:solidFill>
                <a:schemeClr val="bg1"/>
              </a:solidFill>
              <a:latin typeface="方正大黑简体" pitchFamily="65" charset="-122"/>
              <a:ea typeface="方正大黑简体" pitchFamily="65" charset="-122"/>
            </a:endParaRPr>
          </a:p>
        </p:txBody>
      </p:sp>
      <p:sp>
        <p:nvSpPr>
          <p:cNvPr id="5" name="矩形 4"/>
          <p:cNvSpPr/>
          <p:nvPr/>
        </p:nvSpPr>
        <p:spPr>
          <a:xfrm>
            <a:off x="576064" y="16999"/>
            <a:ext cx="107504" cy="89172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1" name="TextBox 20"/>
          <p:cNvSpPr txBox="1"/>
          <p:nvPr/>
        </p:nvSpPr>
        <p:spPr>
          <a:xfrm>
            <a:off x="599742" y="980728"/>
            <a:ext cx="2505814" cy="461665"/>
          </a:xfrm>
          <a:prstGeom prst="rect">
            <a:avLst/>
          </a:prstGeom>
          <a:noFill/>
        </p:spPr>
        <p:txBody>
          <a:bodyPr wrap="none" rtlCol="0">
            <a:spAutoFit/>
          </a:bodyPr>
          <a:lstStyle/>
          <a:p>
            <a:r>
              <a:rPr lang="en-US" altLang="zh-CN" sz="24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1</a:t>
            </a:r>
            <a:r>
              <a:rPr lang="zh-CN" altLang="en-US" sz="24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、研发费用占比</a:t>
            </a:r>
            <a:endParaRPr lang="zh-CN" altLang="en-US" sz="2400"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nvGrpSpPr>
          <p:cNvPr id="17" name="组合 16"/>
          <p:cNvGrpSpPr/>
          <p:nvPr/>
        </p:nvGrpSpPr>
        <p:grpSpPr>
          <a:xfrm>
            <a:off x="395536" y="2197313"/>
            <a:ext cx="2664296" cy="1015663"/>
            <a:chOff x="323528" y="3565465"/>
            <a:chExt cx="2880320" cy="1015663"/>
          </a:xfrm>
        </p:grpSpPr>
        <p:sp>
          <p:nvSpPr>
            <p:cNvPr id="13" name="TextBox 12"/>
            <p:cNvSpPr txBox="1"/>
            <p:nvPr/>
          </p:nvSpPr>
          <p:spPr>
            <a:xfrm>
              <a:off x="1006380" y="3565465"/>
              <a:ext cx="1315676" cy="1015663"/>
            </a:xfrm>
            <a:prstGeom prst="rect">
              <a:avLst/>
            </a:prstGeom>
            <a:noFill/>
          </p:spPr>
          <p:txBody>
            <a:bodyPr wrap="none" rtlCol="0">
              <a:spAutoFit/>
            </a:bodyPr>
            <a:lstStyle/>
            <a:p>
              <a:pPr algn="ctr"/>
              <a:r>
                <a:rPr lang="zh-CN" altLang="zh-CN" sz="2000" b="1" dirty="0" smtClean="0"/>
                <a:t>研发费用</a:t>
              </a:r>
              <a:endParaRPr lang="en-US" altLang="zh-CN" sz="2000" b="1" dirty="0" smtClean="0"/>
            </a:p>
            <a:p>
              <a:pPr algn="ctr"/>
              <a:endParaRPr lang="en-US" altLang="zh-CN" sz="2000" b="1" dirty="0"/>
            </a:p>
            <a:p>
              <a:pPr algn="ctr"/>
              <a:r>
                <a:rPr lang="zh-CN" altLang="zh-CN" sz="2000" b="1" dirty="0" smtClean="0">
                  <a:solidFill>
                    <a:srgbClr val="FF0000"/>
                  </a:solidFill>
                </a:rPr>
                <a:t>销售收入</a:t>
              </a:r>
              <a:endParaRPr lang="zh-CN" altLang="en-US" sz="2000" b="1" dirty="0">
                <a:solidFill>
                  <a:srgbClr val="FF0000"/>
                </a:solidFill>
              </a:endParaRPr>
            </a:p>
          </p:txBody>
        </p:sp>
        <p:cxnSp>
          <p:nvCxnSpPr>
            <p:cNvPr id="4" name="直接连接符 3"/>
            <p:cNvCxnSpPr/>
            <p:nvPr/>
          </p:nvCxnSpPr>
          <p:spPr>
            <a:xfrm>
              <a:off x="323528" y="4073296"/>
              <a:ext cx="2880320" cy="0"/>
            </a:xfrm>
            <a:prstGeom prst="line">
              <a:avLst/>
            </a:prstGeom>
            <a:ln w="25400"/>
          </p:spPr>
          <p:style>
            <a:lnRef idx="1">
              <a:schemeClr val="dk1"/>
            </a:lnRef>
            <a:fillRef idx="0">
              <a:schemeClr val="dk1"/>
            </a:fillRef>
            <a:effectRef idx="0">
              <a:schemeClr val="dk1"/>
            </a:effectRef>
            <a:fontRef idx="minor">
              <a:schemeClr val="tx1"/>
            </a:fontRef>
          </p:style>
        </p:cxnSp>
      </p:grpSp>
      <p:grpSp>
        <p:nvGrpSpPr>
          <p:cNvPr id="10" name="组合 9"/>
          <p:cNvGrpSpPr/>
          <p:nvPr/>
        </p:nvGrpSpPr>
        <p:grpSpPr>
          <a:xfrm>
            <a:off x="3446678" y="1628800"/>
            <a:ext cx="4896544" cy="2088232"/>
            <a:chOff x="3508246" y="4221088"/>
            <a:chExt cx="4896544" cy="2088232"/>
          </a:xfrm>
        </p:grpSpPr>
        <p:grpSp>
          <p:nvGrpSpPr>
            <p:cNvPr id="14" name="组合 13"/>
            <p:cNvGrpSpPr/>
            <p:nvPr/>
          </p:nvGrpSpPr>
          <p:grpSpPr>
            <a:xfrm>
              <a:off x="3508246" y="4221088"/>
              <a:ext cx="4896544" cy="2088232"/>
              <a:chOff x="539552" y="1772816"/>
              <a:chExt cx="7056784" cy="2427442"/>
            </a:xfrm>
          </p:grpSpPr>
          <p:sp>
            <p:nvSpPr>
              <p:cNvPr id="15" name="矩形 14"/>
              <p:cNvSpPr/>
              <p:nvPr/>
            </p:nvSpPr>
            <p:spPr>
              <a:xfrm>
                <a:off x="539552" y="1772816"/>
                <a:ext cx="7056784" cy="5760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CN" sz="2400" b="1" dirty="0" smtClean="0"/>
                  <a:t>NEW</a:t>
                </a:r>
                <a:endParaRPr lang="zh-CN" altLang="en-US" sz="2400" b="1" dirty="0"/>
              </a:p>
            </p:txBody>
          </p:sp>
          <p:sp>
            <p:nvSpPr>
              <p:cNvPr id="16" name="矩形 15"/>
              <p:cNvSpPr/>
              <p:nvPr/>
            </p:nvSpPr>
            <p:spPr>
              <a:xfrm>
                <a:off x="539552" y="2347791"/>
                <a:ext cx="7056784" cy="18524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r">
                  <a:lnSpc>
                    <a:spcPct val="150000"/>
                  </a:lnSpc>
                </a:pPr>
                <a:r>
                  <a:rPr lang="zh-CN" altLang="en-US" sz="2000" b="1" dirty="0" smtClean="0"/>
                  <a:t>销售收入</a:t>
                </a:r>
                <a:r>
                  <a:rPr lang="en-US" altLang="zh-CN" sz="2000" b="1" dirty="0" smtClean="0"/>
                  <a:t>≤5000</a:t>
                </a:r>
                <a:r>
                  <a:rPr lang="zh-CN" altLang="en-US" sz="2000" b="1" dirty="0" smtClean="0"/>
                  <a:t>万，不低于</a:t>
                </a:r>
                <a:r>
                  <a:rPr lang="en-US" altLang="zh-CN" sz="2000" b="1" dirty="0" smtClean="0"/>
                  <a:t>5%</a:t>
                </a:r>
                <a:r>
                  <a:rPr lang="zh-CN" altLang="en-US" sz="2000" b="1" dirty="0" smtClean="0"/>
                  <a:t>；</a:t>
                </a:r>
                <a:endParaRPr lang="en-US" altLang="zh-CN" sz="2000" b="1" dirty="0" smtClean="0"/>
              </a:p>
              <a:p>
                <a:pPr algn="r">
                  <a:lnSpc>
                    <a:spcPct val="150000"/>
                  </a:lnSpc>
                </a:pPr>
                <a:r>
                  <a:rPr lang="en-US" altLang="zh-CN" sz="2000" b="1" dirty="0" smtClean="0"/>
                  <a:t>5000</a:t>
                </a:r>
                <a:r>
                  <a:rPr lang="zh-CN" altLang="en-US" sz="2000" b="1" dirty="0" smtClean="0"/>
                  <a:t>万</a:t>
                </a:r>
                <a:r>
                  <a:rPr lang="en-US" altLang="zh-CN" sz="2000" b="1" dirty="0" smtClean="0"/>
                  <a:t> &lt;</a:t>
                </a:r>
                <a:r>
                  <a:rPr lang="zh-CN" altLang="en-US" sz="2000" b="1" dirty="0" smtClean="0"/>
                  <a:t>销售收入≤</a:t>
                </a:r>
                <a:r>
                  <a:rPr lang="en-US" altLang="zh-CN" sz="2000" b="1" dirty="0" smtClean="0"/>
                  <a:t>20000</a:t>
                </a:r>
                <a:r>
                  <a:rPr lang="zh-CN" altLang="en-US" sz="2000" b="1" dirty="0" smtClean="0"/>
                  <a:t>万，不低于</a:t>
                </a:r>
                <a:r>
                  <a:rPr lang="en-US" altLang="zh-CN" sz="2000" b="1" dirty="0" smtClean="0"/>
                  <a:t>4%</a:t>
                </a:r>
                <a:r>
                  <a:rPr lang="zh-CN" altLang="en-US" sz="2000" b="1" dirty="0" smtClean="0"/>
                  <a:t>；</a:t>
                </a:r>
                <a:endParaRPr lang="en-US" altLang="zh-CN" sz="2000" b="1" dirty="0" smtClean="0"/>
              </a:p>
              <a:p>
                <a:pPr algn="r">
                  <a:lnSpc>
                    <a:spcPct val="150000"/>
                  </a:lnSpc>
                </a:pPr>
                <a:r>
                  <a:rPr lang="zh-CN" altLang="en-US" sz="2000" b="1" dirty="0" smtClean="0"/>
                  <a:t>销售收入</a:t>
                </a:r>
                <a:r>
                  <a:rPr lang="en-US" altLang="zh-CN" sz="2000" b="1" dirty="0" smtClean="0"/>
                  <a:t>&gt;20000</a:t>
                </a:r>
                <a:r>
                  <a:rPr lang="zh-CN" altLang="en-US" sz="2000" b="1" dirty="0" smtClean="0"/>
                  <a:t>万，不低于</a:t>
                </a:r>
                <a:r>
                  <a:rPr lang="en-US" altLang="zh-CN" sz="2000" b="1" dirty="0" smtClean="0"/>
                  <a:t>3%</a:t>
                </a:r>
                <a:r>
                  <a:rPr lang="zh-CN" altLang="en-US" sz="2000" b="1" dirty="0" smtClean="0"/>
                  <a:t>。</a:t>
                </a:r>
                <a:endParaRPr lang="zh-CN" altLang="en-US" sz="2000" b="1" dirty="0"/>
              </a:p>
            </p:txBody>
          </p:sp>
        </p:grpSp>
        <p:sp>
          <p:nvSpPr>
            <p:cNvPr id="20" name="矩形 19"/>
            <p:cNvSpPr/>
            <p:nvPr/>
          </p:nvSpPr>
          <p:spPr>
            <a:xfrm>
              <a:off x="3635896" y="4869160"/>
              <a:ext cx="1107996"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zh-CN" altLang="zh-CN" b="1" dirty="0"/>
                <a:t>最近一年</a:t>
              </a:r>
              <a:endParaRPr lang="zh-CN" altLang="en-US" b="1" dirty="0"/>
            </a:p>
          </p:txBody>
        </p:sp>
      </p:grpSp>
      <p:sp>
        <p:nvSpPr>
          <p:cNvPr id="19" name="TextBox 18"/>
          <p:cNvSpPr txBox="1"/>
          <p:nvPr/>
        </p:nvSpPr>
        <p:spPr>
          <a:xfrm>
            <a:off x="667936" y="4317217"/>
            <a:ext cx="4362092" cy="461665"/>
          </a:xfrm>
          <a:prstGeom prst="rect">
            <a:avLst/>
          </a:prstGeom>
          <a:noFill/>
        </p:spPr>
        <p:txBody>
          <a:bodyPr wrap="none" rtlCol="0">
            <a:spAutoFit/>
          </a:bodyPr>
          <a:lstStyle/>
          <a:p>
            <a:r>
              <a:rPr lang="en-US" altLang="zh-CN" sz="24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2</a:t>
            </a:r>
            <a:r>
              <a:rPr lang="zh-CN" altLang="en-US" sz="2400"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、高新技术产品（服务）收入</a:t>
            </a:r>
          </a:p>
        </p:txBody>
      </p:sp>
      <p:sp>
        <p:nvSpPr>
          <p:cNvPr id="22" name="TextBox 21"/>
          <p:cNvSpPr txBox="1"/>
          <p:nvPr/>
        </p:nvSpPr>
        <p:spPr>
          <a:xfrm>
            <a:off x="1981539" y="5023942"/>
            <a:ext cx="3281668" cy="1015663"/>
          </a:xfrm>
          <a:prstGeom prst="rect">
            <a:avLst/>
          </a:prstGeom>
          <a:noFill/>
        </p:spPr>
        <p:txBody>
          <a:bodyPr wrap="none" rtlCol="0">
            <a:spAutoFit/>
          </a:bodyPr>
          <a:lstStyle/>
          <a:p>
            <a:pPr algn="ctr"/>
            <a:r>
              <a:rPr lang="zh-CN" altLang="en-US" sz="2000" b="1" dirty="0"/>
              <a:t>高新技术产品（服务）</a:t>
            </a:r>
            <a:r>
              <a:rPr lang="zh-CN" altLang="en-US" sz="2000" b="1" dirty="0" smtClean="0"/>
              <a:t>收入</a:t>
            </a:r>
            <a:endParaRPr lang="en-US" altLang="zh-CN" sz="2000" b="1" dirty="0" smtClean="0"/>
          </a:p>
          <a:p>
            <a:pPr algn="ctr"/>
            <a:endParaRPr lang="en-US" altLang="zh-CN" sz="2000" b="1" dirty="0" smtClean="0"/>
          </a:p>
          <a:p>
            <a:pPr algn="ctr"/>
            <a:r>
              <a:rPr lang="zh-CN" altLang="en-US" sz="2000" b="1" dirty="0" smtClean="0">
                <a:solidFill>
                  <a:srgbClr val="FF0000"/>
                </a:solidFill>
              </a:rPr>
              <a:t>总收入</a:t>
            </a:r>
            <a:endParaRPr lang="zh-CN" altLang="en-US" sz="2000" b="1" dirty="0">
              <a:solidFill>
                <a:srgbClr val="FF0000"/>
              </a:solidFill>
            </a:endParaRPr>
          </a:p>
        </p:txBody>
      </p:sp>
      <p:cxnSp>
        <p:nvCxnSpPr>
          <p:cNvPr id="23" name="直接连接符 22"/>
          <p:cNvCxnSpPr/>
          <p:nvPr/>
        </p:nvCxnSpPr>
        <p:spPr>
          <a:xfrm>
            <a:off x="1403648" y="5531773"/>
            <a:ext cx="4248472" cy="0"/>
          </a:xfrm>
          <a:prstGeom prst="line">
            <a:avLst/>
          </a:prstGeom>
          <a:ln w="25400"/>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5722948" y="5171733"/>
            <a:ext cx="648072" cy="646331"/>
          </a:xfrm>
          <a:prstGeom prst="rect">
            <a:avLst/>
          </a:prstGeom>
          <a:noFill/>
        </p:spPr>
        <p:txBody>
          <a:bodyPr wrap="square" rtlCol="0">
            <a:spAutoFit/>
          </a:bodyPr>
          <a:lstStyle/>
          <a:p>
            <a:r>
              <a:rPr lang="en-US" altLang="zh-CN" sz="3600" b="1" dirty="0" smtClean="0">
                <a:latin typeface="+mj-ea"/>
                <a:ea typeface="+mj-ea"/>
              </a:rPr>
              <a:t>≥</a:t>
            </a:r>
            <a:endParaRPr lang="zh-CN" altLang="en-US" sz="3600" b="1" dirty="0">
              <a:latin typeface="+mj-ea"/>
              <a:ea typeface="+mj-ea"/>
            </a:endParaRPr>
          </a:p>
        </p:txBody>
      </p:sp>
      <p:sp>
        <p:nvSpPr>
          <p:cNvPr id="25" name="TextBox 24"/>
          <p:cNvSpPr txBox="1"/>
          <p:nvPr/>
        </p:nvSpPr>
        <p:spPr>
          <a:xfrm>
            <a:off x="6552220" y="5171733"/>
            <a:ext cx="972108" cy="584775"/>
          </a:xfrm>
          <a:prstGeom prst="rect">
            <a:avLst/>
          </a:prstGeom>
          <a:noFill/>
        </p:spPr>
        <p:txBody>
          <a:bodyPr wrap="square" rtlCol="0">
            <a:spAutoFit/>
          </a:bodyPr>
          <a:lstStyle/>
          <a:p>
            <a:r>
              <a:rPr lang="en-US" altLang="zh-CN" sz="3200" b="1" dirty="0" smtClean="0">
                <a:latin typeface="+mj-ea"/>
                <a:ea typeface="+mj-ea"/>
              </a:rPr>
              <a:t>60%</a:t>
            </a:r>
            <a:endParaRPr lang="zh-CN" altLang="en-US" sz="3200" b="1" dirty="0">
              <a:latin typeface="+mj-ea"/>
              <a:ea typeface="+mj-ea"/>
            </a:endParaRPr>
          </a:p>
        </p:txBody>
      </p:sp>
      <p:sp>
        <p:nvSpPr>
          <p:cNvPr id="3" name="矩形标注 2"/>
          <p:cNvSpPr/>
          <p:nvPr/>
        </p:nvSpPr>
        <p:spPr>
          <a:xfrm>
            <a:off x="1635674" y="3369458"/>
            <a:ext cx="2981278" cy="635606"/>
          </a:xfrm>
          <a:prstGeom prst="wedgeRectCallout">
            <a:avLst>
              <a:gd name="adj1" fmla="val -42309"/>
              <a:gd name="adj2" fmla="val -7505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t>主营业务收入 </a:t>
            </a:r>
            <a:r>
              <a:rPr lang="en-US" altLang="zh-CN" sz="2400" b="1" dirty="0" smtClean="0"/>
              <a:t>+ </a:t>
            </a:r>
            <a:r>
              <a:rPr lang="zh-CN" altLang="en-US" b="1" dirty="0" smtClean="0"/>
              <a:t>其他收入</a:t>
            </a:r>
            <a:endParaRPr lang="zh-CN" altLang="en-US" b="1" dirty="0"/>
          </a:p>
        </p:txBody>
      </p:sp>
      <p:sp>
        <p:nvSpPr>
          <p:cNvPr id="26" name="矩形标注 25"/>
          <p:cNvSpPr/>
          <p:nvPr/>
        </p:nvSpPr>
        <p:spPr>
          <a:xfrm>
            <a:off x="3779912" y="6033754"/>
            <a:ext cx="3540018" cy="635606"/>
          </a:xfrm>
          <a:prstGeom prst="wedgeRectCallout">
            <a:avLst>
              <a:gd name="adj1" fmla="val -42309"/>
              <a:gd name="adj2" fmla="val -7505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t>公司全部收入 </a:t>
            </a:r>
            <a:r>
              <a:rPr lang="en-US" altLang="zh-CN" b="1" dirty="0" smtClean="0"/>
              <a:t>— </a:t>
            </a:r>
            <a:r>
              <a:rPr lang="zh-CN" altLang="en-US" b="1" dirty="0" smtClean="0"/>
              <a:t>不征税收入</a:t>
            </a:r>
            <a:endParaRPr lang="zh-CN" altLang="en-US" b="1" dirty="0"/>
          </a:p>
        </p:txBody>
      </p:sp>
    </p:spTree>
    <p:extLst>
      <p:ext uri="{BB962C8B-B14F-4D97-AF65-F5344CB8AC3E}">
        <p14:creationId xmlns:p14="http://schemas.microsoft.com/office/powerpoint/2010/main" val="202999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3"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
          <p:cNvSpPr>
            <a:spLocks noChangeArrowheads="1"/>
          </p:cNvSpPr>
          <p:nvPr/>
        </p:nvSpPr>
        <p:spPr bwMode="auto">
          <a:xfrm>
            <a:off x="899592" y="1844824"/>
            <a:ext cx="7200800" cy="1015663"/>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50000"/>
              </a:lnSpc>
            </a:pPr>
            <a:r>
              <a:rPr lang="zh-CN" altLang="en-US" sz="2000" b="1" dirty="0" smtClean="0">
                <a:latin typeface="+mn-ea"/>
                <a:ea typeface="+mn-ea"/>
              </a:rPr>
              <a:t>原则一</a:t>
            </a:r>
            <a:r>
              <a:rPr lang="zh-CN" altLang="en-US" sz="2000" b="1" dirty="0">
                <a:latin typeface="+mn-ea"/>
                <a:ea typeface="+mn-ea"/>
              </a:rPr>
              <a:t>：企业研究开发费用占比是企业近三个会计年度的</a:t>
            </a:r>
            <a:r>
              <a:rPr lang="zh-CN" altLang="en-US" sz="2000" b="1" dirty="0" smtClean="0">
                <a:latin typeface="+mn-ea"/>
                <a:ea typeface="+mn-ea"/>
              </a:rPr>
              <a:t>研究</a:t>
            </a:r>
            <a:endParaRPr lang="en-US" altLang="zh-CN" sz="2000" b="1" dirty="0" smtClean="0">
              <a:latin typeface="+mn-ea"/>
              <a:ea typeface="+mn-ea"/>
            </a:endParaRPr>
          </a:p>
          <a:p>
            <a:pPr>
              <a:lnSpc>
                <a:spcPct val="150000"/>
              </a:lnSpc>
            </a:pPr>
            <a:r>
              <a:rPr lang="en-US" altLang="zh-CN" sz="2000" b="1" dirty="0" smtClean="0">
                <a:latin typeface="+mn-ea"/>
                <a:ea typeface="+mn-ea"/>
              </a:rPr>
              <a:t>        </a:t>
            </a:r>
            <a:r>
              <a:rPr lang="zh-CN" altLang="en-US" sz="2000" b="1" dirty="0" smtClean="0">
                <a:latin typeface="+mn-ea"/>
                <a:ea typeface="+mn-ea"/>
              </a:rPr>
              <a:t>开发费</a:t>
            </a:r>
            <a:r>
              <a:rPr lang="zh-CN" altLang="en-US" sz="2000" b="1" dirty="0">
                <a:latin typeface="+mn-ea"/>
                <a:ea typeface="+mn-ea"/>
              </a:rPr>
              <a:t>用</a:t>
            </a:r>
            <a:r>
              <a:rPr lang="zh-CN" altLang="en-US" sz="2000" b="1" dirty="0">
                <a:solidFill>
                  <a:srgbClr val="FF0000"/>
                </a:solidFill>
                <a:latin typeface="+mn-ea"/>
                <a:ea typeface="+mn-ea"/>
              </a:rPr>
              <a:t>总额</a:t>
            </a:r>
            <a:r>
              <a:rPr lang="zh-CN" altLang="en-US" sz="2000" b="1" dirty="0">
                <a:latin typeface="+mn-ea"/>
                <a:ea typeface="+mn-ea"/>
              </a:rPr>
              <a:t>占同期销售收入</a:t>
            </a:r>
            <a:r>
              <a:rPr lang="zh-CN" altLang="en-US" sz="2000" b="1" dirty="0">
                <a:solidFill>
                  <a:srgbClr val="FF0000"/>
                </a:solidFill>
                <a:latin typeface="+mn-ea"/>
                <a:ea typeface="+mn-ea"/>
              </a:rPr>
              <a:t>总额</a:t>
            </a:r>
            <a:r>
              <a:rPr lang="zh-CN" altLang="en-US" sz="2000" b="1" dirty="0">
                <a:latin typeface="+mn-ea"/>
                <a:ea typeface="+mn-ea"/>
              </a:rPr>
              <a:t>的比值。</a:t>
            </a:r>
            <a:endParaRPr lang="en-US" altLang="zh-CN" sz="2000" b="1" dirty="0" smtClean="0">
              <a:latin typeface="+mn-ea"/>
              <a:ea typeface="+mn-ea"/>
            </a:endParaRPr>
          </a:p>
        </p:txBody>
      </p:sp>
      <p:sp>
        <p:nvSpPr>
          <p:cNvPr id="12" name="TextBox 11"/>
          <p:cNvSpPr txBox="1"/>
          <p:nvPr/>
        </p:nvSpPr>
        <p:spPr>
          <a:xfrm>
            <a:off x="899592" y="1167135"/>
            <a:ext cx="3589444" cy="430887"/>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zh-CN" altLang="en-US" sz="2200" b="1" dirty="0" smtClean="0">
                <a:latin typeface="幼圆" panose="02010509060101010101" pitchFamily="49" charset="-122"/>
                <a:ea typeface="幼圆" panose="02010509060101010101" pitchFamily="49" charset="-122"/>
              </a:rPr>
              <a:t>对研发费用占比的确认原则</a:t>
            </a:r>
            <a:endParaRPr lang="zh-CN" altLang="en-US" sz="2200" b="1" dirty="0">
              <a:latin typeface="幼圆" panose="02010509060101010101" pitchFamily="49" charset="-122"/>
              <a:ea typeface="幼圆" panose="02010509060101010101" pitchFamily="49" charset="-122"/>
            </a:endParaRPr>
          </a:p>
        </p:txBody>
      </p:sp>
      <p:sp>
        <p:nvSpPr>
          <p:cNvPr id="19" name="矩形 1"/>
          <p:cNvSpPr>
            <a:spLocks noChangeArrowheads="1"/>
          </p:cNvSpPr>
          <p:nvPr/>
        </p:nvSpPr>
        <p:spPr bwMode="auto">
          <a:xfrm>
            <a:off x="899592" y="3212976"/>
            <a:ext cx="7200800" cy="1015663"/>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50000"/>
              </a:lnSpc>
            </a:pPr>
            <a:r>
              <a:rPr lang="zh-CN" altLang="en-US" sz="2000" b="1" dirty="0" smtClean="0">
                <a:latin typeface="+mn-ea"/>
                <a:ea typeface="+mn-ea"/>
              </a:rPr>
              <a:t>原则二</a:t>
            </a:r>
            <a:r>
              <a:rPr lang="zh-CN" altLang="en-US" sz="2000" b="1" dirty="0">
                <a:latin typeface="+mn-ea"/>
                <a:ea typeface="+mn-ea"/>
              </a:rPr>
              <a:t>： </a:t>
            </a:r>
            <a:r>
              <a:rPr lang="zh-CN" altLang="en-US" sz="2000" b="1" dirty="0">
                <a:solidFill>
                  <a:srgbClr val="FF0000"/>
                </a:solidFill>
                <a:latin typeface="+mn-ea"/>
                <a:ea typeface="+mn-ea"/>
              </a:rPr>
              <a:t>最近</a:t>
            </a:r>
            <a:r>
              <a:rPr lang="zh-CN" altLang="en-US" sz="2000" b="1" dirty="0" smtClean="0">
                <a:solidFill>
                  <a:srgbClr val="FF0000"/>
                </a:solidFill>
                <a:latin typeface="+mn-ea"/>
                <a:ea typeface="+mn-ea"/>
              </a:rPr>
              <a:t>一年</a:t>
            </a:r>
            <a:r>
              <a:rPr lang="zh-CN" altLang="en-US" sz="2000" b="1" dirty="0" smtClean="0">
                <a:latin typeface="+mn-ea"/>
                <a:ea typeface="+mn-ea"/>
              </a:rPr>
              <a:t>的研发费用比例也必须遵循</a:t>
            </a:r>
            <a:r>
              <a:rPr lang="en-US" altLang="zh-CN" sz="2000" b="1" dirty="0" smtClean="0">
                <a:latin typeface="+mn-ea"/>
                <a:ea typeface="+mn-ea"/>
              </a:rPr>
              <a:t>5%</a:t>
            </a:r>
            <a:r>
              <a:rPr lang="zh-CN" altLang="en-US" sz="2000" b="1" dirty="0" smtClean="0">
                <a:latin typeface="+mn-ea"/>
                <a:ea typeface="+mn-ea"/>
              </a:rPr>
              <a:t>、</a:t>
            </a:r>
            <a:r>
              <a:rPr lang="en-US" altLang="zh-CN" sz="2000" b="1" dirty="0" smtClean="0">
                <a:latin typeface="+mn-ea"/>
                <a:ea typeface="+mn-ea"/>
              </a:rPr>
              <a:t>4%</a:t>
            </a:r>
            <a:r>
              <a:rPr lang="zh-CN" altLang="en-US" sz="2000" b="1" dirty="0" smtClean="0">
                <a:latin typeface="+mn-ea"/>
                <a:ea typeface="+mn-ea"/>
              </a:rPr>
              <a:t>、</a:t>
            </a:r>
            <a:r>
              <a:rPr lang="en-US" altLang="zh-CN" sz="2000" b="1" dirty="0" smtClean="0">
                <a:latin typeface="+mn-ea"/>
                <a:ea typeface="+mn-ea"/>
              </a:rPr>
              <a:t>3%</a:t>
            </a:r>
            <a:r>
              <a:rPr lang="zh-CN" altLang="en-US" sz="2000" b="1" dirty="0" smtClean="0">
                <a:latin typeface="+mn-ea"/>
                <a:ea typeface="+mn-ea"/>
              </a:rPr>
              <a:t>的</a:t>
            </a:r>
            <a:endParaRPr lang="en-US" altLang="zh-CN" sz="2000" b="1" dirty="0" smtClean="0">
              <a:latin typeface="+mn-ea"/>
              <a:ea typeface="+mn-ea"/>
            </a:endParaRPr>
          </a:p>
          <a:p>
            <a:pPr>
              <a:lnSpc>
                <a:spcPct val="150000"/>
              </a:lnSpc>
            </a:pPr>
            <a:r>
              <a:rPr lang="en-US" altLang="zh-CN" sz="2000" b="1" dirty="0" smtClean="0">
                <a:latin typeface="+mn-ea"/>
                <a:ea typeface="+mn-ea"/>
              </a:rPr>
              <a:t>         </a:t>
            </a:r>
            <a:r>
              <a:rPr lang="zh-CN" altLang="en-US" sz="2000" b="1" dirty="0" smtClean="0">
                <a:latin typeface="+mn-ea"/>
                <a:ea typeface="+mn-ea"/>
              </a:rPr>
              <a:t>标准。 </a:t>
            </a:r>
            <a:endParaRPr lang="zh-CN" altLang="en-US" sz="2000" b="1" dirty="0">
              <a:latin typeface="+mn-ea"/>
              <a:ea typeface="+mn-ea"/>
            </a:endParaRPr>
          </a:p>
        </p:txBody>
      </p:sp>
      <p:sp>
        <p:nvSpPr>
          <p:cNvPr id="3" name="爆炸形 1 2"/>
          <p:cNvSpPr/>
          <p:nvPr/>
        </p:nvSpPr>
        <p:spPr>
          <a:xfrm rot="20547544">
            <a:off x="674774" y="4184887"/>
            <a:ext cx="5184576" cy="2175049"/>
          </a:xfrm>
          <a:prstGeom prst="irregularSeal1">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2400" b="1" dirty="0" smtClean="0"/>
              <a:t>税务机关每年都有稽查、核查！</a:t>
            </a:r>
            <a:endParaRPr lang="zh-CN" altLang="en-US" sz="2400" b="1" dirty="0"/>
          </a:p>
        </p:txBody>
      </p:sp>
      <p:sp>
        <p:nvSpPr>
          <p:cNvPr id="7" name="矩形 6"/>
          <p:cNvSpPr/>
          <p:nvPr/>
        </p:nvSpPr>
        <p:spPr>
          <a:xfrm>
            <a:off x="5289485" y="5013176"/>
            <a:ext cx="3242955" cy="108012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2000" b="1" dirty="0" smtClean="0">
                <a:solidFill>
                  <a:schemeClr val="tx1"/>
                </a:solidFill>
                <a:latin typeface="幼圆" panose="02010509060101010101" pitchFamily="49" charset="-122"/>
                <a:ea typeface="幼圆" panose="02010509060101010101" pitchFamily="49" charset="-122"/>
              </a:rPr>
              <a:t>每年都要符合比例！！！</a:t>
            </a:r>
            <a:endParaRPr lang="zh-CN" altLang="en-US" sz="2000" b="1" dirty="0">
              <a:solidFill>
                <a:schemeClr val="tx1"/>
              </a:solidFill>
              <a:latin typeface="幼圆" panose="02010509060101010101" pitchFamily="49" charset="-122"/>
              <a:ea typeface="幼圆" panose="02010509060101010101" pitchFamily="49" charset="-122"/>
            </a:endParaRPr>
          </a:p>
        </p:txBody>
      </p:sp>
      <p:sp>
        <p:nvSpPr>
          <p:cNvPr id="10" name="矩形 9"/>
          <p:cNvSpPr/>
          <p:nvPr/>
        </p:nvSpPr>
        <p:spPr>
          <a:xfrm flipV="1">
            <a:off x="0" y="1"/>
            <a:ext cx="9144000" cy="89172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16" name="标题 1"/>
          <p:cNvSpPr>
            <a:spLocks noGrp="1"/>
          </p:cNvSpPr>
          <p:nvPr>
            <p:ph type="ctrTitle"/>
          </p:nvPr>
        </p:nvSpPr>
        <p:spPr>
          <a:xfrm>
            <a:off x="755576" y="404663"/>
            <a:ext cx="3096344" cy="432049"/>
          </a:xfrm>
        </p:spPr>
        <p:txBody>
          <a:bodyPr>
            <a:normAutofit fontScale="90000"/>
          </a:bodyPr>
          <a:lstStyle/>
          <a:p>
            <a:pPr algn="l"/>
            <a:r>
              <a:rPr lang="zh-CN" altLang="en-US" sz="3200" dirty="0">
                <a:solidFill>
                  <a:schemeClr val="bg1"/>
                </a:solidFill>
                <a:latin typeface="方正大黑简体" pitchFamily="65" charset="-122"/>
                <a:ea typeface="方正大黑简体" pitchFamily="65" charset="-122"/>
              </a:rPr>
              <a:t>申报条件</a:t>
            </a:r>
          </a:p>
        </p:txBody>
      </p:sp>
      <p:sp>
        <p:nvSpPr>
          <p:cNvPr id="17" name="矩形 16"/>
          <p:cNvSpPr/>
          <p:nvPr/>
        </p:nvSpPr>
        <p:spPr>
          <a:xfrm>
            <a:off x="576064" y="16999"/>
            <a:ext cx="107504" cy="89172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0300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3"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V="1">
            <a:off x="0" y="1"/>
            <a:ext cx="9144000" cy="89172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755576" y="404663"/>
            <a:ext cx="3096344" cy="432049"/>
          </a:xfrm>
        </p:spPr>
        <p:txBody>
          <a:bodyPr>
            <a:normAutofit fontScale="90000"/>
          </a:bodyPr>
          <a:lstStyle/>
          <a:p>
            <a:pPr algn="l"/>
            <a:r>
              <a:rPr lang="zh-CN" altLang="en-US" sz="3200" dirty="0">
                <a:solidFill>
                  <a:schemeClr val="bg1"/>
                </a:solidFill>
                <a:latin typeface="方正大黑简体" pitchFamily="65" charset="-122"/>
                <a:ea typeface="方正大黑简体" pitchFamily="65" charset="-122"/>
              </a:rPr>
              <a:t>申报条件</a:t>
            </a:r>
          </a:p>
        </p:txBody>
      </p:sp>
      <p:sp>
        <p:nvSpPr>
          <p:cNvPr id="5" name="矩形 4"/>
          <p:cNvSpPr/>
          <p:nvPr/>
        </p:nvSpPr>
        <p:spPr>
          <a:xfrm>
            <a:off x="576064" y="16999"/>
            <a:ext cx="107504" cy="89172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9" name="TextBox 18"/>
          <p:cNvSpPr txBox="1"/>
          <p:nvPr/>
        </p:nvSpPr>
        <p:spPr>
          <a:xfrm>
            <a:off x="611560" y="1124744"/>
            <a:ext cx="5134739" cy="461665"/>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zh-CN" altLang="en-US" sz="2400" b="1" dirty="0"/>
              <a:t>对</a:t>
            </a:r>
            <a:r>
              <a:rPr lang="zh-CN" altLang="en-US" sz="2400" b="1" dirty="0" smtClean="0"/>
              <a:t>高新技术</a:t>
            </a:r>
            <a:r>
              <a:rPr lang="zh-CN" altLang="en-US" sz="2400" b="1" dirty="0"/>
              <a:t>产品（服务）</a:t>
            </a:r>
            <a:r>
              <a:rPr lang="zh-CN" altLang="en-US" sz="2400" b="1" dirty="0" smtClean="0"/>
              <a:t>收入的定义</a:t>
            </a:r>
            <a:endParaRPr lang="zh-CN" altLang="en-US" sz="2400" b="1" dirty="0"/>
          </a:p>
        </p:txBody>
      </p:sp>
      <p:sp>
        <p:nvSpPr>
          <p:cNvPr id="3" name="矩形 2"/>
          <p:cNvSpPr/>
          <p:nvPr/>
        </p:nvSpPr>
        <p:spPr>
          <a:xfrm>
            <a:off x="611560" y="1584006"/>
            <a:ext cx="8136904"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000" dirty="0"/>
              <a:t>——</a:t>
            </a:r>
            <a:r>
              <a:rPr lang="zh-CN" altLang="zh-CN" sz="2000" dirty="0" smtClean="0"/>
              <a:t>企业</a:t>
            </a:r>
            <a:r>
              <a:rPr lang="zh-CN" altLang="zh-CN" sz="2000" dirty="0"/>
              <a:t>通过研发和相关技术创新活动，取得的</a:t>
            </a:r>
            <a:r>
              <a:rPr lang="zh-CN" altLang="zh-CN" sz="2000" b="1" dirty="0">
                <a:solidFill>
                  <a:srgbClr val="FF0000"/>
                </a:solidFill>
              </a:rPr>
              <a:t>产品（服务）收入</a:t>
            </a:r>
            <a:r>
              <a:rPr lang="zh-CN" altLang="zh-CN" sz="2000" dirty="0"/>
              <a:t>与</a:t>
            </a:r>
            <a:r>
              <a:rPr lang="zh-CN" altLang="zh-CN" sz="2000" b="1" dirty="0">
                <a:solidFill>
                  <a:srgbClr val="FF0000"/>
                </a:solidFill>
              </a:rPr>
              <a:t>技术性收入</a:t>
            </a:r>
            <a:r>
              <a:rPr lang="zh-CN" altLang="zh-CN" sz="2000" dirty="0"/>
              <a:t>的总和</a:t>
            </a:r>
            <a:r>
              <a:rPr lang="zh-CN" altLang="zh-CN" sz="2000" dirty="0" smtClean="0"/>
              <a:t>。其中</a:t>
            </a:r>
            <a:r>
              <a:rPr lang="zh-CN" altLang="zh-CN" sz="2000" dirty="0"/>
              <a:t>，技术性收入包括</a:t>
            </a:r>
            <a:r>
              <a:rPr lang="zh-CN" altLang="zh-CN" sz="2000" dirty="0" smtClean="0"/>
              <a:t>：</a:t>
            </a:r>
            <a:endParaRPr lang="en-US" altLang="zh-CN" sz="2000" dirty="0" smtClean="0"/>
          </a:p>
          <a:p>
            <a:r>
              <a:rPr lang="zh-CN" altLang="zh-CN" sz="2000" dirty="0" smtClean="0"/>
              <a:t>（</a:t>
            </a:r>
            <a:r>
              <a:rPr lang="en-US" altLang="zh-CN" sz="2000" dirty="0"/>
              <a:t>1</a:t>
            </a:r>
            <a:r>
              <a:rPr lang="zh-CN" altLang="zh-CN" sz="2000" dirty="0"/>
              <a:t>）技术转让收入：指企业技术创新成果通过技术贸易、技术转让所获得的收入</a:t>
            </a:r>
            <a:r>
              <a:rPr lang="zh-CN" altLang="zh-CN" sz="2000" dirty="0" smtClean="0"/>
              <a:t>；</a:t>
            </a:r>
            <a:endParaRPr lang="en-US" altLang="zh-CN" sz="2000" dirty="0" smtClean="0"/>
          </a:p>
          <a:p>
            <a:r>
              <a:rPr lang="zh-CN" altLang="zh-CN" sz="2000" dirty="0" smtClean="0"/>
              <a:t>（</a:t>
            </a:r>
            <a:r>
              <a:rPr lang="en-US" altLang="zh-CN" sz="2000" dirty="0"/>
              <a:t>2</a:t>
            </a:r>
            <a:r>
              <a:rPr lang="zh-CN" altLang="zh-CN" sz="2000" dirty="0"/>
              <a:t>）技术服务收入：指企业利用自己的人力、物力和数据系统等为社会和本企业外的用户提供技术资料、技术咨询与市场评估、工程技术项目设计、数据处理、测试分析及其他类型的服务所获得的收入</a:t>
            </a:r>
            <a:r>
              <a:rPr lang="zh-CN" altLang="zh-CN" sz="2000" dirty="0" smtClean="0"/>
              <a:t>；</a:t>
            </a:r>
            <a:endParaRPr lang="en-US" altLang="zh-CN" sz="2000" dirty="0" smtClean="0"/>
          </a:p>
          <a:p>
            <a:r>
              <a:rPr lang="zh-CN" altLang="zh-CN" sz="2000" dirty="0" smtClean="0"/>
              <a:t>（</a:t>
            </a:r>
            <a:r>
              <a:rPr lang="en-US" altLang="zh-CN" sz="2000" dirty="0"/>
              <a:t>3</a:t>
            </a:r>
            <a:r>
              <a:rPr lang="zh-CN" altLang="zh-CN" sz="2000" dirty="0"/>
              <a:t>）接受委托研究开发收入：指企业承担社会各方面委托研究开发、中间试验及新产品开发所获得的收入。</a:t>
            </a:r>
          </a:p>
        </p:txBody>
      </p:sp>
      <p:sp>
        <p:nvSpPr>
          <p:cNvPr id="26" name="TextBox 25"/>
          <p:cNvSpPr txBox="1"/>
          <p:nvPr/>
        </p:nvSpPr>
        <p:spPr>
          <a:xfrm>
            <a:off x="1043608" y="5085184"/>
            <a:ext cx="252028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lnSpc>
                <a:spcPct val="150000"/>
              </a:lnSpc>
            </a:pPr>
            <a:r>
              <a:rPr lang="zh-CN" altLang="en-US" sz="2000" b="1" dirty="0" smtClean="0"/>
              <a:t>自产产品销售</a:t>
            </a:r>
            <a:endParaRPr lang="en-US" altLang="zh-CN" sz="2000" b="1" dirty="0" smtClean="0"/>
          </a:p>
          <a:p>
            <a:pPr algn="ctr">
              <a:lnSpc>
                <a:spcPct val="150000"/>
              </a:lnSpc>
            </a:pPr>
            <a:r>
              <a:rPr lang="zh-CN" altLang="en-US" sz="2000" b="1" dirty="0" smtClean="0"/>
              <a:t>产品相关服务</a:t>
            </a:r>
            <a:endParaRPr lang="zh-CN" altLang="en-US" sz="2000" b="1" dirty="0"/>
          </a:p>
        </p:txBody>
      </p:sp>
      <p:sp>
        <p:nvSpPr>
          <p:cNvPr id="27" name="TextBox 26"/>
          <p:cNvSpPr txBox="1"/>
          <p:nvPr/>
        </p:nvSpPr>
        <p:spPr>
          <a:xfrm>
            <a:off x="5652120" y="5085184"/>
            <a:ext cx="252028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lnSpc>
                <a:spcPct val="150000"/>
              </a:lnSpc>
            </a:pPr>
            <a:r>
              <a:rPr lang="zh-CN" altLang="en-US" sz="2000" b="1" dirty="0" smtClean="0"/>
              <a:t>技术转让</a:t>
            </a:r>
            <a:endParaRPr lang="en-US" altLang="zh-CN" sz="2000" b="1" dirty="0" smtClean="0"/>
          </a:p>
          <a:p>
            <a:pPr algn="ctr">
              <a:lnSpc>
                <a:spcPct val="150000"/>
              </a:lnSpc>
            </a:pPr>
            <a:r>
              <a:rPr lang="zh-CN" altLang="en-US" sz="2000" b="1" dirty="0" smtClean="0"/>
              <a:t>技术服务</a:t>
            </a:r>
            <a:endParaRPr lang="en-US" altLang="zh-CN" sz="2000" b="1" dirty="0" smtClean="0"/>
          </a:p>
          <a:p>
            <a:pPr algn="ctr">
              <a:lnSpc>
                <a:spcPct val="150000"/>
              </a:lnSpc>
            </a:pPr>
            <a:r>
              <a:rPr lang="zh-CN" altLang="en-US" sz="2000" b="1" dirty="0" smtClean="0"/>
              <a:t>技术开发</a:t>
            </a:r>
            <a:endParaRPr lang="zh-CN" altLang="en-US" sz="2000" b="1" dirty="0"/>
          </a:p>
        </p:txBody>
      </p:sp>
      <p:cxnSp>
        <p:nvCxnSpPr>
          <p:cNvPr id="8" name="直接箭头连接符 7"/>
          <p:cNvCxnSpPr>
            <a:stCxn id="3" idx="2"/>
            <a:endCxn id="26" idx="0"/>
          </p:cNvCxnSpPr>
          <p:nvPr/>
        </p:nvCxnSpPr>
        <p:spPr>
          <a:xfrm flipH="1">
            <a:off x="2303748" y="4446328"/>
            <a:ext cx="2376264" cy="638856"/>
          </a:xfrm>
          <a:prstGeom prst="straightConnector1">
            <a:avLst/>
          </a:prstGeom>
          <a:ln w="76200">
            <a:tailEnd type="arrow"/>
          </a:ln>
        </p:spPr>
        <p:style>
          <a:lnRef idx="3">
            <a:schemeClr val="accent5"/>
          </a:lnRef>
          <a:fillRef idx="0">
            <a:schemeClr val="accent5"/>
          </a:fillRef>
          <a:effectRef idx="2">
            <a:schemeClr val="accent5"/>
          </a:effectRef>
          <a:fontRef idx="minor">
            <a:schemeClr val="tx1"/>
          </a:fontRef>
        </p:style>
      </p:cxnSp>
      <p:cxnSp>
        <p:nvCxnSpPr>
          <p:cNvPr id="11" name="直接箭头连接符 10"/>
          <p:cNvCxnSpPr>
            <a:stCxn id="3" idx="2"/>
            <a:endCxn id="27" idx="0"/>
          </p:cNvCxnSpPr>
          <p:nvPr/>
        </p:nvCxnSpPr>
        <p:spPr>
          <a:xfrm>
            <a:off x="4680012" y="4446328"/>
            <a:ext cx="2232248" cy="638856"/>
          </a:xfrm>
          <a:prstGeom prst="straightConnector1">
            <a:avLst/>
          </a:prstGeom>
          <a:ln w="76200">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68194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五边形 49"/>
          <p:cNvSpPr/>
          <p:nvPr/>
        </p:nvSpPr>
        <p:spPr>
          <a:xfrm>
            <a:off x="629816" y="1268760"/>
            <a:ext cx="2555776" cy="576064"/>
          </a:xfrm>
          <a:prstGeom prst="homePlate">
            <a:avLst>
              <a:gd name="adj" fmla="val 72404"/>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200" b="1" dirty="0" smtClean="0">
                <a:solidFill>
                  <a:schemeClr val="bg1"/>
                </a:solidFill>
                <a:effectLst>
                  <a:outerShdw blurRad="38100" dist="38100" dir="2700000" algn="tl">
                    <a:srgbClr val="000000">
                      <a:alpha val="43137"/>
                    </a:srgbClr>
                  </a:outerShdw>
                </a:effectLst>
              </a:rPr>
              <a:t>4</a:t>
            </a:r>
            <a:r>
              <a:rPr lang="zh-CN" altLang="en-US" sz="2200" b="1" dirty="0" smtClean="0">
                <a:solidFill>
                  <a:schemeClr val="bg1"/>
                </a:solidFill>
                <a:effectLst>
                  <a:outerShdw blurRad="38100" dist="38100" dir="2700000" algn="tl">
                    <a:srgbClr val="000000">
                      <a:alpha val="43137"/>
                    </a:srgbClr>
                  </a:outerShdw>
                </a:effectLst>
              </a:rPr>
              <a:t>类材料</a:t>
            </a:r>
            <a:endParaRPr lang="zh-CN" altLang="en-US" sz="2200" b="1" dirty="0">
              <a:solidFill>
                <a:schemeClr val="bg1"/>
              </a:solidFill>
              <a:effectLst>
                <a:outerShdw blurRad="38100" dist="38100" dir="2700000" algn="tl">
                  <a:srgbClr val="000000">
                    <a:alpha val="43137"/>
                  </a:srgbClr>
                </a:outerShdw>
              </a:effectLst>
            </a:endParaRPr>
          </a:p>
        </p:txBody>
      </p:sp>
      <p:sp>
        <p:nvSpPr>
          <p:cNvPr id="27" name="矩形 26"/>
          <p:cNvSpPr/>
          <p:nvPr/>
        </p:nvSpPr>
        <p:spPr>
          <a:xfrm flipV="1">
            <a:off x="0" y="1"/>
            <a:ext cx="9144000" cy="89172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8" name="标题 1"/>
          <p:cNvSpPr>
            <a:spLocks noGrp="1"/>
          </p:cNvSpPr>
          <p:nvPr>
            <p:ph type="ctrTitle"/>
          </p:nvPr>
        </p:nvSpPr>
        <p:spPr>
          <a:xfrm>
            <a:off x="755576" y="404663"/>
            <a:ext cx="3096344" cy="432049"/>
          </a:xfrm>
        </p:spPr>
        <p:txBody>
          <a:bodyPr>
            <a:normAutofit fontScale="90000"/>
          </a:bodyPr>
          <a:lstStyle/>
          <a:p>
            <a:pPr algn="l"/>
            <a:r>
              <a:rPr lang="zh-CN" altLang="en-US" sz="3200" dirty="0">
                <a:solidFill>
                  <a:schemeClr val="bg1"/>
                </a:solidFill>
                <a:latin typeface="方正大黑简体" pitchFamily="65" charset="-122"/>
                <a:ea typeface="方正大黑简体" pitchFamily="65" charset="-122"/>
              </a:rPr>
              <a:t>申报条件</a:t>
            </a:r>
          </a:p>
        </p:txBody>
      </p:sp>
      <p:sp>
        <p:nvSpPr>
          <p:cNvPr id="29" name="矩形 28"/>
          <p:cNvSpPr/>
          <p:nvPr/>
        </p:nvSpPr>
        <p:spPr>
          <a:xfrm>
            <a:off x="576064" y="16999"/>
            <a:ext cx="107504" cy="89172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 name="对角圆角矩形 1"/>
          <p:cNvSpPr/>
          <p:nvPr/>
        </p:nvSpPr>
        <p:spPr>
          <a:xfrm>
            <a:off x="1403648" y="2492896"/>
            <a:ext cx="2592288" cy="1296144"/>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zh-CN" altLang="en-US" sz="22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研发立项</a:t>
            </a:r>
            <a:endParaRPr lang="zh-CN" altLang="en-US" sz="2200"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9" name="对角圆角矩形 18"/>
          <p:cNvSpPr/>
          <p:nvPr/>
        </p:nvSpPr>
        <p:spPr>
          <a:xfrm>
            <a:off x="5004048" y="2492896"/>
            <a:ext cx="2592288" cy="1296144"/>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zh-CN" altLang="en-US" sz="22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科技成果转化证明</a:t>
            </a:r>
            <a:endParaRPr lang="zh-CN" altLang="en-US" sz="2200"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20" name="对角圆角矩形 19"/>
          <p:cNvSpPr/>
          <p:nvPr/>
        </p:nvSpPr>
        <p:spPr>
          <a:xfrm>
            <a:off x="1403648" y="4581128"/>
            <a:ext cx="2592288" cy="1296144"/>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zh-CN" altLang="en-US" sz="22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研发组织管理</a:t>
            </a:r>
            <a:endParaRPr lang="zh-CN" altLang="en-US" sz="2200"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21" name="对角圆角矩形 20"/>
          <p:cNvSpPr/>
          <p:nvPr/>
        </p:nvSpPr>
        <p:spPr>
          <a:xfrm>
            <a:off x="5004048" y="4581128"/>
            <a:ext cx="2592288" cy="1296144"/>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zh-CN" altLang="en-US" sz="22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高新专审</a:t>
            </a:r>
            <a:endParaRPr lang="en-US" altLang="zh-CN" sz="22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a:p>
            <a:pPr algn="ctr">
              <a:lnSpc>
                <a:spcPct val="150000"/>
              </a:lnSpc>
            </a:pPr>
            <a:r>
              <a:rPr lang="zh-CN" altLang="en-US" sz="22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研发费用辅助账</a:t>
            </a:r>
            <a:endParaRPr lang="zh-CN" altLang="en-US" sz="2200" b="1" dirty="0">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177209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V="1">
            <a:off x="0" y="1"/>
            <a:ext cx="9144000" cy="89172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755576" y="404663"/>
            <a:ext cx="3096344" cy="432049"/>
          </a:xfrm>
          <a:noFill/>
          <a:ln>
            <a:noFill/>
          </a:ln>
        </p:spPr>
        <p:style>
          <a:lnRef idx="1">
            <a:schemeClr val="accent2"/>
          </a:lnRef>
          <a:fillRef idx="3">
            <a:schemeClr val="accent2"/>
          </a:fillRef>
          <a:effectRef idx="2">
            <a:schemeClr val="accent2"/>
          </a:effectRef>
          <a:fontRef idx="minor">
            <a:schemeClr val="lt1"/>
          </a:fontRef>
        </p:style>
        <p:txBody>
          <a:bodyPr>
            <a:noAutofit/>
          </a:bodyPr>
          <a:lstStyle/>
          <a:p>
            <a:pPr algn="l"/>
            <a:r>
              <a:rPr lang="zh-CN" altLang="en-US" sz="2600" dirty="0" smtClean="0">
                <a:latin typeface="方正大黑简体" pitchFamily="65" charset="-122"/>
                <a:ea typeface="方正大黑简体" pitchFamily="65" charset="-122"/>
              </a:rPr>
              <a:t>高新评审</a:t>
            </a:r>
            <a:endParaRPr lang="zh-CN" altLang="en-US" sz="2600" dirty="0">
              <a:latin typeface="方正大黑简体" pitchFamily="65" charset="-122"/>
              <a:ea typeface="方正大黑简体" pitchFamily="65" charset="-122"/>
            </a:endParaRPr>
          </a:p>
        </p:txBody>
      </p:sp>
      <p:sp>
        <p:nvSpPr>
          <p:cNvPr id="5" name="矩形 4"/>
          <p:cNvSpPr/>
          <p:nvPr/>
        </p:nvSpPr>
        <p:spPr>
          <a:xfrm>
            <a:off x="576064" y="16999"/>
            <a:ext cx="107504" cy="891721"/>
          </a:xfrm>
          <a:prstGeom prst="rect">
            <a:avLst/>
          </a:prstGeom>
          <a:solidFill>
            <a:schemeClr val="accent6">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0" name="TextBox 9"/>
          <p:cNvSpPr txBox="1"/>
          <p:nvPr/>
        </p:nvSpPr>
        <p:spPr>
          <a:xfrm>
            <a:off x="395536" y="1223174"/>
            <a:ext cx="8352928"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CN" altLang="en-US" sz="2800" b="1" dirty="0" smtClean="0"/>
              <a:t>高新资格评审：</a:t>
            </a:r>
            <a:r>
              <a:rPr lang="zh-CN" altLang="zh-CN" sz="2400" dirty="0"/>
              <a:t>企业创新能力评价</a:t>
            </a:r>
            <a:endParaRPr lang="zh-CN" altLang="en-US" sz="2400" b="1" dirty="0"/>
          </a:p>
        </p:txBody>
      </p:sp>
      <p:sp>
        <p:nvSpPr>
          <p:cNvPr id="24" name="TextBox 23"/>
          <p:cNvSpPr txBox="1"/>
          <p:nvPr/>
        </p:nvSpPr>
        <p:spPr>
          <a:xfrm>
            <a:off x="395536" y="2204864"/>
            <a:ext cx="3528392"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zh-CN" altLang="en-US" sz="2400" b="1" dirty="0" smtClean="0"/>
              <a:t>知识产权</a:t>
            </a:r>
            <a:endParaRPr lang="zh-CN" altLang="en-US" sz="2400" b="1" dirty="0"/>
          </a:p>
        </p:txBody>
      </p:sp>
      <p:sp>
        <p:nvSpPr>
          <p:cNvPr id="26" name="TextBox 25"/>
          <p:cNvSpPr txBox="1"/>
          <p:nvPr/>
        </p:nvSpPr>
        <p:spPr>
          <a:xfrm>
            <a:off x="395536" y="3994612"/>
            <a:ext cx="3528392"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zh-CN" altLang="en-US" sz="2400" b="1" dirty="0" smtClean="0"/>
              <a:t>科技成果转化能力</a:t>
            </a:r>
            <a:endParaRPr lang="zh-CN" altLang="en-US" sz="2400" b="1" dirty="0"/>
          </a:p>
        </p:txBody>
      </p:sp>
      <p:sp>
        <p:nvSpPr>
          <p:cNvPr id="27" name="TextBox 26"/>
          <p:cNvSpPr txBox="1"/>
          <p:nvPr/>
        </p:nvSpPr>
        <p:spPr>
          <a:xfrm>
            <a:off x="395536" y="4848254"/>
            <a:ext cx="3528392"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zh-CN" altLang="en-US" sz="2400" b="1" dirty="0" smtClean="0"/>
              <a:t>研究开发组织管理水平</a:t>
            </a:r>
            <a:endParaRPr lang="zh-CN" altLang="en-US" sz="2400" b="1" dirty="0"/>
          </a:p>
        </p:txBody>
      </p:sp>
      <p:sp>
        <p:nvSpPr>
          <p:cNvPr id="28" name="TextBox 27"/>
          <p:cNvSpPr txBox="1"/>
          <p:nvPr/>
        </p:nvSpPr>
        <p:spPr>
          <a:xfrm>
            <a:off x="395536" y="5847655"/>
            <a:ext cx="3528392"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zh-CN" altLang="en-US" sz="2400" b="1" dirty="0" smtClean="0"/>
              <a:t>企业成长性</a:t>
            </a:r>
            <a:endParaRPr lang="zh-CN" altLang="en-US" sz="2400" b="1" dirty="0"/>
          </a:p>
        </p:txBody>
      </p:sp>
      <p:sp>
        <p:nvSpPr>
          <p:cNvPr id="29" name="TextBox 28"/>
          <p:cNvSpPr txBox="1"/>
          <p:nvPr/>
        </p:nvSpPr>
        <p:spPr>
          <a:xfrm>
            <a:off x="4211960" y="2060848"/>
            <a:ext cx="324036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2000" b="1" dirty="0" smtClean="0"/>
              <a:t>知识产权类型、技术含量、数量、获取方式</a:t>
            </a:r>
            <a:endParaRPr lang="zh-CN" altLang="en-US" sz="2000" b="1" dirty="0"/>
          </a:p>
        </p:txBody>
      </p:sp>
      <p:sp>
        <p:nvSpPr>
          <p:cNvPr id="30" name="TextBox 29"/>
          <p:cNvSpPr txBox="1"/>
          <p:nvPr/>
        </p:nvSpPr>
        <p:spPr>
          <a:xfrm>
            <a:off x="4211960" y="4056167"/>
            <a:ext cx="324036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2000" b="1" dirty="0" smtClean="0"/>
              <a:t>科技成果、转化数量</a:t>
            </a:r>
            <a:endParaRPr lang="zh-CN" altLang="en-US" sz="2000" b="1" dirty="0"/>
          </a:p>
        </p:txBody>
      </p:sp>
      <p:sp>
        <p:nvSpPr>
          <p:cNvPr id="31" name="TextBox 30"/>
          <p:cNvSpPr txBox="1"/>
          <p:nvPr/>
        </p:nvSpPr>
        <p:spPr>
          <a:xfrm>
            <a:off x="4211960" y="4909809"/>
            <a:ext cx="324036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2000" b="1" dirty="0" smtClean="0"/>
              <a:t>科研创新的软硬环境</a:t>
            </a:r>
            <a:endParaRPr lang="zh-CN" altLang="en-US" sz="2000" b="1" dirty="0"/>
          </a:p>
        </p:txBody>
      </p:sp>
      <p:sp>
        <p:nvSpPr>
          <p:cNvPr id="32" name="TextBox 31"/>
          <p:cNvSpPr txBox="1"/>
          <p:nvPr/>
        </p:nvSpPr>
        <p:spPr>
          <a:xfrm>
            <a:off x="7668344" y="2060848"/>
            <a:ext cx="1152128"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altLang="zh-CN" sz="3200" b="1" dirty="0" smtClean="0"/>
              <a:t>30’</a:t>
            </a:r>
          </a:p>
          <a:p>
            <a:pPr algn="ctr"/>
            <a:endParaRPr lang="en-US" altLang="zh-CN" sz="3200" b="1" dirty="0"/>
          </a:p>
          <a:p>
            <a:pPr algn="ctr"/>
            <a:endParaRPr lang="zh-CN" altLang="en-US" sz="3200" b="1" dirty="0"/>
          </a:p>
        </p:txBody>
      </p:sp>
      <p:sp>
        <p:nvSpPr>
          <p:cNvPr id="33" name="TextBox 32"/>
          <p:cNvSpPr txBox="1"/>
          <p:nvPr/>
        </p:nvSpPr>
        <p:spPr>
          <a:xfrm>
            <a:off x="7740352" y="3933056"/>
            <a:ext cx="1008112"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altLang="zh-CN" sz="3200" b="1" dirty="0" smtClean="0"/>
              <a:t>30’</a:t>
            </a:r>
            <a:endParaRPr lang="zh-CN" altLang="en-US" sz="3200" b="1" dirty="0"/>
          </a:p>
        </p:txBody>
      </p:sp>
      <p:sp>
        <p:nvSpPr>
          <p:cNvPr id="34" name="TextBox 33"/>
          <p:cNvSpPr txBox="1"/>
          <p:nvPr/>
        </p:nvSpPr>
        <p:spPr>
          <a:xfrm>
            <a:off x="7740352" y="4786698"/>
            <a:ext cx="1008112"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altLang="zh-CN" sz="3200" b="1" dirty="0" smtClean="0"/>
              <a:t>20’</a:t>
            </a:r>
            <a:endParaRPr lang="zh-CN" altLang="en-US" sz="3200" b="1" dirty="0"/>
          </a:p>
        </p:txBody>
      </p:sp>
      <p:sp>
        <p:nvSpPr>
          <p:cNvPr id="35" name="TextBox 34"/>
          <p:cNvSpPr txBox="1"/>
          <p:nvPr/>
        </p:nvSpPr>
        <p:spPr>
          <a:xfrm>
            <a:off x="7740352" y="5786099"/>
            <a:ext cx="1008112"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altLang="zh-CN" sz="3200" b="1" dirty="0" smtClean="0"/>
              <a:t>20’</a:t>
            </a:r>
            <a:endParaRPr lang="zh-CN" altLang="en-US" sz="3200" b="1" dirty="0"/>
          </a:p>
        </p:txBody>
      </p:sp>
      <p:sp>
        <p:nvSpPr>
          <p:cNvPr id="36" name="TextBox 35"/>
          <p:cNvSpPr txBox="1"/>
          <p:nvPr/>
        </p:nvSpPr>
        <p:spPr>
          <a:xfrm>
            <a:off x="4211960" y="5621178"/>
            <a:ext cx="324036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2000" b="1" dirty="0"/>
              <a:t>净资产增长率</a:t>
            </a:r>
          </a:p>
        </p:txBody>
      </p:sp>
      <p:sp>
        <p:nvSpPr>
          <p:cNvPr id="37" name="TextBox 36"/>
          <p:cNvSpPr txBox="1"/>
          <p:nvPr/>
        </p:nvSpPr>
        <p:spPr>
          <a:xfrm>
            <a:off x="4211960" y="6021288"/>
            <a:ext cx="324036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2000" b="1" dirty="0"/>
              <a:t>销售收入增长率</a:t>
            </a:r>
          </a:p>
        </p:txBody>
      </p:sp>
      <p:sp>
        <p:nvSpPr>
          <p:cNvPr id="38" name="爆炸形 1 37"/>
          <p:cNvSpPr/>
          <p:nvPr/>
        </p:nvSpPr>
        <p:spPr>
          <a:xfrm rot="710854">
            <a:off x="5205835" y="277549"/>
            <a:ext cx="3816424" cy="1785390"/>
          </a:xfrm>
          <a:prstGeom prst="irregularSeal1">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3200" b="1" dirty="0" smtClean="0"/>
              <a:t>71</a:t>
            </a:r>
            <a:r>
              <a:rPr lang="zh-CN" altLang="en-US" sz="3200" b="1" dirty="0" smtClean="0"/>
              <a:t>分通过</a:t>
            </a:r>
            <a:endParaRPr lang="zh-CN" altLang="en-US" sz="3200" b="1" dirty="0"/>
          </a:p>
        </p:txBody>
      </p:sp>
      <p:sp>
        <p:nvSpPr>
          <p:cNvPr id="40" name="TextBox 39"/>
          <p:cNvSpPr txBox="1"/>
          <p:nvPr/>
        </p:nvSpPr>
        <p:spPr>
          <a:xfrm>
            <a:off x="1403648" y="3068960"/>
            <a:ext cx="1368152"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2400" b="1" dirty="0" smtClean="0"/>
              <a:t>加分项</a:t>
            </a:r>
            <a:endParaRPr lang="zh-CN" altLang="en-US" sz="2400" b="1" dirty="0"/>
          </a:p>
        </p:txBody>
      </p:sp>
      <p:sp>
        <p:nvSpPr>
          <p:cNvPr id="41" name="TextBox 40"/>
          <p:cNvSpPr txBox="1"/>
          <p:nvPr/>
        </p:nvSpPr>
        <p:spPr>
          <a:xfrm>
            <a:off x="2951820" y="2945849"/>
            <a:ext cx="4500500" cy="70788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zh-CN" altLang="en-US" sz="2000" b="1" dirty="0"/>
              <a:t>企业参与编制国家标准、行业标准、检测方法、技术规范的情况</a:t>
            </a:r>
          </a:p>
        </p:txBody>
      </p:sp>
      <p:sp>
        <p:nvSpPr>
          <p:cNvPr id="42" name="TextBox 41"/>
          <p:cNvSpPr txBox="1"/>
          <p:nvPr/>
        </p:nvSpPr>
        <p:spPr>
          <a:xfrm>
            <a:off x="7740352" y="2924944"/>
            <a:ext cx="1008112"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altLang="zh-CN" sz="3200" b="1" dirty="0" smtClean="0"/>
              <a:t>+2’</a:t>
            </a:r>
            <a:endParaRPr lang="zh-CN" altLang="en-US" sz="3200" b="1" dirty="0"/>
          </a:p>
        </p:txBody>
      </p:sp>
      <p:sp>
        <p:nvSpPr>
          <p:cNvPr id="43" name="直角上箭头 42"/>
          <p:cNvSpPr/>
          <p:nvPr/>
        </p:nvSpPr>
        <p:spPr>
          <a:xfrm rot="5400000">
            <a:off x="752527" y="2817640"/>
            <a:ext cx="720080" cy="438145"/>
          </a:xfrm>
          <a:prstGeom prst="bentUpArrow">
            <a:avLst>
              <a:gd name="adj1" fmla="val 0"/>
              <a:gd name="adj2" fmla="val 27959"/>
              <a:gd name="adj3"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1785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barn(inVertical)">
                                      <p:cBhvr>
                                        <p:cTn id="7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animBg="1"/>
      <p:bldP spid="41" grpId="0" animBg="1"/>
      <p:bldP spid="42"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V="1">
            <a:off x="0" y="1"/>
            <a:ext cx="9144000" cy="89172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755576" y="404663"/>
            <a:ext cx="1728192" cy="432049"/>
          </a:xfrm>
        </p:spPr>
        <p:txBody>
          <a:bodyPr>
            <a:normAutofit fontScale="90000"/>
          </a:bodyPr>
          <a:lstStyle/>
          <a:p>
            <a:pPr algn="l"/>
            <a:r>
              <a:rPr lang="zh-CN" altLang="en-US" sz="3200" dirty="0" smtClean="0">
                <a:solidFill>
                  <a:schemeClr val="bg1"/>
                </a:solidFill>
                <a:latin typeface="方正大黑简体" pitchFamily="65" charset="-122"/>
                <a:ea typeface="方正大黑简体" pitchFamily="65" charset="-122"/>
              </a:rPr>
              <a:t>课程提纲</a:t>
            </a:r>
            <a:endParaRPr lang="zh-CN" altLang="en-US" sz="3200" dirty="0">
              <a:solidFill>
                <a:schemeClr val="bg1"/>
              </a:solidFill>
              <a:latin typeface="方正大黑简体" pitchFamily="65" charset="-122"/>
              <a:ea typeface="方正大黑简体" pitchFamily="65" charset="-122"/>
            </a:endParaRPr>
          </a:p>
        </p:txBody>
      </p:sp>
      <p:sp>
        <p:nvSpPr>
          <p:cNvPr id="5" name="矩形 4"/>
          <p:cNvSpPr/>
          <p:nvPr/>
        </p:nvSpPr>
        <p:spPr>
          <a:xfrm>
            <a:off x="576064" y="16999"/>
            <a:ext cx="107504" cy="89172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grpSp>
        <p:nvGrpSpPr>
          <p:cNvPr id="3" name="组合 2"/>
          <p:cNvGrpSpPr/>
          <p:nvPr/>
        </p:nvGrpSpPr>
        <p:grpSpPr>
          <a:xfrm>
            <a:off x="1296144" y="1412776"/>
            <a:ext cx="3240360" cy="2304256"/>
            <a:chOff x="1296144" y="1412776"/>
            <a:chExt cx="3240360" cy="2304256"/>
          </a:xfrm>
        </p:grpSpPr>
        <p:sp>
          <p:nvSpPr>
            <p:cNvPr id="4" name="折角形 3"/>
            <p:cNvSpPr/>
            <p:nvPr/>
          </p:nvSpPr>
          <p:spPr>
            <a:xfrm>
              <a:off x="1296144" y="1412776"/>
              <a:ext cx="3240360" cy="2304256"/>
            </a:xfrm>
            <a:prstGeom prst="foldedCorner">
              <a:avLst/>
            </a:prstGeom>
          </p:spPr>
          <p:style>
            <a:lnRef idx="3">
              <a:schemeClr val="lt1"/>
            </a:lnRef>
            <a:fillRef idx="1">
              <a:schemeClr val="accent2"/>
            </a:fillRef>
            <a:effectRef idx="1">
              <a:schemeClr val="accent2"/>
            </a:effectRef>
            <a:fontRef idx="minor">
              <a:schemeClr val="lt1"/>
            </a:fontRef>
          </p:style>
          <p:txBody>
            <a:bodyPr rtlCol="0" anchor="ctr"/>
            <a:lstStyle/>
            <a:p>
              <a:endParaRPr lang="zh-CN" altLang="en-US" sz="2400" b="1" dirty="0"/>
            </a:p>
          </p:txBody>
        </p:sp>
        <p:sp>
          <p:nvSpPr>
            <p:cNvPr id="9" name="TextBox 8"/>
            <p:cNvSpPr txBox="1"/>
            <p:nvPr/>
          </p:nvSpPr>
          <p:spPr>
            <a:xfrm>
              <a:off x="1745939" y="2257708"/>
              <a:ext cx="2340769" cy="523220"/>
            </a:xfrm>
            <a:prstGeom prst="rect">
              <a:avLst/>
            </a:prstGeom>
            <a:noFill/>
          </p:spPr>
          <p:txBody>
            <a:bodyPr wrap="square" rtlCol="0">
              <a:spAutoFit/>
            </a:bodyPr>
            <a:lstStyle/>
            <a:p>
              <a:pPr algn="ctr"/>
              <a:r>
                <a:rPr lang="zh-CN" altLang="en-US" sz="2800" b="1" dirty="0" smtClean="0">
                  <a:solidFill>
                    <a:schemeClr val="bg1"/>
                  </a:solidFill>
                  <a:effectLst>
                    <a:outerShdw blurRad="38100" dist="38100" dir="2700000" algn="tl">
                      <a:srgbClr val="000000">
                        <a:alpha val="43137"/>
                      </a:srgbClr>
                    </a:outerShdw>
                  </a:effectLst>
                  <a:latin typeface="+mn-ea"/>
                </a:rPr>
                <a:t>高新申报条件</a:t>
              </a:r>
              <a:endParaRPr lang="zh-CN" altLang="en-US" sz="2800" b="1" dirty="0">
                <a:solidFill>
                  <a:schemeClr val="bg1"/>
                </a:solidFill>
                <a:effectLst>
                  <a:outerShdw blurRad="38100" dist="38100" dir="2700000" algn="tl">
                    <a:srgbClr val="000000">
                      <a:alpha val="43137"/>
                    </a:srgbClr>
                  </a:outerShdw>
                </a:effectLst>
                <a:latin typeface="+mn-ea"/>
              </a:endParaRPr>
            </a:p>
          </p:txBody>
        </p:sp>
      </p:grpSp>
      <p:grpSp>
        <p:nvGrpSpPr>
          <p:cNvPr id="7" name="组合 6"/>
          <p:cNvGrpSpPr/>
          <p:nvPr/>
        </p:nvGrpSpPr>
        <p:grpSpPr>
          <a:xfrm>
            <a:off x="4860032" y="1412777"/>
            <a:ext cx="3240360" cy="2304256"/>
            <a:chOff x="4860032" y="1412777"/>
            <a:chExt cx="3240360" cy="2304256"/>
          </a:xfrm>
        </p:grpSpPr>
        <p:sp>
          <p:nvSpPr>
            <p:cNvPr id="11" name="折角形 10"/>
            <p:cNvSpPr/>
            <p:nvPr/>
          </p:nvSpPr>
          <p:spPr>
            <a:xfrm rot="10800000" flipV="1">
              <a:off x="4860032" y="1412777"/>
              <a:ext cx="3240360" cy="2304256"/>
            </a:xfrm>
            <a:prstGeom prst="foldedCorner">
              <a:avLst/>
            </a:prstGeom>
          </p:spPr>
          <p:style>
            <a:lnRef idx="3">
              <a:schemeClr val="lt1"/>
            </a:lnRef>
            <a:fillRef idx="1">
              <a:schemeClr val="accent6"/>
            </a:fillRef>
            <a:effectRef idx="1">
              <a:schemeClr val="accent6"/>
            </a:effectRef>
            <a:fontRef idx="minor">
              <a:schemeClr val="lt1"/>
            </a:fontRef>
          </p:style>
          <p:txBody>
            <a:bodyPr rtlCol="0" anchor="ctr"/>
            <a:lstStyle/>
            <a:p>
              <a:endParaRPr lang="zh-CN" altLang="en-US" sz="2400" b="1" dirty="0"/>
            </a:p>
          </p:txBody>
        </p:sp>
        <p:sp>
          <p:nvSpPr>
            <p:cNvPr id="14" name="TextBox 13"/>
            <p:cNvSpPr txBox="1"/>
            <p:nvPr/>
          </p:nvSpPr>
          <p:spPr>
            <a:xfrm>
              <a:off x="5309826" y="2276872"/>
              <a:ext cx="2340769" cy="523220"/>
            </a:xfrm>
            <a:prstGeom prst="rect">
              <a:avLst/>
            </a:prstGeom>
            <a:noFill/>
          </p:spPr>
          <p:txBody>
            <a:bodyPr wrap="square" rtlCol="0">
              <a:spAutoFit/>
            </a:bodyPr>
            <a:lstStyle/>
            <a:p>
              <a:pPr algn="ctr"/>
              <a:r>
                <a:rPr lang="zh-CN" altLang="en-US" sz="2800" b="1" dirty="0" smtClean="0">
                  <a:solidFill>
                    <a:schemeClr val="bg1"/>
                  </a:solidFill>
                  <a:effectLst>
                    <a:outerShdw blurRad="38100" dist="38100" dir="2700000" algn="tl">
                      <a:srgbClr val="000000">
                        <a:alpha val="43137"/>
                      </a:srgbClr>
                    </a:outerShdw>
                  </a:effectLst>
                  <a:latin typeface="+mn-ea"/>
                </a:rPr>
                <a:t>高新申报准备</a:t>
              </a:r>
              <a:endParaRPr lang="zh-CN" altLang="en-US" sz="2800" b="1" dirty="0">
                <a:solidFill>
                  <a:schemeClr val="bg1"/>
                </a:solidFill>
                <a:effectLst>
                  <a:outerShdw blurRad="38100" dist="38100" dir="2700000" algn="tl">
                    <a:srgbClr val="000000">
                      <a:alpha val="43137"/>
                    </a:srgbClr>
                  </a:outerShdw>
                </a:effectLst>
                <a:latin typeface="+mn-ea"/>
              </a:endParaRPr>
            </a:p>
          </p:txBody>
        </p:sp>
      </p:grpSp>
      <p:grpSp>
        <p:nvGrpSpPr>
          <p:cNvPr id="8" name="组合 7"/>
          <p:cNvGrpSpPr/>
          <p:nvPr/>
        </p:nvGrpSpPr>
        <p:grpSpPr>
          <a:xfrm>
            <a:off x="1296144" y="4005064"/>
            <a:ext cx="3240360" cy="2304256"/>
            <a:chOff x="1296144" y="4005064"/>
            <a:chExt cx="3240360" cy="2304256"/>
          </a:xfrm>
        </p:grpSpPr>
        <p:sp>
          <p:nvSpPr>
            <p:cNvPr id="12" name="折角形 11"/>
            <p:cNvSpPr/>
            <p:nvPr/>
          </p:nvSpPr>
          <p:spPr>
            <a:xfrm rot="10800000" flipH="1">
              <a:off x="1296144" y="4005064"/>
              <a:ext cx="3240360" cy="2304256"/>
            </a:xfrm>
            <a:prstGeom prst="foldedCorner">
              <a:avLst/>
            </a:prstGeom>
          </p:spPr>
          <p:style>
            <a:lnRef idx="3">
              <a:schemeClr val="lt1"/>
            </a:lnRef>
            <a:fillRef idx="1">
              <a:schemeClr val="accent5"/>
            </a:fillRef>
            <a:effectRef idx="1">
              <a:schemeClr val="accent5"/>
            </a:effectRef>
            <a:fontRef idx="minor">
              <a:schemeClr val="lt1"/>
            </a:fontRef>
          </p:style>
          <p:txBody>
            <a:bodyPr rtlCol="0" anchor="ctr"/>
            <a:lstStyle/>
            <a:p>
              <a:endParaRPr lang="zh-CN" altLang="en-US" sz="2400" b="1" dirty="0"/>
            </a:p>
          </p:txBody>
        </p:sp>
        <p:sp>
          <p:nvSpPr>
            <p:cNvPr id="15" name="TextBox 14"/>
            <p:cNvSpPr txBox="1"/>
            <p:nvPr/>
          </p:nvSpPr>
          <p:spPr>
            <a:xfrm>
              <a:off x="1296144" y="4972525"/>
              <a:ext cx="3240360" cy="523220"/>
            </a:xfrm>
            <a:prstGeom prst="rect">
              <a:avLst/>
            </a:prstGeom>
            <a:noFill/>
          </p:spPr>
          <p:txBody>
            <a:bodyPr wrap="square" rtlCol="0">
              <a:spAutoFit/>
            </a:bodyPr>
            <a:lstStyle/>
            <a:p>
              <a:pPr algn="ctr"/>
              <a:r>
                <a:rPr lang="zh-CN" altLang="en-US" sz="2800" b="1" dirty="0" smtClean="0">
                  <a:solidFill>
                    <a:schemeClr val="bg1"/>
                  </a:solidFill>
                  <a:effectLst>
                    <a:outerShdw blurRad="38100" dist="38100" dir="2700000" algn="tl">
                      <a:srgbClr val="000000">
                        <a:alpha val="43137"/>
                      </a:srgbClr>
                    </a:outerShdw>
                  </a:effectLst>
                  <a:latin typeface="+mn-ea"/>
                </a:rPr>
                <a:t>研发费用辅助账</a:t>
              </a:r>
              <a:endParaRPr lang="zh-CN" altLang="en-US" sz="2800" b="1" dirty="0">
                <a:solidFill>
                  <a:schemeClr val="bg1"/>
                </a:solidFill>
                <a:effectLst>
                  <a:outerShdw blurRad="38100" dist="38100" dir="2700000" algn="tl">
                    <a:srgbClr val="000000">
                      <a:alpha val="43137"/>
                    </a:srgbClr>
                  </a:outerShdw>
                </a:effectLst>
                <a:latin typeface="+mn-ea"/>
              </a:endParaRPr>
            </a:p>
          </p:txBody>
        </p:sp>
      </p:grpSp>
      <p:grpSp>
        <p:nvGrpSpPr>
          <p:cNvPr id="13" name="组合 12"/>
          <p:cNvGrpSpPr/>
          <p:nvPr/>
        </p:nvGrpSpPr>
        <p:grpSpPr>
          <a:xfrm>
            <a:off x="4860032" y="4005063"/>
            <a:ext cx="3240360" cy="2304256"/>
            <a:chOff x="4860032" y="4005063"/>
            <a:chExt cx="3240360" cy="2304256"/>
          </a:xfrm>
        </p:grpSpPr>
        <p:sp>
          <p:nvSpPr>
            <p:cNvPr id="10" name="折角形 9"/>
            <p:cNvSpPr/>
            <p:nvPr/>
          </p:nvSpPr>
          <p:spPr>
            <a:xfrm rot="10800000">
              <a:off x="4860032" y="4005063"/>
              <a:ext cx="3240360" cy="2304256"/>
            </a:xfrm>
            <a:prstGeom prst="foldedCorner">
              <a:avLst/>
            </a:prstGeom>
          </p:spPr>
          <p:style>
            <a:lnRef idx="3">
              <a:schemeClr val="lt1"/>
            </a:lnRef>
            <a:fillRef idx="1">
              <a:schemeClr val="accent3"/>
            </a:fillRef>
            <a:effectRef idx="1">
              <a:schemeClr val="accent3"/>
            </a:effectRef>
            <a:fontRef idx="minor">
              <a:schemeClr val="lt1"/>
            </a:fontRef>
          </p:style>
          <p:txBody>
            <a:bodyPr rtlCol="0" anchor="ctr"/>
            <a:lstStyle/>
            <a:p>
              <a:endParaRPr lang="zh-CN" altLang="en-US" sz="2400" b="1" dirty="0"/>
            </a:p>
          </p:txBody>
        </p:sp>
        <p:sp>
          <p:nvSpPr>
            <p:cNvPr id="16" name="TextBox 15"/>
            <p:cNvSpPr txBox="1"/>
            <p:nvPr/>
          </p:nvSpPr>
          <p:spPr>
            <a:xfrm>
              <a:off x="4932039" y="4972525"/>
              <a:ext cx="3096346" cy="523220"/>
            </a:xfrm>
            <a:prstGeom prst="rect">
              <a:avLst/>
            </a:prstGeom>
            <a:noFill/>
          </p:spPr>
          <p:txBody>
            <a:bodyPr wrap="square" rtlCol="0">
              <a:spAutoFit/>
            </a:bodyPr>
            <a:lstStyle/>
            <a:p>
              <a:pPr algn="ctr"/>
              <a:r>
                <a:rPr lang="zh-CN" altLang="en-US" sz="2800" b="1" dirty="0" smtClean="0">
                  <a:solidFill>
                    <a:schemeClr val="bg1"/>
                  </a:solidFill>
                  <a:effectLst>
                    <a:outerShdw blurRad="38100" dist="38100" dir="2700000" algn="tl">
                      <a:srgbClr val="000000">
                        <a:alpha val="43137"/>
                      </a:srgbClr>
                    </a:outerShdw>
                  </a:effectLst>
                  <a:latin typeface="+mn-ea"/>
                </a:rPr>
                <a:t>高新材料解密</a:t>
              </a:r>
              <a:endParaRPr lang="zh-CN" altLang="en-US" sz="2800" b="1" dirty="0">
                <a:solidFill>
                  <a:schemeClr val="bg1"/>
                </a:solidFill>
                <a:effectLst>
                  <a:outerShdw blurRad="38100" dist="38100" dir="2700000" algn="tl">
                    <a:srgbClr val="000000">
                      <a:alpha val="43137"/>
                    </a:srgbClr>
                  </a:outerShdw>
                </a:effectLst>
                <a:latin typeface="+mn-ea"/>
              </a:endParaRPr>
            </a:p>
          </p:txBody>
        </p:sp>
      </p:grpSp>
    </p:spTree>
    <p:extLst>
      <p:ext uri="{BB962C8B-B14F-4D97-AF65-F5344CB8AC3E}">
        <p14:creationId xmlns:p14="http://schemas.microsoft.com/office/powerpoint/2010/main" val="128569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95536" y="1180444"/>
            <a:ext cx="1764196"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CN" altLang="en-US" sz="2400" b="1" dirty="0" smtClean="0"/>
              <a:t>知识产权</a:t>
            </a:r>
            <a:endParaRPr lang="zh-CN" altLang="en-US" sz="2400" b="1" dirty="0"/>
          </a:p>
        </p:txBody>
      </p:sp>
      <p:sp>
        <p:nvSpPr>
          <p:cNvPr id="25" name="TextBox 24"/>
          <p:cNvSpPr txBox="1"/>
          <p:nvPr/>
        </p:nvSpPr>
        <p:spPr>
          <a:xfrm>
            <a:off x="2339752" y="1239143"/>
            <a:ext cx="640871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2400" b="1" dirty="0" smtClean="0">
                <a:solidFill>
                  <a:srgbClr val="C00000"/>
                </a:solidFill>
              </a:rPr>
              <a:t>到底需要几个知识产权？</a:t>
            </a:r>
            <a:endParaRPr lang="zh-CN" altLang="en-US" sz="2400" b="1" dirty="0">
              <a:solidFill>
                <a:srgbClr val="C00000"/>
              </a:solidFill>
            </a:endParaRPr>
          </a:p>
        </p:txBody>
      </p:sp>
      <p:sp>
        <p:nvSpPr>
          <p:cNvPr id="38" name="TextBox 37"/>
          <p:cNvSpPr txBox="1"/>
          <p:nvPr/>
        </p:nvSpPr>
        <p:spPr>
          <a:xfrm>
            <a:off x="395536" y="1875596"/>
            <a:ext cx="8352928"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000" b="1" dirty="0"/>
              <a:t>根据</a:t>
            </a:r>
            <a:r>
              <a:rPr lang="en-US" altLang="zh-CN" sz="2000" b="1" dirty="0" smtClean="0"/>
              <a:t>《</a:t>
            </a:r>
            <a:r>
              <a:rPr lang="zh-CN" altLang="en-US" sz="2000" b="1" dirty="0"/>
              <a:t>高新技术企业认定管理办法</a:t>
            </a:r>
            <a:r>
              <a:rPr lang="en-US" altLang="zh-CN" sz="2000" b="1" dirty="0"/>
              <a:t>》</a:t>
            </a:r>
            <a:r>
              <a:rPr lang="zh-CN" altLang="en-US" sz="2000" b="1" dirty="0"/>
              <a:t>（国科发火</a:t>
            </a:r>
            <a:r>
              <a:rPr lang="en-US" altLang="zh-CN" sz="2000" b="1" dirty="0"/>
              <a:t>〔2016〕32</a:t>
            </a:r>
            <a:r>
              <a:rPr lang="zh-CN" altLang="en-US" sz="2000" b="1" dirty="0" smtClean="0"/>
              <a:t>号）规定，知识产权的评分不再以数量作为唯一的标准，而是分为了</a:t>
            </a:r>
            <a:r>
              <a:rPr lang="en-US" altLang="zh-CN" sz="2000" b="1" dirty="0" smtClean="0"/>
              <a:t>4</a:t>
            </a:r>
            <a:r>
              <a:rPr lang="zh-CN" altLang="en-US" sz="2000" b="1" dirty="0" smtClean="0"/>
              <a:t>个考核方面：</a:t>
            </a:r>
            <a:endParaRPr lang="en-US" altLang="zh-CN" sz="2000" b="1" dirty="0" smtClean="0"/>
          </a:p>
          <a:p>
            <a:r>
              <a:rPr lang="en-US" altLang="zh-CN" sz="2000" b="1" dirty="0" smtClean="0"/>
              <a:t>    1</a:t>
            </a:r>
            <a:r>
              <a:rPr lang="zh-CN" altLang="en-US" sz="2000" b="1" dirty="0" smtClean="0"/>
              <a:t>、</a:t>
            </a:r>
            <a:r>
              <a:rPr lang="zh-CN" altLang="zh-CN" sz="2000" b="1" dirty="0" smtClean="0"/>
              <a:t>技术</a:t>
            </a:r>
            <a:r>
              <a:rPr lang="zh-CN" altLang="zh-CN" sz="2000" b="1" dirty="0"/>
              <a:t>的先进程度</a:t>
            </a:r>
          </a:p>
          <a:p>
            <a:r>
              <a:rPr lang="en-US" altLang="zh-CN" sz="2000" b="1" dirty="0" smtClean="0"/>
              <a:t>    2</a:t>
            </a:r>
            <a:r>
              <a:rPr lang="zh-CN" altLang="en-US" sz="2000" b="1" dirty="0" smtClean="0"/>
              <a:t>、</a:t>
            </a:r>
            <a:r>
              <a:rPr lang="zh-CN" altLang="zh-CN" sz="2000" b="1" dirty="0" smtClean="0"/>
              <a:t>对</a:t>
            </a:r>
            <a:r>
              <a:rPr lang="zh-CN" altLang="zh-CN" sz="2000" b="1" dirty="0"/>
              <a:t>主要产品（服务）在技术上发挥核心支持作用</a:t>
            </a:r>
          </a:p>
          <a:p>
            <a:r>
              <a:rPr lang="en-US" altLang="zh-CN" sz="2000" b="1" dirty="0" smtClean="0"/>
              <a:t>    3</a:t>
            </a:r>
            <a:r>
              <a:rPr lang="zh-CN" altLang="en-US" sz="2000" b="1" dirty="0" smtClean="0"/>
              <a:t>、</a:t>
            </a:r>
            <a:r>
              <a:rPr lang="zh-CN" altLang="zh-CN" sz="2000" b="1" dirty="0" smtClean="0"/>
              <a:t>知识产权</a:t>
            </a:r>
            <a:r>
              <a:rPr lang="zh-CN" altLang="zh-CN" sz="2000" b="1" dirty="0"/>
              <a:t>数量</a:t>
            </a:r>
          </a:p>
          <a:p>
            <a:r>
              <a:rPr lang="en-US" altLang="zh-CN" sz="2000" b="1" dirty="0" smtClean="0"/>
              <a:t>    4</a:t>
            </a:r>
            <a:r>
              <a:rPr lang="zh-CN" altLang="en-US" sz="2000" b="1" dirty="0" smtClean="0"/>
              <a:t>、</a:t>
            </a:r>
            <a:r>
              <a:rPr lang="zh-CN" altLang="zh-CN" sz="2000" b="1" dirty="0" smtClean="0"/>
              <a:t>知识产权</a:t>
            </a:r>
            <a:r>
              <a:rPr lang="zh-CN" altLang="zh-CN" sz="2000" b="1" dirty="0"/>
              <a:t>获得</a:t>
            </a:r>
            <a:r>
              <a:rPr lang="zh-CN" altLang="zh-CN" sz="2000" b="1" dirty="0" smtClean="0"/>
              <a:t>方式</a:t>
            </a:r>
            <a:r>
              <a:rPr lang="en-US" altLang="zh-CN" sz="2000" b="1" dirty="0" smtClean="0"/>
              <a:t>   </a:t>
            </a:r>
            <a:endParaRPr lang="en-US" altLang="zh-CN" sz="2000" b="1" dirty="0"/>
          </a:p>
          <a:p>
            <a:r>
              <a:rPr lang="en-US" altLang="zh-CN" sz="2000" b="1" dirty="0" smtClean="0"/>
              <a:t>    </a:t>
            </a:r>
            <a:endParaRPr lang="zh-CN" altLang="en-US" sz="2000" b="1" dirty="0">
              <a:solidFill>
                <a:srgbClr val="FF0000"/>
              </a:solidFill>
            </a:endParaRPr>
          </a:p>
        </p:txBody>
      </p:sp>
      <p:sp>
        <p:nvSpPr>
          <p:cNvPr id="4" name="矩形 3"/>
          <p:cNvSpPr/>
          <p:nvPr/>
        </p:nvSpPr>
        <p:spPr>
          <a:xfrm>
            <a:off x="2339752" y="4509120"/>
            <a:ext cx="6408712" cy="93610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zh-CN" altLang="en-US" sz="2000" b="1" dirty="0">
                <a:solidFill>
                  <a:schemeClr val="tx1"/>
                </a:solidFill>
                <a:latin typeface="+mn-ea"/>
              </a:rPr>
              <a:t>仅仅</a:t>
            </a:r>
            <a:r>
              <a:rPr lang="zh-CN" altLang="en-US" sz="2000" b="1" dirty="0" smtClean="0">
                <a:solidFill>
                  <a:schemeClr val="tx1"/>
                </a:solidFill>
                <a:latin typeface="+mn-ea"/>
              </a:rPr>
              <a:t>在</a:t>
            </a:r>
            <a:r>
              <a:rPr lang="zh-CN" altLang="en-US" sz="2000" b="1" dirty="0">
                <a:solidFill>
                  <a:schemeClr val="tx1"/>
                </a:solidFill>
                <a:latin typeface="+mn-ea"/>
              </a:rPr>
              <a:t>知识产权数量的评分方面，</a:t>
            </a:r>
            <a:r>
              <a:rPr lang="en-US" altLang="zh-CN" sz="2000" b="1" dirty="0">
                <a:solidFill>
                  <a:schemeClr val="tx1"/>
                </a:solidFill>
                <a:latin typeface="+mn-ea"/>
              </a:rPr>
              <a:t>1</a:t>
            </a:r>
            <a:r>
              <a:rPr lang="zh-CN" altLang="en-US" sz="2000" b="1" dirty="0">
                <a:solidFill>
                  <a:schemeClr val="tx1"/>
                </a:solidFill>
                <a:latin typeface="+mn-ea"/>
              </a:rPr>
              <a:t>项及以上 </a:t>
            </a:r>
            <a:r>
              <a:rPr lang="en-US" altLang="zh-CN" sz="2000" b="1" dirty="0">
                <a:solidFill>
                  <a:schemeClr val="tx1"/>
                </a:solidFill>
                <a:latin typeface="+mn-ea"/>
              </a:rPr>
              <a:t>Ⅰ</a:t>
            </a:r>
            <a:r>
              <a:rPr lang="zh-CN" altLang="en-US" sz="2000" b="1" dirty="0">
                <a:solidFill>
                  <a:schemeClr val="tx1"/>
                </a:solidFill>
                <a:latin typeface="+mn-ea"/>
              </a:rPr>
              <a:t>类，最高得</a:t>
            </a:r>
            <a:r>
              <a:rPr lang="en-US" altLang="zh-CN" sz="2000" b="1" dirty="0">
                <a:solidFill>
                  <a:schemeClr val="tx1"/>
                </a:solidFill>
                <a:latin typeface="+mn-ea"/>
              </a:rPr>
              <a:t>8</a:t>
            </a:r>
            <a:r>
              <a:rPr lang="zh-CN" altLang="en-US" sz="2000" b="1" dirty="0">
                <a:solidFill>
                  <a:schemeClr val="tx1"/>
                </a:solidFill>
                <a:latin typeface="+mn-ea"/>
              </a:rPr>
              <a:t>分；</a:t>
            </a:r>
            <a:r>
              <a:rPr lang="en-US" altLang="zh-CN" sz="2000" b="1" dirty="0">
                <a:solidFill>
                  <a:schemeClr val="tx1"/>
                </a:solidFill>
                <a:latin typeface="+mn-ea"/>
              </a:rPr>
              <a:t> 5</a:t>
            </a:r>
            <a:r>
              <a:rPr lang="zh-CN" altLang="en-US" sz="2000" b="1" dirty="0">
                <a:solidFill>
                  <a:schemeClr val="tx1"/>
                </a:solidFill>
                <a:latin typeface="+mn-ea"/>
              </a:rPr>
              <a:t>项及以上 </a:t>
            </a:r>
            <a:r>
              <a:rPr lang="en-US" altLang="zh-CN" sz="2000" b="1" dirty="0">
                <a:solidFill>
                  <a:schemeClr val="tx1"/>
                </a:solidFill>
                <a:latin typeface="+mn-ea"/>
              </a:rPr>
              <a:t>Ⅱ</a:t>
            </a:r>
            <a:r>
              <a:rPr lang="zh-CN" altLang="en-US" sz="2000" b="1" dirty="0">
                <a:solidFill>
                  <a:schemeClr val="tx1"/>
                </a:solidFill>
                <a:latin typeface="+mn-ea"/>
              </a:rPr>
              <a:t>类最高得</a:t>
            </a:r>
            <a:r>
              <a:rPr lang="en-US" altLang="zh-CN" sz="2000" b="1" dirty="0">
                <a:solidFill>
                  <a:schemeClr val="tx1"/>
                </a:solidFill>
                <a:latin typeface="+mn-ea"/>
              </a:rPr>
              <a:t>6</a:t>
            </a:r>
            <a:r>
              <a:rPr lang="zh-CN" altLang="en-US" sz="2000" b="1" dirty="0">
                <a:solidFill>
                  <a:schemeClr val="tx1"/>
                </a:solidFill>
                <a:latin typeface="+mn-ea"/>
              </a:rPr>
              <a:t>分</a:t>
            </a:r>
            <a:r>
              <a:rPr lang="zh-CN" altLang="en-US" sz="2000" b="1" dirty="0" smtClean="0">
                <a:solidFill>
                  <a:schemeClr val="tx1"/>
                </a:solidFill>
                <a:latin typeface="+mn-ea"/>
              </a:rPr>
              <a:t>。</a:t>
            </a:r>
            <a:endParaRPr lang="zh-CN" altLang="en-US" dirty="0"/>
          </a:p>
        </p:txBody>
      </p:sp>
      <p:sp>
        <p:nvSpPr>
          <p:cNvPr id="7" name="七角星 6"/>
          <p:cNvSpPr/>
          <p:nvPr/>
        </p:nvSpPr>
        <p:spPr>
          <a:xfrm rot="887905">
            <a:off x="548687" y="3872302"/>
            <a:ext cx="1975958" cy="1511637"/>
          </a:xfrm>
          <a:prstGeom prst="star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6000" b="1" dirty="0" smtClean="0">
                <a:solidFill>
                  <a:schemeClr val="bg1"/>
                </a:solidFill>
                <a:latin typeface="方正大黑简体" pitchFamily="65" charset="-122"/>
                <a:ea typeface="方正大黑简体" pitchFamily="65" charset="-122"/>
              </a:rPr>
              <a:t> ！</a:t>
            </a:r>
            <a:endParaRPr lang="zh-CN" altLang="en-US" sz="6000" b="1" dirty="0">
              <a:solidFill>
                <a:schemeClr val="bg1"/>
              </a:solidFill>
              <a:latin typeface="方正大黑简体" pitchFamily="65" charset="-122"/>
              <a:ea typeface="方正大黑简体" pitchFamily="65" charset="-122"/>
            </a:endParaRPr>
          </a:p>
        </p:txBody>
      </p:sp>
      <p:sp>
        <p:nvSpPr>
          <p:cNvPr id="11" name="矩形 10"/>
          <p:cNvSpPr/>
          <p:nvPr/>
        </p:nvSpPr>
        <p:spPr>
          <a:xfrm>
            <a:off x="2339752" y="5589240"/>
            <a:ext cx="6408712" cy="93610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zh-CN" altLang="en-US" sz="2000" b="1" dirty="0">
                <a:solidFill>
                  <a:schemeClr val="tx1"/>
                </a:solidFill>
                <a:latin typeface="+mn-ea"/>
              </a:rPr>
              <a:t>不能简单认为这个数量就够了，还需要与科技成果转化的考核结合起来。</a:t>
            </a:r>
          </a:p>
        </p:txBody>
      </p:sp>
      <p:sp>
        <p:nvSpPr>
          <p:cNvPr id="12" name="矩形 11"/>
          <p:cNvSpPr/>
          <p:nvPr/>
        </p:nvSpPr>
        <p:spPr>
          <a:xfrm flipV="1">
            <a:off x="0" y="1"/>
            <a:ext cx="9144000" cy="89172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3" name="标题 1"/>
          <p:cNvSpPr txBox="1">
            <a:spLocks/>
          </p:cNvSpPr>
          <p:nvPr/>
        </p:nvSpPr>
        <p:spPr>
          <a:xfrm>
            <a:off x="755576" y="404663"/>
            <a:ext cx="3096344" cy="432049"/>
          </a:xfrm>
          <a:prstGeom prst="rect">
            <a:avLst/>
          </a:prstGeom>
          <a:noFill/>
          <a:ln w="9525" cap="flat" cmpd="sng" algn="ctr">
            <a:noFill/>
            <a:prstDash val="solid"/>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zh-CN" altLang="en-US" sz="3200" dirty="0" smtClean="0">
                <a:latin typeface="方正大黑简体" pitchFamily="65" charset="-122"/>
                <a:ea typeface="方正大黑简体" pitchFamily="65" charset="-122"/>
              </a:rPr>
              <a:t>难点解读</a:t>
            </a:r>
            <a:endParaRPr lang="zh-CN" altLang="en-US" sz="3200" dirty="0">
              <a:latin typeface="方正大黑简体" pitchFamily="65" charset="-122"/>
              <a:ea typeface="方正大黑简体" pitchFamily="65" charset="-122"/>
            </a:endParaRPr>
          </a:p>
        </p:txBody>
      </p:sp>
      <p:sp>
        <p:nvSpPr>
          <p:cNvPr id="14" name="矩形 13"/>
          <p:cNvSpPr/>
          <p:nvPr/>
        </p:nvSpPr>
        <p:spPr>
          <a:xfrm>
            <a:off x="576064" y="16999"/>
            <a:ext cx="107504" cy="891721"/>
          </a:xfrm>
          <a:prstGeom prst="rect">
            <a:avLst/>
          </a:prstGeom>
          <a:solidFill>
            <a:schemeClr val="accent6">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05963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8" grpId="0" animBg="1"/>
      <p:bldP spid="4" grpId="0" animBg="1"/>
      <p:bldP spid="7"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95536" y="1196752"/>
            <a:ext cx="2592288"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CN" altLang="en-US" sz="2400" b="1" dirty="0" smtClean="0"/>
              <a:t>科技成果转化</a:t>
            </a:r>
            <a:endParaRPr lang="zh-CN" altLang="en-US" sz="2400" b="1" dirty="0"/>
          </a:p>
        </p:txBody>
      </p:sp>
      <p:sp>
        <p:nvSpPr>
          <p:cNvPr id="25" name="TextBox 24"/>
          <p:cNvSpPr txBox="1"/>
          <p:nvPr/>
        </p:nvSpPr>
        <p:spPr>
          <a:xfrm>
            <a:off x="3275856" y="1196752"/>
            <a:ext cx="5472608"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2400" b="1" dirty="0" smtClean="0">
                <a:solidFill>
                  <a:schemeClr val="accent6">
                    <a:lumMod val="75000"/>
                  </a:schemeClr>
                </a:solidFill>
              </a:rPr>
              <a:t>到底怎么评判？</a:t>
            </a:r>
            <a:endParaRPr lang="zh-CN" altLang="en-US" sz="2400" b="1" dirty="0">
              <a:solidFill>
                <a:schemeClr val="accent6">
                  <a:lumMod val="75000"/>
                </a:schemeClr>
              </a:solidFill>
            </a:endParaRPr>
          </a:p>
        </p:txBody>
      </p:sp>
      <p:sp>
        <p:nvSpPr>
          <p:cNvPr id="7" name="矩形 6"/>
          <p:cNvSpPr/>
          <p:nvPr/>
        </p:nvSpPr>
        <p:spPr>
          <a:xfrm>
            <a:off x="395536" y="1844824"/>
            <a:ext cx="8352928" cy="400110"/>
          </a:xfrm>
          <a:prstGeom prst="rect">
            <a:avLst/>
          </a:prstGeom>
        </p:spPr>
        <p:txBody>
          <a:bodyPr wrap="square">
            <a:spAutoFit/>
          </a:bodyPr>
          <a:lstStyle/>
          <a:p>
            <a:r>
              <a:rPr lang="zh-CN" altLang="en-US" sz="2000" b="1" dirty="0"/>
              <a:t>根据</a:t>
            </a:r>
            <a:r>
              <a:rPr lang="en-US" altLang="zh-CN" sz="2000" b="1" dirty="0"/>
              <a:t>《</a:t>
            </a:r>
            <a:r>
              <a:rPr lang="zh-CN" altLang="en-US" sz="2000" b="1" dirty="0"/>
              <a:t>高新技术企业认定管理办法</a:t>
            </a:r>
            <a:r>
              <a:rPr lang="en-US" altLang="zh-CN" sz="2000" b="1" dirty="0"/>
              <a:t>》</a:t>
            </a:r>
            <a:r>
              <a:rPr lang="zh-CN" altLang="en-US" sz="2000" b="1" dirty="0"/>
              <a:t>（国科发火</a:t>
            </a:r>
            <a:r>
              <a:rPr lang="en-US" altLang="zh-CN" sz="2000" b="1" dirty="0"/>
              <a:t>〔2016〕32</a:t>
            </a:r>
            <a:r>
              <a:rPr lang="zh-CN" altLang="en-US" sz="2000" b="1" dirty="0" smtClean="0"/>
              <a:t>号的解释</a:t>
            </a:r>
            <a:r>
              <a:rPr lang="en-US" altLang="zh-CN" sz="2000" b="1" dirty="0" smtClean="0"/>
              <a:t>.</a:t>
            </a:r>
            <a:endParaRPr lang="en-US" altLang="zh-CN" sz="2000" b="1" dirty="0">
              <a:solidFill>
                <a:srgbClr val="FF0000"/>
              </a:solidFill>
            </a:endParaRPr>
          </a:p>
        </p:txBody>
      </p:sp>
      <p:sp>
        <p:nvSpPr>
          <p:cNvPr id="11" name="矩形 10"/>
          <p:cNvSpPr/>
          <p:nvPr/>
        </p:nvSpPr>
        <p:spPr>
          <a:xfrm>
            <a:off x="4716016" y="2564904"/>
            <a:ext cx="3024336" cy="86409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2000" b="1" dirty="0" smtClean="0">
                <a:solidFill>
                  <a:schemeClr val="tx1"/>
                </a:solidFill>
                <a:latin typeface="+mn-ea"/>
              </a:rPr>
              <a:t>转化形式</a:t>
            </a:r>
            <a:endParaRPr lang="en-US" altLang="zh-CN" sz="2000" b="1" dirty="0">
              <a:solidFill>
                <a:schemeClr val="tx1"/>
              </a:solidFill>
              <a:latin typeface="+mn-ea"/>
            </a:endParaRPr>
          </a:p>
        </p:txBody>
      </p:sp>
      <p:sp>
        <p:nvSpPr>
          <p:cNvPr id="14" name="矩形 13"/>
          <p:cNvSpPr/>
          <p:nvPr/>
        </p:nvSpPr>
        <p:spPr>
          <a:xfrm flipV="1">
            <a:off x="0" y="1"/>
            <a:ext cx="9144000" cy="89172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5" name="标题 1"/>
          <p:cNvSpPr txBox="1">
            <a:spLocks/>
          </p:cNvSpPr>
          <p:nvPr/>
        </p:nvSpPr>
        <p:spPr>
          <a:xfrm>
            <a:off x="755576" y="404663"/>
            <a:ext cx="3096344" cy="432049"/>
          </a:xfrm>
          <a:prstGeom prst="rect">
            <a:avLst/>
          </a:prstGeom>
          <a:noFill/>
          <a:ln w="9525" cap="flat" cmpd="sng" algn="ctr">
            <a:noFill/>
            <a:prstDash val="solid"/>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zh-CN" altLang="en-US" sz="3200" dirty="0" smtClean="0">
                <a:latin typeface="方正大黑简体" pitchFamily="65" charset="-122"/>
                <a:ea typeface="方正大黑简体" pitchFamily="65" charset="-122"/>
              </a:rPr>
              <a:t>难点解读</a:t>
            </a:r>
            <a:endParaRPr lang="zh-CN" altLang="en-US" sz="3200" dirty="0">
              <a:latin typeface="方正大黑简体" pitchFamily="65" charset="-122"/>
              <a:ea typeface="方正大黑简体" pitchFamily="65" charset="-122"/>
            </a:endParaRPr>
          </a:p>
        </p:txBody>
      </p:sp>
      <p:sp>
        <p:nvSpPr>
          <p:cNvPr id="16" name="矩形 15"/>
          <p:cNvSpPr/>
          <p:nvPr/>
        </p:nvSpPr>
        <p:spPr>
          <a:xfrm>
            <a:off x="576064" y="16999"/>
            <a:ext cx="107504" cy="891721"/>
          </a:xfrm>
          <a:prstGeom prst="rect">
            <a:avLst/>
          </a:prstGeom>
          <a:solidFill>
            <a:schemeClr val="accent6">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3" name="矩形 12"/>
          <p:cNvSpPr/>
          <p:nvPr/>
        </p:nvSpPr>
        <p:spPr>
          <a:xfrm>
            <a:off x="4716016" y="3933056"/>
            <a:ext cx="3024336" cy="86409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2000" b="1" dirty="0" smtClean="0">
                <a:solidFill>
                  <a:schemeClr val="tx1"/>
                </a:solidFill>
                <a:latin typeface="+mn-ea"/>
              </a:rPr>
              <a:t>转化内容</a:t>
            </a:r>
            <a:endParaRPr lang="en-US" altLang="zh-CN" sz="2000" b="1" dirty="0">
              <a:solidFill>
                <a:schemeClr val="tx1"/>
              </a:solidFill>
              <a:latin typeface="+mn-ea"/>
            </a:endParaRPr>
          </a:p>
        </p:txBody>
      </p:sp>
      <p:sp>
        <p:nvSpPr>
          <p:cNvPr id="17" name="矩形 16"/>
          <p:cNvSpPr/>
          <p:nvPr/>
        </p:nvSpPr>
        <p:spPr>
          <a:xfrm>
            <a:off x="4716016" y="5301208"/>
            <a:ext cx="3024336" cy="86409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2000" b="1" dirty="0" smtClean="0">
                <a:solidFill>
                  <a:schemeClr val="tx1"/>
                </a:solidFill>
                <a:latin typeface="+mn-ea"/>
              </a:rPr>
              <a:t>转化数量</a:t>
            </a:r>
            <a:endParaRPr lang="en-US" altLang="zh-CN" sz="2000" b="1" dirty="0">
              <a:solidFill>
                <a:schemeClr val="tx1"/>
              </a:solidFill>
              <a:latin typeface="+mn-ea"/>
            </a:endParaRPr>
          </a:p>
        </p:txBody>
      </p:sp>
      <p:sp>
        <p:nvSpPr>
          <p:cNvPr id="2" name="椭圆 1"/>
          <p:cNvSpPr/>
          <p:nvPr/>
        </p:nvSpPr>
        <p:spPr>
          <a:xfrm>
            <a:off x="1464990" y="3068960"/>
            <a:ext cx="2210357" cy="221035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sz="40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科技成果</a:t>
            </a:r>
            <a:endParaRPr lang="zh-CN" altLang="en-US" sz="4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12733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7" grpId="0"/>
      <p:bldP spid="11" grpId="0" animBg="1"/>
      <p:bldP spid="13" grpId="0" animBg="1"/>
      <p:bldP spid="17"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83568" y="1412776"/>
            <a:ext cx="2592288"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CN" altLang="en-US" sz="2800" b="1" dirty="0" smtClean="0">
                <a:solidFill>
                  <a:schemeClr val="bg1"/>
                </a:solidFill>
              </a:rPr>
              <a:t>结论</a:t>
            </a:r>
            <a:endParaRPr lang="zh-CN" altLang="en-US" sz="2800" b="1" dirty="0">
              <a:solidFill>
                <a:schemeClr val="bg1"/>
              </a:solidFill>
            </a:endParaRPr>
          </a:p>
        </p:txBody>
      </p:sp>
      <p:sp>
        <p:nvSpPr>
          <p:cNvPr id="38" name="TextBox 37"/>
          <p:cNvSpPr txBox="1"/>
          <p:nvPr/>
        </p:nvSpPr>
        <p:spPr>
          <a:xfrm>
            <a:off x="827584" y="2320673"/>
            <a:ext cx="7416824" cy="769441"/>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square" rtlCol="0">
            <a:spAutoFit/>
          </a:bodyPr>
          <a:lstStyle/>
          <a:p>
            <a:r>
              <a:rPr lang="zh-CN" altLang="en-US" sz="2200" b="1" dirty="0" smtClean="0">
                <a:solidFill>
                  <a:schemeClr val="tx1"/>
                </a:solidFill>
              </a:rPr>
              <a:t>知识产权数量决定科技成果数量，继而决定了科技成果转化的数量。</a:t>
            </a:r>
            <a:endParaRPr lang="en-US" altLang="zh-CN" sz="2200" b="1" dirty="0" smtClean="0">
              <a:solidFill>
                <a:schemeClr val="tx1"/>
              </a:solidFill>
            </a:endParaRPr>
          </a:p>
        </p:txBody>
      </p:sp>
      <p:sp>
        <p:nvSpPr>
          <p:cNvPr id="8" name="TextBox 7"/>
          <p:cNvSpPr txBox="1"/>
          <p:nvPr/>
        </p:nvSpPr>
        <p:spPr>
          <a:xfrm>
            <a:off x="827584" y="3401124"/>
            <a:ext cx="7416824" cy="1107996"/>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sz="2200" b="1" dirty="0">
                <a:solidFill>
                  <a:schemeClr val="tx1"/>
                </a:solidFill>
              </a:rPr>
              <a:t>1</a:t>
            </a:r>
            <a:r>
              <a:rPr lang="zh-CN" altLang="en-US" sz="2200" b="1" dirty="0">
                <a:solidFill>
                  <a:schemeClr val="tx1"/>
                </a:solidFill>
              </a:rPr>
              <a:t>项及以上 </a:t>
            </a:r>
            <a:r>
              <a:rPr lang="en-US" altLang="zh-CN" sz="2200" b="1" dirty="0">
                <a:solidFill>
                  <a:schemeClr val="tx1"/>
                </a:solidFill>
              </a:rPr>
              <a:t>Ⅰ</a:t>
            </a:r>
            <a:r>
              <a:rPr lang="zh-CN" altLang="en-US" sz="2200" b="1" dirty="0" smtClean="0">
                <a:solidFill>
                  <a:schemeClr val="tx1"/>
                </a:solidFill>
              </a:rPr>
              <a:t>类，或者 </a:t>
            </a:r>
            <a:r>
              <a:rPr lang="en-US" altLang="zh-CN" sz="2200" b="1" dirty="0">
                <a:solidFill>
                  <a:schemeClr val="tx1"/>
                </a:solidFill>
              </a:rPr>
              <a:t>5</a:t>
            </a:r>
            <a:r>
              <a:rPr lang="zh-CN" altLang="en-US" sz="2200" b="1" dirty="0">
                <a:solidFill>
                  <a:schemeClr val="tx1"/>
                </a:solidFill>
              </a:rPr>
              <a:t>项及以上 </a:t>
            </a:r>
            <a:r>
              <a:rPr lang="en-US" altLang="zh-CN" sz="2200" b="1" dirty="0">
                <a:solidFill>
                  <a:schemeClr val="tx1"/>
                </a:solidFill>
              </a:rPr>
              <a:t>Ⅱ</a:t>
            </a:r>
            <a:r>
              <a:rPr lang="zh-CN" altLang="en-US" sz="2200" b="1" dirty="0" smtClean="0">
                <a:solidFill>
                  <a:schemeClr val="tx1"/>
                </a:solidFill>
              </a:rPr>
              <a:t>类知识产权，只能单方面在知识产权评分上有影响，对科技成果转化的评价还远远不够。</a:t>
            </a:r>
            <a:endParaRPr lang="en-US" altLang="zh-CN" sz="2200" b="1" dirty="0" smtClean="0">
              <a:solidFill>
                <a:schemeClr val="tx1"/>
              </a:solidFill>
            </a:endParaRPr>
          </a:p>
        </p:txBody>
      </p:sp>
      <p:sp>
        <p:nvSpPr>
          <p:cNvPr id="9" name="TextBox 8"/>
          <p:cNvSpPr txBox="1"/>
          <p:nvPr/>
        </p:nvSpPr>
        <p:spPr>
          <a:xfrm>
            <a:off x="827584" y="4780309"/>
            <a:ext cx="7416824" cy="1323439"/>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square" rtlCol="0">
            <a:spAutoFit/>
          </a:bodyPr>
          <a:lstStyle/>
          <a:p>
            <a:r>
              <a:rPr lang="zh-CN" altLang="en-US" sz="2200" b="1" dirty="0" smtClean="0">
                <a:solidFill>
                  <a:schemeClr val="tx1"/>
                </a:solidFill>
              </a:rPr>
              <a:t>科技成果转化数量已要求年均不低于</a:t>
            </a:r>
            <a:r>
              <a:rPr lang="en-US" altLang="zh-CN" sz="2200" b="1" dirty="0" smtClean="0">
                <a:solidFill>
                  <a:schemeClr val="tx1"/>
                </a:solidFill>
              </a:rPr>
              <a:t>5</a:t>
            </a:r>
            <a:r>
              <a:rPr lang="zh-CN" altLang="en-US" sz="2200" b="1" dirty="0" smtClean="0">
                <a:solidFill>
                  <a:schemeClr val="tx1"/>
                </a:solidFill>
              </a:rPr>
              <a:t>项，企业要在这个评分上取得高分，就必须取得更多数量的知识产权，建议三年内不低于</a:t>
            </a:r>
            <a:r>
              <a:rPr lang="en-US" altLang="zh-CN" sz="3600" b="1" dirty="0" smtClean="0">
                <a:solidFill>
                  <a:srgbClr val="FF0000"/>
                </a:solidFill>
              </a:rPr>
              <a:t>15</a:t>
            </a:r>
            <a:r>
              <a:rPr lang="zh-CN" altLang="en-US" sz="3600" b="1" dirty="0" smtClean="0">
                <a:solidFill>
                  <a:srgbClr val="FF0000"/>
                </a:solidFill>
              </a:rPr>
              <a:t>项</a:t>
            </a:r>
            <a:r>
              <a:rPr lang="zh-CN" altLang="en-US" sz="2400" b="1" dirty="0" smtClean="0">
                <a:solidFill>
                  <a:schemeClr val="tx1"/>
                </a:solidFill>
              </a:rPr>
              <a:t>。</a:t>
            </a:r>
            <a:endParaRPr lang="en-US" altLang="zh-CN" sz="2400" b="1" dirty="0" smtClean="0">
              <a:solidFill>
                <a:schemeClr val="tx1"/>
              </a:solidFill>
            </a:endParaRPr>
          </a:p>
        </p:txBody>
      </p:sp>
      <p:sp>
        <p:nvSpPr>
          <p:cNvPr id="10" name="矩形 9"/>
          <p:cNvSpPr/>
          <p:nvPr/>
        </p:nvSpPr>
        <p:spPr>
          <a:xfrm flipV="1">
            <a:off x="0" y="1"/>
            <a:ext cx="9144000" cy="89172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1" name="标题 1"/>
          <p:cNvSpPr txBox="1">
            <a:spLocks/>
          </p:cNvSpPr>
          <p:nvPr/>
        </p:nvSpPr>
        <p:spPr>
          <a:xfrm>
            <a:off x="755576" y="404663"/>
            <a:ext cx="3096344" cy="432049"/>
          </a:xfrm>
          <a:prstGeom prst="rect">
            <a:avLst/>
          </a:prstGeom>
          <a:noFill/>
          <a:ln w="9525" cap="flat" cmpd="sng" algn="ctr">
            <a:noFill/>
            <a:prstDash val="solid"/>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zh-CN" altLang="en-US" sz="3200" dirty="0" smtClean="0">
                <a:latin typeface="方正大黑简体" pitchFamily="65" charset="-122"/>
                <a:ea typeface="方正大黑简体" pitchFamily="65" charset="-122"/>
              </a:rPr>
              <a:t>难点解读</a:t>
            </a:r>
            <a:endParaRPr lang="zh-CN" altLang="en-US" sz="3200" dirty="0">
              <a:latin typeface="方正大黑简体" pitchFamily="65" charset="-122"/>
              <a:ea typeface="方正大黑简体" pitchFamily="65" charset="-122"/>
            </a:endParaRPr>
          </a:p>
        </p:txBody>
      </p:sp>
      <p:sp>
        <p:nvSpPr>
          <p:cNvPr id="12" name="矩形 11"/>
          <p:cNvSpPr/>
          <p:nvPr/>
        </p:nvSpPr>
        <p:spPr>
          <a:xfrm>
            <a:off x="576064" y="16999"/>
            <a:ext cx="107504" cy="891721"/>
          </a:xfrm>
          <a:prstGeom prst="rect">
            <a:avLst/>
          </a:prstGeom>
          <a:solidFill>
            <a:schemeClr val="accent6">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41063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V="1">
            <a:off x="0" y="0"/>
            <a:ext cx="9144000" cy="685799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763688" y="2564904"/>
            <a:ext cx="5184576" cy="576063"/>
          </a:xfrm>
        </p:spPr>
        <p:txBody>
          <a:bodyPr>
            <a:normAutofit fontScale="90000"/>
          </a:bodyPr>
          <a:lstStyle/>
          <a:p>
            <a:r>
              <a:rPr lang="zh-CN" altLang="en-US" sz="3200" dirty="0" smtClean="0">
                <a:solidFill>
                  <a:schemeClr val="bg1"/>
                </a:solidFill>
                <a:latin typeface="方正大黑简体" pitchFamily="65" charset="-122"/>
                <a:ea typeface="方正大黑简体" pitchFamily="65" charset="-122"/>
              </a:rPr>
              <a:t>第二部分        高新申报准备</a:t>
            </a:r>
            <a:endParaRPr lang="zh-CN" altLang="en-US" sz="3200" dirty="0">
              <a:solidFill>
                <a:schemeClr val="bg1"/>
              </a:solidFill>
              <a:latin typeface="方正大黑简体" pitchFamily="65" charset="-122"/>
              <a:ea typeface="方正大黑简体" pitchFamily="65" charset="-122"/>
            </a:endParaRPr>
          </a:p>
        </p:txBody>
      </p:sp>
      <p:sp>
        <p:nvSpPr>
          <p:cNvPr id="5" name="矩形 4"/>
          <p:cNvSpPr/>
          <p:nvPr/>
        </p:nvSpPr>
        <p:spPr>
          <a:xfrm>
            <a:off x="4211960" y="2708920"/>
            <a:ext cx="107504" cy="891721"/>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794659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V="1">
            <a:off x="0" y="1"/>
            <a:ext cx="9144000" cy="89172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755576" y="404663"/>
            <a:ext cx="3096344" cy="432049"/>
          </a:xfrm>
        </p:spPr>
        <p:txBody>
          <a:bodyPr>
            <a:noAutofit/>
          </a:bodyPr>
          <a:lstStyle/>
          <a:p>
            <a:pPr algn="l"/>
            <a:r>
              <a:rPr lang="zh-CN" altLang="en-US" sz="2600" dirty="0" smtClean="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rPr>
              <a:t>高新申报准备</a:t>
            </a:r>
            <a:endParaRPr lang="zh-CN" altLang="en-US" sz="2600" dirty="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endParaRPr>
          </a:p>
        </p:txBody>
      </p:sp>
      <p:sp>
        <p:nvSpPr>
          <p:cNvPr id="5" name="矩形 4"/>
          <p:cNvSpPr/>
          <p:nvPr/>
        </p:nvSpPr>
        <p:spPr>
          <a:xfrm>
            <a:off x="576064" y="16999"/>
            <a:ext cx="107504" cy="89172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pic>
        <p:nvPicPr>
          <p:cNvPr id="7171" name="Picture 3" descr="C:\Users\Administrator\Desktop\培训插图\探索.jpg"/>
          <p:cNvPicPr>
            <a:picLocks noChangeAspect="1" noChangeArrowheads="1"/>
          </p:cNvPicPr>
          <p:nvPr/>
        </p:nvPicPr>
        <p:blipFill rotWithShape="1">
          <a:blip r:embed="rId2">
            <a:extLst>
              <a:ext uri="{28A0092B-C50C-407E-A947-70E740481C1C}">
                <a14:useLocalDpi xmlns:a14="http://schemas.microsoft.com/office/drawing/2010/main" val="0"/>
              </a:ext>
            </a:extLst>
          </a:blip>
          <a:srcRect l="4102" t="10180" r="45811" b="8086"/>
          <a:stretch/>
        </p:blipFill>
        <p:spPr bwMode="auto">
          <a:xfrm>
            <a:off x="539552" y="1811505"/>
            <a:ext cx="3019927" cy="3705727"/>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4860032" y="1840916"/>
            <a:ext cx="3312368" cy="18234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2600" dirty="0" smtClean="0">
                <a:latin typeface="黑体" pitchFamily="49" charset="-122"/>
                <a:ea typeface="黑体" pitchFamily="49" charset="-122"/>
              </a:rPr>
              <a:t>掌握政策</a:t>
            </a:r>
            <a:endParaRPr lang="en-US" altLang="zh-CN" sz="2600" dirty="0" smtClean="0">
              <a:latin typeface="黑体" pitchFamily="49" charset="-122"/>
              <a:ea typeface="黑体" pitchFamily="49" charset="-122"/>
            </a:endParaRPr>
          </a:p>
          <a:p>
            <a:pPr algn="ctr"/>
            <a:r>
              <a:rPr lang="zh-CN" altLang="en-US" sz="2600" dirty="0" smtClean="0">
                <a:latin typeface="黑体" pitchFamily="49" charset="-122"/>
                <a:ea typeface="黑体" pitchFamily="49" charset="-122"/>
              </a:rPr>
              <a:t>监控过程</a:t>
            </a:r>
            <a:endParaRPr lang="en-US" altLang="zh-CN" sz="2600" dirty="0" smtClean="0">
              <a:latin typeface="黑体" pitchFamily="49" charset="-122"/>
              <a:ea typeface="黑体" pitchFamily="49" charset="-122"/>
            </a:endParaRPr>
          </a:p>
          <a:p>
            <a:pPr algn="ctr"/>
            <a:r>
              <a:rPr lang="zh-CN" altLang="en-US" sz="2600" dirty="0" smtClean="0">
                <a:latin typeface="黑体" pitchFamily="49" charset="-122"/>
                <a:ea typeface="黑体" pitchFamily="49" charset="-122"/>
              </a:rPr>
              <a:t>掌控风险</a:t>
            </a:r>
            <a:endParaRPr lang="zh-CN" altLang="en-US" sz="2600" dirty="0">
              <a:latin typeface="黑体" pitchFamily="49" charset="-122"/>
              <a:ea typeface="黑体" pitchFamily="49" charset="-122"/>
            </a:endParaRPr>
          </a:p>
        </p:txBody>
      </p:sp>
      <p:sp>
        <p:nvSpPr>
          <p:cNvPr id="3" name="矩形 2"/>
          <p:cNvSpPr/>
          <p:nvPr/>
        </p:nvSpPr>
        <p:spPr>
          <a:xfrm>
            <a:off x="3559479" y="1451465"/>
            <a:ext cx="1584176" cy="7200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600" dirty="0" smtClean="0">
                <a:latin typeface="黑体" pitchFamily="49" charset="-122"/>
                <a:ea typeface="黑体" pitchFamily="49" charset="-122"/>
              </a:rPr>
              <a:t>抓</a:t>
            </a:r>
            <a:endParaRPr lang="zh-CN" altLang="en-US" sz="2600" dirty="0">
              <a:latin typeface="黑体" pitchFamily="49" charset="-122"/>
              <a:ea typeface="黑体" pitchFamily="49" charset="-122"/>
            </a:endParaRPr>
          </a:p>
        </p:txBody>
      </p:sp>
      <p:sp>
        <p:nvSpPr>
          <p:cNvPr id="11" name="矩形 10"/>
          <p:cNvSpPr/>
          <p:nvPr/>
        </p:nvSpPr>
        <p:spPr>
          <a:xfrm>
            <a:off x="3559479" y="4509120"/>
            <a:ext cx="3312368" cy="182345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600" dirty="0" smtClean="0">
                <a:latin typeface="黑体" pitchFamily="49" charset="-122"/>
                <a:ea typeface="黑体" pitchFamily="49" charset="-122"/>
              </a:rPr>
              <a:t>材料整理</a:t>
            </a:r>
            <a:endParaRPr lang="en-US" altLang="zh-CN" sz="2600" dirty="0" smtClean="0">
              <a:latin typeface="黑体" pitchFamily="49" charset="-122"/>
              <a:ea typeface="黑体" pitchFamily="49" charset="-122"/>
            </a:endParaRPr>
          </a:p>
          <a:p>
            <a:pPr algn="ctr"/>
            <a:r>
              <a:rPr lang="zh-CN" altLang="en-US" sz="2600" dirty="0" smtClean="0">
                <a:latin typeface="黑体" pitchFamily="49" charset="-122"/>
                <a:ea typeface="黑体" pitchFamily="49" charset="-122"/>
              </a:rPr>
              <a:t>文字撰写</a:t>
            </a:r>
            <a:endParaRPr lang="en-US" altLang="zh-CN" sz="2600" dirty="0" smtClean="0">
              <a:latin typeface="黑体" pitchFamily="49" charset="-122"/>
              <a:ea typeface="黑体" pitchFamily="49" charset="-122"/>
            </a:endParaRPr>
          </a:p>
          <a:p>
            <a:pPr algn="ctr"/>
            <a:r>
              <a:rPr lang="zh-CN" altLang="en-US" sz="2600" dirty="0" smtClean="0">
                <a:latin typeface="黑体" pitchFamily="49" charset="-122"/>
                <a:ea typeface="黑体" pitchFamily="49" charset="-122"/>
              </a:rPr>
              <a:t>流程事务</a:t>
            </a:r>
            <a:endParaRPr lang="zh-CN" altLang="en-US" sz="2600" dirty="0">
              <a:latin typeface="黑体" pitchFamily="49" charset="-122"/>
              <a:ea typeface="黑体" pitchFamily="49" charset="-122"/>
            </a:endParaRPr>
          </a:p>
        </p:txBody>
      </p:sp>
      <p:sp>
        <p:nvSpPr>
          <p:cNvPr id="8" name="矩形 7"/>
          <p:cNvSpPr/>
          <p:nvPr/>
        </p:nvSpPr>
        <p:spPr>
          <a:xfrm>
            <a:off x="6516216" y="4149080"/>
            <a:ext cx="1658389" cy="72008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sz="2600" dirty="0" smtClean="0">
                <a:latin typeface="黑体" pitchFamily="49" charset="-122"/>
                <a:ea typeface="黑体" pitchFamily="49" charset="-122"/>
              </a:rPr>
              <a:t>放</a:t>
            </a:r>
            <a:endParaRPr lang="zh-CN" altLang="en-US" sz="2600" dirty="0">
              <a:latin typeface="黑体" pitchFamily="49" charset="-122"/>
              <a:ea typeface="黑体" pitchFamily="49" charset="-122"/>
            </a:endParaRPr>
          </a:p>
        </p:txBody>
      </p:sp>
    </p:spTree>
    <p:extLst>
      <p:ext uri="{BB962C8B-B14F-4D97-AF65-F5344CB8AC3E}">
        <p14:creationId xmlns:p14="http://schemas.microsoft.com/office/powerpoint/2010/main" val="52631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11"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55576" y="1124744"/>
            <a:ext cx="1887055" cy="461665"/>
          </a:xfrm>
          <a:prstGeom prst="rect">
            <a:avLst/>
          </a:prstGeom>
          <a:noFill/>
        </p:spPr>
        <p:txBody>
          <a:bodyPr wrap="none" rtlCol="0">
            <a:spAutoFit/>
          </a:bodyPr>
          <a:lstStyle/>
          <a:p>
            <a:r>
              <a:rPr lang="en-US" altLang="zh-CN" sz="2400" b="1" dirty="0" smtClean="0">
                <a:latin typeface="+mn-ea"/>
              </a:rPr>
              <a:t>1</a:t>
            </a:r>
            <a:r>
              <a:rPr lang="zh-CN" altLang="en-US" sz="2400" b="1" dirty="0" smtClean="0">
                <a:latin typeface="+mn-ea"/>
              </a:rPr>
              <a:t>、准备工作</a:t>
            </a:r>
            <a:endParaRPr lang="zh-CN" altLang="en-US" sz="2400" b="1" dirty="0">
              <a:latin typeface="+mn-ea"/>
            </a:endParaRPr>
          </a:p>
        </p:txBody>
      </p:sp>
      <p:sp>
        <p:nvSpPr>
          <p:cNvPr id="11" name="矩形 10"/>
          <p:cNvSpPr/>
          <p:nvPr/>
        </p:nvSpPr>
        <p:spPr>
          <a:xfrm>
            <a:off x="5638691" y="5154288"/>
            <a:ext cx="2504568" cy="93610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sz="2400" b="1" dirty="0" smtClean="0">
                <a:solidFill>
                  <a:schemeClr val="bg1"/>
                </a:solidFill>
                <a:effectLst>
                  <a:outerShdw blurRad="38100" dist="38100" dir="2700000" algn="tl">
                    <a:srgbClr val="000000">
                      <a:alpha val="43137"/>
                    </a:srgbClr>
                  </a:outerShdw>
                </a:effectLst>
              </a:rPr>
              <a:t>技术收入（</a:t>
            </a:r>
            <a:r>
              <a:rPr lang="en-US" altLang="zh-CN" sz="2400" b="1" dirty="0" smtClean="0">
                <a:solidFill>
                  <a:schemeClr val="bg1"/>
                </a:solidFill>
                <a:effectLst>
                  <a:outerShdw blurRad="38100" dist="38100" dir="2700000" algn="tl">
                    <a:srgbClr val="000000">
                      <a:alpha val="43137"/>
                    </a:srgbClr>
                  </a:outerShdw>
                </a:effectLst>
              </a:rPr>
              <a:t>PS</a:t>
            </a:r>
            <a:r>
              <a:rPr lang="zh-CN" altLang="en-US" sz="2400" b="1" dirty="0" smtClean="0">
                <a:solidFill>
                  <a:schemeClr val="bg1"/>
                </a:solidFill>
                <a:effectLst>
                  <a:outerShdw blurRad="38100" dist="38100" dir="2700000" algn="tl">
                    <a:srgbClr val="000000">
                      <a:alpha val="43137"/>
                    </a:srgbClr>
                  </a:outerShdw>
                </a:effectLst>
              </a:rPr>
              <a:t>）</a:t>
            </a:r>
            <a:endParaRPr lang="zh-CN" altLang="en-US" sz="2400" b="1" dirty="0">
              <a:solidFill>
                <a:schemeClr val="bg1"/>
              </a:solidFill>
              <a:effectLst>
                <a:outerShdw blurRad="38100" dist="38100" dir="2700000" algn="tl">
                  <a:srgbClr val="000000">
                    <a:alpha val="43137"/>
                  </a:srgbClr>
                </a:outerShdw>
              </a:effectLst>
            </a:endParaRPr>
          </a:p>
        </p:txBody>
      </p:sp>
      <p:sp>
        <p:nvSpPr>
          <p:cNvPr id="12" name="矩形 11"/>
          <p:cNvSpPr/>
          <p:nvPr/>
        </p:nvSpPr>
        <p:spPr>
          <a:xfrm>
            <a:off x="3391724" y="4439725"/>
            <a:ext cx="2504568" cy="97210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400" b="1" dirty="0" smtClean="0">
                <a:solidFill>
                  <a:schemeClr val="bg1"/>
                </a:solidFill>
                <a:effectLst>
                  <a:outerShdw blurRad="38100" dist="38100" dir="2700000" algn="tl">
                    <a:srgbClr val="000000">
                      <a:alpha val="43137"/>
                    </a:srgbClr>
                  </a:outerShdw>
                </a:effectLst>
              </a:rPr>
              <a:t>核心自主</a:t>
            </a:r>
            <a:endParaRPr lang="en-US" altLang="zh-CN" sz="2400" b="1" dirty="0" smtClean="0">
              <a:solidFill>
                <a:schemeClr val="bg1"/>
              </a:solidFill>
              <a:effectLst>
                <a:outerShdw blurRad="38100" dist="38100" dir="2700000" algn="tl">
                  <a:srgbClr val="000000">
                    <a:alpha val="43137"/>
                  </a:srgbClr>
                </a:outerShdw>
              </a:effectLst>
            </a:endParaRPr>
          </a:p>
          <a:p>
            <a:pPr algn="ctr"/>
            <a:r>
              <a:rPr lang="zh-CN" altLang="en-US" sz="2400" b="1" dirty="0" smtClean="0">
                <a:solidFill>
                  <a:schemeClr val="bg1"/>
                </a:solidFill>
                <a:effectLst>
                  <a:outerShdw blurRad="38100" dist="38100" dir="2700000" algn="tl">
                    <a:srgbClr val="000000">
                      <a:alpha val="43137"/>
                    </a:srgbClr>
                  </a:outerShdw>
                </a:effectLst>
              </a:rPr>
              <a:t>知识产权</a:t>
            </a:r>
            <a:endParaRPr lang="zh-CN" altLang="en-US" sz="2400" b="1" dirty="0">
              <a:solidFill>
                <a:schemeClr val="bg1"/>
              </a:solidFill>
              <a:effectLst>
                <a:outerShdw blurRad="38100" dist="38100" dir="2700000" algn="tl">
                  <a:srgbClr val="000000">
                    <a:alpha val="43137"/>
                  </a:srgbClr>
                </a:outerShdw>
              </a:effectLst>
            </a:endParaRPr>
          </a:p>
        </p:txBody>
      </p:sp>
      <p:sp>
        <p:nvSpPr>
          <p:cNvPr id="13" name="矩形 12"/>
          <p:cNvSpPr/>
          <p:nvPr/>
        </p:nvSpPr>
        <p:spPr>
          <a:xfrm>
            <a:off x="1123472" y="3789040"/>
            <a:ext cx="2504568" cy="93610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2400" b="1" dirty="0" smtClean="0">
                <a:solidFill>
                  <a:schemeClr val="bg1"/>
                </a:solidFill>
                <a:effectLst>
                  <a:outerShdw blurRad="38100" dist="38100" dir="2700000" algn="tl">
                    <a:srgbClr val="000000">
                      <a:alpha val="43137"/>
                    </a:srgbClr>
                  </a:outerShdw>
                </a:effectLst>
              </a:rPr>
              <a:t>研发项目（</a:t>
            </a:r>
            <a:r>
              <a:rPr lang="en-US" altLang="zh-CN" sz="2400" b="1" dirty="0" smtClean="0">
                <a:solidFill>
                  <a:schemeClr val="bg1"/>
                </a:solidFill>
                <a:effectLst>
                  <a:outerShdw blurRad="38100" dist="38100" dir="2700000" algn="tl">
                    <a:srgbClr val="000000">
                      <a:alpha val="43137"/>
                    </a:srgbClr>
                  </a:outerShdw>
                </a:effectLst>
              </a:rPr>
              <a:t>RD</a:t>
            </a:r>
            <a:r>
              <a:rPr lang="zh-CN" altLang="en-US" sz="2400" b="1" dirty="0" smtClean="0">
                <a:solidFill>
                  <a:schemeClr val="bg1"/>
                </a:solidFill>
                <a:effectLst>
                  <a:outerShdw blurRad="38100" dist="38100" dir="2700000" algn="tl">
                    <a:srgbClr val="000000">
                      <a:alpha val="43137"/>
                    </a:srgbClr>
                  </a:outerShdw>
                </a:effectLst>
              </a:rPr>
              <a:t>）</a:t>
            </a:r>
            <a:endParaRPr lang="zh-CN" altLang="en-US" sz="2400" b="1" dirty="0">
              <a:solidFill>
                <a:schemeClr val="bg1"/>
              </a:solidFill>
              <a:effectLst>
                <a:outerShdw blurRad="38100" dist="38100" dir="2700000" algn="tl">
                  <a:srgbClr val="000000">
                    <a:alpha val="43137"/>
                  </a:srgbClr>
                </a:outerShdw>
              </a:effectLst>
            </a:endParaRPr>
          </a:p>
        </p:txBody>
      </p:sp>
      <p:grpSp>
        <p:nvGrpSpPr>
          <p:cNvPr id="14" name="组合 13"/>
          <p:cNvGrpSpPr/>
          <p:nvPr/>
        </p:nvGrpSpPr>
        <p:grpSpPr>
          <a:xfrm>
            <a:off x="1134287" y="1673497"/>
            <a:ext cx="7110121" cy="468052"/>
            <a:chOff x="755576" y="1647964"/>
            <a:chExt cx="7110121" cy="468052"/>
          </a:xfrm>
        </p:grpSpPr>
        <p:sp>
          <p:nvSpPr>
            <p:cNvPr id="15" name="矩形 14"/>
            <p:cNvSpPr/>
            <p:nvPr/>
          </p:nvSpPr>
          <p:spPr>
            <a:xfrm>
              <a:off x="755576" y="1647964"/>
              <a:ext cx="3384376" cy="46805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2400" b="1" dirty="0" smtClean="0">
                  <a:solidFill>
                    <a:schemeClr val="bg1"/>
                  </a:solidFill>
                  <a:effectLst>
                    <a:outerShdw blurRad="38100" dist="38100" dir="2700000" algn="tl">
                      <a:srgbClr val="000000">
                        <a:alpha val="43137"/>
                      </a:srgbClr>
                    </a:outerShdw>
                  </a:effectLst>
                </a:rPr>
                <a:t>我们要做什么？</a:t>
              </a:r>
              <a:endParaRPr lang="zh-CN" altLang="en-US" sz="2400" b="1" dirty="0">
                <a:solidFill>
                  <a:schemeClr val="bg1"/>
                </a:solidFill>
                <a:effectLst>
                  <a:outerShdw blurRad="38100" dist="38100" dir="2700000" algn="tl">
                    <a:srgbClr val="000000">
                      <a:alpha val="43137"/>
                    </a:srgbClr>
                  </a:outerShdw>
                </a:effectLst>
              </a:endParaRPr>
            </a:p>
          </p:txBody>
        </p:sp>
        <p:sp>
          <p:nvSpPr>
            <p:cNvPr id="16" name="矩形 15"/>
            <p:cNvSpPr/>
            <p:nvPr/>
          </p:nvSpPr>
          <p:spPr>
            <a:xfrm>
              <a:off x="4481321" y="1647964"/>
              <a:ext cx="3384376" cy="46805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2400" b="1" dirty="0" smtClean="0">
                  <a:solidFill>
                    <a:schemeClr val="bg1"/>
                  </a:solidFill>
                  <a:effectLst>
                    <a:outerShdw blurRad="38100" dist="38100" dir="2700000" algn="tl">
                      <a:srgbClr val="000000">
                        <a:alpha val="43137"/>
                      </a:srgbClr>
                    </a:outerShdw>
                  </a:effectLst>
                </a:rPr>
                <a:t>我们要怎么做？</a:t>
              </a:r>
              <a:endParaRPr lang="zh-CN" altLang="en-US" sz="2400" b="1" dirty="0">
                <a:solidFill>
                  <a:schemeClr val="bg1"/>
                </a:solidFill>
                <a:effectLst>
                  <a:outerShdw blurRad="38100" dist="38100" dir="2700000" algn="tl">
                    <a:srgbClr val="000000">
                      <a:alpha val="43137"/>
                    </a:srgbClr>
                  </a:outerShdw>
                </a:effectLst>
              </a:endParaRPr>
            </a:p>
          </p:txBody>
        </p:sp>
      </p:grpSp>
      <p:grpSp>
        <p:nvGrpSpPr>
          <p:cNvPr id="17" name="组合 16"/>
          <p:cNvGrpSpPr/>
          <p:nvPr/>
        </p:nvGrpSpPr>
        <p:grpSpPr>
          <a:xfrm>
            <a:off x="646227" y="2549129"/>
            <a:ext cx="7814205" cy="3832199"/>
            <a:chOff x="574219" y="2549129"/>
            <a:chExt cx="7814205" cy="3832199"/>
          </a:xfrm>
        </p:grpSpPr>
        <p:sp>
          <p:nvSpPr>
            <p:cNvPr id="18" name="椭圆 17"/>
            <p:cNvSpPr/>
            <p:nvPr/>
          </p:nvSpPr>
          <p:spPr>
            <a:xfrm>
              <a:off x="574219" y="3356992"/>
              <a:ext cx="7814205" cy="3024336"/>
            </a:xfrm>
            <a:prstGeom prst="ellipse">
              <a:avLst/>
            </a:prstGeom>
            <a:noFill/>
            <a:ln w="38100">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054515" y="2549129"/>
              <a:ext cx="1512168" cy="144016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sz="2800" dirty="0" smtClean="0">
                  <a:effectLst>
                    <a:outerShdw blurRad="38100" dist="38100" dir="2700000" algn="tl">
                      <a:srgbClr val="000000">
                        <a:alpha val="43137"/>
                      </a:srgbClr>
                    </a:outerShdw>
                  </a:effectLst>
                  <a:latin typeface="方正大黑简体" panose="03000509000000000000" pitchFamily="65" charset="-122"/>
                  <a:ea typeface="方正大黑简体" panose="03000509000000000000" pitchFamily="65" charset="-122"/>
                </a:rPr>
                <a:t>高新主线</a:t>
              </a:r>
              <a:endParaRPr lang="zh-CN" altLang="en-US" sz="2800" dirty="0">
                <a:effectLst>
                  <a:outerShdw blurRad="38100" dist="38100" dir="2700000" algn="tl">
                    <a:srgbClr val="000000">
                      <a:alpha val="43137"/>
                    </a:srgbClr>
                  </a:outerShdw>
                </a:effectLst>
                <a:latin typeface="方正大黑简体" panose="03000509000000000000" pitchFamily="65" charset="-122"/>
                <a:ea typeface="方正大黑简体" panose="03000509000000000000" pitchFamily="65" charset="-122"/>
              </a:endParaRPr>
            </a:p>
          </p:txBody>
        </p:sp>
      </p:grpSp>
      <p:grpSp>
        <p:nvGrpSpPr>
          <p:cNvPr id="20" name="组合 19"/>
          <p:cNvGrpSpPr/>
          <p:nvPr/>
        </p:nvGrpSpPr>
        <p:grpSpPr>
          <a:xfrm rot="20277065">
            <a:off x="1484807" y="4694705"/>
            <a:ext cx="1788186" cy="1993762"/>
            <a:chOff x="1026622" y="3559378"/>
            <a:chExt cx="2395668" cy="2671081"/>
          </a:xfrm>
        </p:grpSpPr>
        <p:sp>
          <p:nvSpPr>
            <p:cNvPr id="21" name="左弧形箭头 20"/>
            <p:cNvSpPr/>
            <p:nvPr/>
          </p:nvSpPr>
          <p:spPr>
            <a:xfrm rot="19226765">
              <a:off x="1207829" y="3559378"/>
              <a:ext cx="1476164" cy="26710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2" name="TextBox 21"/>
            <p:cNvSpPr txBox="1"/>
            <p:nvPr/>
          </p:nvSpPr>
          <p:spPr>
            <a:xfrm>
              <a:off x="1026622" y="4371914"/>
              <a:ext cx="2395668" cy="618501"/>
            </a:xfrm>
            <a:prstGeom prst="rect">
              <a:avLst/>
            </a:prstGeom>
            <a:noFill/>
          </p:spPr>
          <p:txBody>
            <a:bodyPr wrap="square" rtlCol="0">
              <a:spAutoFit/>
            </a:bodyPr>
            <a:lstStyle/>
            <a:p>
              <a:pPr algn="ctr"/>
              <a:r>
                <a:rPr lang="zh-CN" altLang="en-US" sz="2400" b="1" dirty="0">
                  <a:latin typeface="+mj-ea"/>
                  <a:ea typeface="+mj-ea"/>
                </a:rPr>
                <a:t>专家</a:t>
              </a:r>
              <a:r>
                <a:rPr lang="zh-CN" altLang="en-US" sz="2400" b="1" dirty="0" smtClean="0">
                  <a:latin typeface="+mj-ea"/>
                  <a:ea typeface="+mj-ea"/>
                </a:rPr>
                <a:t>评审</a:t>
              </a:r>
              <a:endParaRPr lang="zh-CN" altLang="en-US" sz="2400" b="1" dirty="0">
                <a:latin typeface="+mj-ea"/>
                <a:ea typeface="+mj-ea"/>
              </a:endParaRPr>
            </a:p>
          </p:txBody>
        </p:sp>
      </p:grpSp>
      <p:grpSp>
        <p:nvGrpSpPr>
          <p:cNvPr id="24" name="组合 23"/>
          <p:cNvGrpSpPr/>
          <p:nvPr/>
        </p:nvGrpSpPr>
        <p:grpSpPr>
          <a:xfrm>
            <a:off x="5724127" y="3809496"/>
            <a:ext cx="2209772" cy="1116284"/>
            <a:chOff x="5834993" y="3251146"/>
            <a:chExt cx="2922183" cy="1476164"/>
          </a:xfrm>
        </p:grpSpPr>
        <p:sp>
          <p:nvSpPr>
            <p:cNvPr id="25" name="左弧形箭头 24"/>
            <p:cNvSpPr/>
            <p:nvPr/>
          </p:nvSpPr>
          <p:spPr>
            <a:xfrm rot="7747561" flipV="1">
              <a:off x="6624580" y="2594713"/>
              <a:ext cx="1476164" cy="278902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6" name="TextBox 25"/>
            <p:cNvSpPr txBox="1"/>
            <p:nvPr/>
          </p:nvSpPr>
          <p:spPr>
            <a:xfrm rot="20424180">
              <a:off x="5834993" y="4081101"/>
              <a:ext cx="2176706" cy="610502"/>
            </a:xfrm>
            <a:prstGeom prst="rect">
              <a:avLst/>
            </a:prstGeom>
            <a:noFill/>
          </p:spPr>
          <p:txBody>
            <a:bodyPr wrap="square" rtlCol="0">
              <a:spAutoFit/>
            </a:bodyPr>
            <a:lstStyle/>
            <a:p>
              <a:pPr algn="ctr"/>
              <a:r>
                <a:rPr lang="zh-CN" altLang="en-US" sz="2400" b="1" dirty="0" smtClean="0">
                  <a:latin typeface="+mj-ea"/>
                  <a:ea typeface="+mj-ea"/>
                </a:rPr>
                <a:t>税务核查</a:t>
              </a:r>
              <a:endParaRPr lang="zh-CN" altLang="en-US" sz="2400" b="1" dirty="0">
                <a:latin typeface="+mj-ea"/>
                <a:ea typeface="+mj-ea"/>
              </a:endParaRPr>
            </a:p>
          </p:txBody>
        </p:sp>
      </p:grpSp>
      <p:sp>
        <p:nvSpPr>
          <p:cNvPr id="23" name="矩形 22"/>
          <p:cNvSpPr/>
          <p:nvPr/>
        </p:nvSpPr>
        <p:spPr>
          <a:xfrm flipV="1">
            <a:off x="0" y="1"/>
            <a:ext cx="9144000" cy="89172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28" name="矩形 27"/>
          <p:cNvSpPr/>
          <p:nvPr/>
        </p:nvSpPr>
        <p:spPr>
          <a:xfrm>
            <a:off x="576064" y="16999"/>
            <a:ext cx="107504" cy="89172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9" name="标题 1"/>
          <p:cNvSpPr>
            <a:spLocks noGrp="1"/>
          </p:cNvSpPr>
          <p:nvPr>
            <p:ph type="ctrTitle"/>
          </p:nvPr>
        </p:nvSpPr>
        <p:spPr>
          <a:xfrm>
            <a:off x="755576" y="404663"/>
            <a:ext cx="3096344" cy="432049"/>
          </a:xfrm>
        </p:spPr>
        <p:txBody>
          <a:bodyPr>
            <a:noAutofit/>
          </a:bodyPr>
          <a:lstStyle/>
          <a:p>
            <a:pPr algn="l"/>
            <a:r>
              <a:rPr lang="zh-CN" altLang="en-US" sz="2600" dirty="0" smtClean="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rPr>
              <a:t>高新申报准备</a:t>
            </a:r>
            <a:endParaRPr lang="zh-CN" altLang="en-US" sz="2600" dirty="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endParaRPr>
          </a:p>
        </p:txBody>
      </p:sp>
    </p:spTree>
    <p:extLst>
      <p:ext uri="{BB962C8B-B14F-4D97-AF65-F5344CB8AC3E}">
        <p14:creationId xmlns:p14="http://schemas.microsoft.com/office/powerpoint/2010/main" val="423781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40050" y="1196752"/>
            <a:ext cx="8380422" cy="461665"/>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zh-CN" altLang="en-US" sz="2400" b="1" dirty="0" smtClean="0"/>
              <a:t>化解风险秘诀</a:t>
            </a:r>
            <a:r>
              <a:rPr lang="en-US" altLang="zh-CN" sz="2400" b="1" dirty="0" smtClean="0"/>
              <a:t>——</a:t>
            </a:r>
            <a:r>
              <a:rPr lang="zh-CN" altLang="en-US" sz="2400" b="1" dirty="0" smtClean="0"/>
              <a:t>理顺高新勾稽关系。</a:t>
            </a:r>
            <a:endParaRPr lang="zh-CN" altLang="en-US" sz="2400" b="1" dirty="0"/>
          </a:p>
        </p:txBody>
      </p:sp>
      <p:sp>
        <p:nvSpPr>
          <p:cNvPr id="21" name="AutoShape 12"/>
          <p:cNvSpPr>
            <a:spLocks noChangeArrowheads="1"/>
          </p:cNvSpPr>
          <p:nvPr/>
        </p:nvSpPr>
        <p:spPr bwMode="auto">
          <a:xfrm>
            <a:off x="3486472" y="3650704"/>
            <a:ext cx="1828800" cy="838200"/>
          </a:xfrm>
          <a:prstGeom prst="flowChartDocumen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ea typeface="宋体" pitchFamily="2" charset="-122"/>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ea typeface="宋体" pitchFamily="2" charset="-122"/>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ea typeface="宋体" pitchFamily="2" charset="-122"/>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ea typeface="宋体" pitchFamily="2" charset="-122"/>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9pPr>
          </a:lstStyle>
          <a:p>
            <a:pPr algn="ctr" eaLnBrk="1" hangingPunct="1">
              <a:spcBef>
                <a:spcPct val="0"/>
              </a:spcBef>
              <a:buClrTx/>
              <a:buFontTx/>
              <a:buNone/>
            </a:pPr>
            <a:r>
              <a:rPr lang="zh-CN" altLang="en-US" sz="2000" b="1" dirty="0">
                <a:solidFill>
                  <a:schemeClr val="bg1"/>
                </a:solidFill>
              </a:rPr>
              <a:t>核心自主</a:t>
            </a:r>
          </a:p>
          <a:p>
            <a:pPr algn="ctr" eaLnBrk="1" hangingPunct="1">
              <a:spcBef>
                <a:spcPct val="0"/>
              </a:spcBef>
              <a:buClrTx/>
              <a:buFontTx/>
              <a:buNone/>
            </a:pPr>
            <a:r>
              <a:rPr lang="zh-CN" altLang="en-US" sz="2000" b="1" dirty="0">
                <a:solidFill>
                  <a:schemeClr val="bg1"/>
                </a:solidFill>
              </a:rPr>
              <a:t>知识产权</a:t>
            </a:r>
          </a:p>
        </p:txBody>
      </p:sp>
      <p:grpSp>
        <p:nvGrpSpPr>
          <p:cNvPr id="22" name="组合 21"/>
          <p:cNvGrpSpPr/>
          <p:nvPr/>
        </p:nvGrpSpPr>
        <p:grpSpPr>
          <a:xfrm>
            <a:off x="6229672" y="2279104"/>
            <a:ext cx="2590800" cy="3657600"/>
            <a:chOff x="6229672" y="2279104"/>
            <a:chExt cx="2590800" cy="3657600"/>
          </a:xfrm>
        </p:grpSpPr>
        <p:sp>
          <p:nvSpPr>
            <p:cNvPr id="23" name="Oval 24"/>
            <p:cNvSpPr>
              <a:spLocks noChangeArrowheads="1"/>
            </p:cNvSpPr>
            <p:nvPr/>
          </p:nvSpPr>
          <p:spPr bwMode="auto">
            <a:xfrm>
              <a:off x="6458272" y="2279104"/>
              <a:ext cx="1600200" cy="609600"/>
            </a:xfrm>
            <a:prstGeom prst="ellipse">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ea typeface="宋体" pitchFamily="2" charset="-122"/>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ea typeface="宋体" pitchFamily="2" charset="-122"/>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ea typeface="宋体" pitchFamily="2" charset="-122"/>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ea typeface="宋体" pitchFamily="2" charset="-122"/>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9pPr>
            </a:lstStyle>
            <a:p>
              <a:pPr algn="ctr" eaLnBrk="1" hangingPunct="1">
                <a:spcBef>
                  <a:spcPct val="0"/>
                </a:spcBef>
                <a:buClrTx/>
                <a:buFontTx/>
                <a:buNone/>
              </a:pPr>
              <a:r>
                <a:rPr lang="zh-CN" altLang="en-US" sz="1800" b="1" dirty="0"/>
                <a:t>样品、样机</a:t>
              </a:r>
            </a:p>
          </p:txBody>
        </p:sp>
        <p:sp>
          <p:nvSpPr>
            <p:cNvPr id="24" name="Oval 25"/>
            <p:cNvSpPr>
              <a:spLocks noChangeArrowheads="1"/>
            </p:cNvSpPr>
            <p:nvPr/>
          </p:nvSpPr>
          <p:spPr bwMode="auto">
            <a:xfrm>
              <a:off x="7525072" y="3117304"/>
              <a:ext cx="1295400" cy="609600"/>
            </a:xfrm>
            <a:prstGeom prst="ellipse">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ea typeface="宋体" pitchFamily="2" charset="-122"/>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ea typeface="宋体" pitchFamily="2" charset="-122"/>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ea typeface="宋体" pitchFamily="2" charset="-122"/>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ea typeface="宋体" pitchFamily="2" charset="-122"/>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9pPr>
            </a:lstStyle>
            <a:p>
              <a:pPr algn="ctr" eaLnBrk="1" hangingPunct="1">
                <a:spcBef>
                  <a:spcPct val="0"/>
                </a:spcBef>
                <a:buClrTx/>
                <a:buFontTx/>
                <a:buNone/>
              </a:pPr>
              <a:r>
                <a:rPr lang="zh-CN" altLang="en-US" sz="1800" b="1" dirty="0"/>
                <a:t>销售产品</a:t>
              </a:r>
            </a:p>
          </p:txBody>
        </p:sp>
        <p:sp>
          <p:nvSpPr>
            <p:cNvPr id="25" name="Oval 26"/>
            <p:cNvSpPr>
              <a:spLocks noChangeArrowheads="1"/>
            </p:cNvSpPr>
            <p:nvPr/>
          </p:nvSpPr>
          <p:spPr bwMode="auto">
            <a:xfrm>
              <a:off x="7372672" y="4336504"/>
              <a:ext cx="1295400" cy="609600"/>
            </a:xfrm>
            <a:prstGeom prst="ellipse">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ea typeface="宋体" pitchFamily="2" charset="-122"/>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ea typeface="宋体" pitchFamily="2" charset="-122"/>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ea typeface="宋体" pitchFamily="2" charset="-122"/>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ea typeface="宋体" pitchFamily="2" charset="-122"/>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9pPr>
            </a:lstStyle>
            <a:p>
              <a:pPr algn="ctr" eaLnBrk="1" hangingPunct="1">
                <a:spcBef>
                  <a:spcPct val="0"/>
                </a:spcBef>
                <a:buClrTx/>
                <a:buFontTx/>
                <a:buNone/>
              </a:pPr>
              <a:r>
                <a:rPr lang="zh-CN" altLang="en-US" sz="1800" b="1" dirty="0"/>
                <a:t>技术服务</a:t>
              </a:r>
            </a:p>
          </p:txBody>
        </p:sp>
        <p:sp>
          <p:nvSpPr>
            <p:cNvPr id="26" name="Oval 27"/>
            <p:cNvSpPr>
              <a:spLocks noChangeArrowheads="1"/>
            </p:cNvSpPr>
            <p:nvPr/>
          </p:nvSpPr>
          <p:spPr bwMode="auto">
            <a:xfrm>
              <a:off x="6229672" y="5327104"/>
              <a:ext cx="2057400" cy="609600"/>
            </a:xfrm>
            <a:prstGeom prst="ellipse">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ea typeface="宋体" pitchFamily="2" charset="-122"/>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ea typeface="宋体" pitchFamily="2" charset="-122"/>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ea typeface="宋体" pitchFamily="2" charset="-122"/>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ea typeface="宋体" pitchFamily="2" charset="-122"/>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9pPr>
            </a:lstStyle>
            <a:p>
              <a:pPr algn="ctr" eaLnBrk="1" hangingPunct="1">
                <a:spcBef>
                  <a:spcPct val="0"/>
                </a:spcBef>
                <a:buClrTx/>
                <a:buFontTx/>
                <a:buNone/>
              </a:pPr>
              <a:r>
                <a:rPr lang="zh-CN" altLang="en-US" sz="1800" b="1" dirty="0"/>
                <a:t>检测、鉴定报告</a:t>
              </a:r>
            </a:p>
          </p:txBody>
        </p:sp>
        <p:sp>
          <p:nvSpPr>
            <p:cNvPr id="27" name="Line 36"/>
            <p:cNvSpPr>
              <a:spLocks noChangeShapeType="1"/>
            </p:cNvSpPr>
            <p:nvPr/>
          </p:nvSpPr>
          <p:spPr bwMode="auto">
            <a:xfrm flipH="1">
              <a:off x="6686872" y="2888704"/>
              <a:ext cx="457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37"/>
            <p:cNvSpPr>
              <a:spLocks noChangeShapeType="1"/>
            </p:cNvSpPr>
            <p:nvPr/>
          </p:nvSpPr>
          <p:spPr bwMode="auto">
            <a:xfrm flipH="1">
              <a:off x="7144072" y="3726904"/>
              <a:ext cx="838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Line 38"/>
            <p:cNvSpPr>
              <a:spLocks noChangeShapeType="1"/>
            </p:cNvSpPr>
            <p:nvPr/>
          </p:nvSpPr>
          <p:spPr bwMode="auto">
            <a:xfrm flipH="1" flipV="1">
              <a:off x="7067872" y="4260304"/>
              <a:ext cx="838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Line 39"/>
            <p:cNvSpPr>
              <a:spLocks noChangeShapeType="1"/>
            </p:cNvSpPr>
            <p:nvPr/>
          </p:nvSpPr>
          <p:spPr bwMode="auto">
            <a:xfrm flipH="1" flipV="1">
              <a:off x="6686872" y="4412704"/>
              <a:ext cx="2286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1" name="组合 30"/>
          <p:cNvGrpSpPr/>
          <p:nvPr/>
        </p:nvGrpSpPr>
        <p:grpSpPr>
          <a:xfrm>
            <a:off x="1733872" y="3726904"/>
            <a:ext cx="1752600" cy="762000"/>
            <a:chOff x="1733872" y="3726904"/>
            <a:chExt cx="1752600" cy="762000"/>
          </a:xfrm>
        </p:grpSpPr>
        <p:sp>
          <p:nvSpPr>
            <p:cNvPr id="32" name="AutoShape 13"/>
            <p:cNvSpPr>
              <a:spLocks noChangeArrowheads="1"/>
            </p:cNvSpPr>
            <p:nvPr/>
          </p:nvSpPr>
          <p:spPr bwMode="auto">
            <a:xfrm>
              <a:off x="1733872" y="3726904"/>
              <a:ext cx="1066800" cy="762000"/>
            </a:xfrm>
            <a:prstGeom prst="hexagon">
              <a:avLst>
                <a:gd name="adj" fmla="val 35000"/>
                <a:gd name="vf" fmla="val 115470"/>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ea typeface="宋体" pitchFamily="2" charset="-122"/>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ea typeface="宋体" pitchFamily="2" charset="-122"/>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ea typeface="宋体" pitchFamily="2" charset="-122"/>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ea typeface="宋体" pitchFamily="2" charset="-122"/>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9pPr>
            </a:lstStyle>
            <a:p>
              <a:pPr algn="ctr" eaLnBrk="1" hangingPunct="1">
                <a:spcBef>
                  <a:spcPct val="0"/>
                </a:spcBef>
                <a:buClrTx/>
                <a:buFontTx/>
                <a:buNone/>
              </a:pPr>
              <a:r>
                <a:rPr lang="en-US" altLang="zh-CN" sz="1800" b="1">
                  <a:solidFill>
                    <a:srgbClr val="006600"/>
                  </a:solidFill>
                </a:rPr>
                <a:t>RD</a:t>
              </a:r>
              <a:r>
                <a:rPr lang="zh-CN" altLang="en-US" sz="1800" b="1">
                  <a:solidFill>
                    <a:srgbClr val="006600"/>
                  </a:solidFill>
                </a:rPr>
                <a:t>项目</a:t>
              </a:r>
            </a:p>
          </p:txBody>
        </p:sp>
        <p:sp>
          <p:nvSpPr>
            <p:cNvPr id="33" name="AutoShape 40"/>
            <p:cNvSpPr>
              <a:spLocks noChangeArrowheads="1"/>
            </p:cNvSpPr>
            <p:nvPr/>
          </p:nvSpPr>
          <p:spPr bwMode="auto">
            <a:xfrm>
              <a:off x="2800672" y="4031704"/>
              <a:ext cx="685800" cy="152400"/>
            </a:xfrm>
            <a:prstGeom prst="rightArrow">
              <a:avLst>
                <a:gd name="adj1" fmla="val 50000"/>
                <a:gd name="adj2" fmla="val 112500"/>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ea typeface="宋体" pitchFamily="2" charset="-122"/>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ea typeface="宋体" pitchFamily="2" charset="-122"/>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ea typeface="宋体" pitchFamily="2" charset="-122"/>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ea typeface="宋体" pitchFamily="2" charset="-122"/>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9pPr>
            </a:lstStyle>
            <a:p>
              <a:pPr eaLnBrk="1" hangingPunct="1">
                <a:spcBef>
                  <a:spcPct val="0"/>
                </a:spcBef>
                <a:buClrTx/>
                <a:buFontTx/>
                <a:buNone/>
              </a:pPr>
              <a:endParaRPr lang="zh-CN" altLang="en-US" sz="1800"/>
            </a:p>
          </p:txBody>
        </p:sp>
      </p:grpSp>
      <p:grpSp>
        <p:nvGrpSpPr>
          <p:cNvPr id="34" name="组合 33"/>
          <p:cNvGrpSpPr/>
          <p:nvPr/>
        </p:nvGrpSpPr>
        <p:grpSpPr>
          <a:xfrm>
            <a:off x="5391472" y="3726904"/>
            <a:ext cx="1828800" cy="685800"/>
            <a:chOff x="5391472" y="3726904"/>
            <a:chExt cx="1828800" cy="685800"/>
          </a:xfrm>
        </p:grpSpPr>
        <p:sp>
          <p:nvSpPr>
            <p:cNvPr id="35" name="AutoShape 14"/>
            <p:cNvSpPr>
              <a:spLocks noChangeArrowheads="1"/>
            </p:cNvSpPr>
            <p:nvPr/>
          </p:nvSpPr>
          <p:spPr bwMode="auto">
            <a:xfrm>
              <a:off x="6077272" y="3726904"/>
              <a:ext cx="1143000" cy="685800"/>
            </a:xfrm>
            <a:prstGeom prst="hexagon">
              <a:avLst>
                <a:gd name="adj" fmla="val 41667"/>
                <a:gd name="vf" fmla="val 115470"/>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ea typeface="宋体" pitchFamily="2" charset="-122"/>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ea typeface="宋体" pitchFamily="2" charset="-122"/>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ea typeface="宋体" pitchFamily="2" charset="-122"/>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ea typeface="宋体" pitchFamily="2" charset="-122"/>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9pPr>
            </a:lstStyle>
            <a:p>
              <a:pPr algn="ctr" eaLnBrk="1" hangingPunct="1">
                <a:spcBef>
                  <a:spcPct val="0"/>
                </a:spcBef>
                <a:buClrTx/>
                <a:buFontTx/>
                <a:buNone/>
              </a:pPr>
              <a:r>
                <a:rPr lang="en-US" altLang="zh-CN" sz="1800" b="1" dirty="0"/>
                <a:t>PS</a:t>
              </a:r>
              <a:r>
                <a:rPr lang="zh-CN" altLang="en-US" sz="1800" b="1" dirty="0"/>
                <a:t>项目</a:t>
              </a:r>
            </a:p>
          </p:txBody>
        </p:sp>
        <p:sp>
          <p:nvSpPr>
            <p:cNvPr id="36" name="AutoShape 41"/>
            <p:cNvSpPr>
              <a:spLocks noChangeArrowheads="1"/>
            </p:cNvSpPr>
            <p:nvPr/>
          </p:nvSpPr>
          <p:spPr bwMode="auto">
            <a:xfrm>
              <a:off x="5391472" y="4031704"/>
              <a:ext cx="685800" cy="152400"/>
            </a:xfrm>
            <a:prstGeom prst="rightArrow">
              <a:avLst>
                <a:gd name="adj1" fmla="val 50000"/>
                <a:gd name="adj2" fmla="val 112500"/>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ea typeface="宋体" pitchFamily="2" charset="-122"/>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ea typeface="宋体" pitchFamily="2" charset="-122"/>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ea typeface="宋体" pitchFamily="2" charset="-122"/>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ea typeface="宋体" pitchFamily="2" charset="-122"/>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9pPr>
            </a:lstStyle>
            <a:p>
              <a:pPr eaLnBrk="1" hangingPunct="1">
                <a:spcBef>
                  <a:spcPct val="0"/>
                </a:spcBef>
                <a:buClrTx/>
                <a:buFontTx/>
                <a:buNone/>
              </a:pPr>
              <a:endParaRPr lang="zh-CN" altLang="en-US" sz="1800"/>
            </a:p>
          </p:txBody>
        </p:sp>
      </p:grpSp>
      <p:grpSp>
        <p:nvGrpSpPr>
          <p:cNvPr id="37" name="组合 36"/>
          <p:cNvGrpSpPr/>
          <p:nvPr/>
        </p:nvGrpSpPr>
        <p:grpSpPr>
          <a:xfrm>
            <a:off x="2495872" y="2355304"/>
            <a:ext cx="3848100" cy="1371600"/>
            <a:chOff x="2495872" y="2355304"/>
            <a:chExt cx="3848100" cy="1371600"/>
          </a:xfrm>
        </p:grpSpPr>
        <p:cxnSp>
          <p:nvCxnSpPr>
            <p:cNvPr id="38" name="AutoShape 43"/>
            <p:cNvCxnSpPr>
              <a:cxnSpLocks noChangeShapeType="1"/>
            </p:cNvCxnSpPr>
            <p:nvPr/>
          </p:nvCxnSpPr>
          <p:spPr bwMode="auto">
            <a:xfrm rot="16200000">
              <a:off x="2762572" y="2469604"/>
              <a:ext cx="990600" cy="1524000"/>
            </a:xfrm>
            <a:prstGeom prst="curvedConnector2">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4"/>
            <p:cNvCxnSpPr>
              <a:cxnSpLocks noChangeShapeType="1"/>
            </p:cNvCxnSpPr>
            <p:nvPr/>
          </p:nvCxnSpPr>
          <p:spPr bwMode="auto">
            <a:xfrm>
              <a:off x="4934272" y="2736304"/>
              <a:ext cx="1409700" cy="990600"/>
            </a:xfrm>
            <a:prstGeom prst="curvedConnector2">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 Box 45"/>
            <p:cNvSpPr txBox="1">
              <a:spLocks noChangeArrowheads="1"/>
            </p:cNvSpPr>
            <p:nvPr/>
          </p:nvSpPr>
          <p:spPr bwMode="auto">
            <a:xfrm>
              <a:off x="4019872" y="2355304"/>
              <a:ext cx="10668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ea typeface="宋体" pitchFamily="2" charset="-122"/>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ea typeface="宋体" pitchFamily="2" charset="-122"/>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ea typeface="宋体" pitchFamily="2" charset="-122"/>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ea typeface="宋体" pitchFamily="2" charset="-122"/>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9pPr>
            </a:lstStyle>
            <a:p>
              <a:pPr eaLnBrk="1" hangingPunct="1">
                <a:spcBef>
                  <a:spcPct val="50000"/>
                </a:spcBef>
                <a:buClrTx/>
                <a:buFontTx/>
                <a:buNone/>
              </a:pPr>
              <a:r>
                <a:rPr lang="zh-CN" altLang="en-US" sz="1800" b="1" u="sng">
                  <a:solidFill>
                    <a:srgbClr val="0000FF"/>
                  </a:solidFill>
                </a:rPr>
                <a:t>一对多</a:t>
              </a:r>
            </a:p>
            <a:p>
              <a:pPr eaLnBrk="1" hangingPunct="1">
                <a:spcBef>
                  <a:spcPct val="50000"/>
                </a:spcBef>
                <a:buClrTx/>
                <a:buFontTx/>
                <a:buNone/>
              </a:pPr>
              <a:r>
                <a:rPr lang="zh-CN" altLang="en-US" sz="1800" b="1" u="sng">
                  <a:solidFill>
                    <a:srgbClr val="0000FF"/>
                  </a:solidFill>
                </a:rPr>
                <a:t>多对一</a:t>
              </a:r>
            </a:p>
          </p:txBody>
        </p:sp>
      </p:grpSp>
      <p:grpSp>
        <p:nvGrpSpPr>
          <p:cNvPr id="41" name="组合 40"/>
          <p:cNvGrpSpPr/>
          <p:nvPr/>
        </p:nvGrpSpPr>
        <p:grpSpPr>
          <a:xfrm>
            <a:off x="4324672" y="4412704"/>
            <a:ext cx="1905000" cy="747713"/>
            <a:chOff x="4324672" y="4412704"/>
            <a:chExt cx="1905000" cy="747713"/>
          </a:xfrm>
        </p:grpSpPr>
        <p:cxnSp>
          <p:nvCxnSpPr>
            <p:cNvPr id="42" name="AutoShape 47"/>
            <p:cNvCxnSpPr>
              <a:cxnSpLocks noChangeShapeType="1"/>
              <a:stCxn id="21" idx="2"/>
            </p:cNvCxnSpPr>
            <p:nvPr/>
          </p:nvCxnSpPr>
          <p:spPr bwMode="auto">
            <a:xfrm rot="5400000" flipH="1" flipV="1">
              <a:off x="5300190" y="3513386"/>
              <a:ext cx="30163" cy="1828800"/>
            </a:xfrm>
            <a:prstGeom prst="curvedConnector4">
              <a:avLst>
                <a:gd name="adj1" fmla="val -910528"/>
                <a:gd name="adj2" fmla="val 75000"/>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 Box 49"/>
            <p:cNvSpPr txBox="1">
              <a:spLocks noChangeArrowheads="1"/>
            </p:cNvSpPr>
            <p:nvPr/>
          </p:nvSpPr>
          <p:spPr bwMode="auto">
            <a:xfrm>
              <a:off x="4324672" y="4793704"/>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ea typeface="宋体" pitchFamily="2" charset="-122"/>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ea typeface="宋体" pitchFamily="2" charset="-122"/>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ea typeface="宋体" pitchFamily="2" charset="-122"/>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ea typeface="宋体" pitchFamily="2" charset="-122"/>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9pPr>
            </a:lstStyle>
            <a:p>
              <a:pPr eaLnBrk="1" hangingPunct="1">
                <a:spcBef>
                  <a:spcPct val="50000"/>
                </a:spcBef>
                <a:buClrTx/>
                <a:buFontTx/>
                <a:buNone/>
              </a:pPr>
              <a:r>
                <a:rPr lang="zh-CN" altLang="en-US" sz="1800" b="1" u="sng">
                  <a:solidFill>
                    <a:srgbClr val="0000FF"/>
                  </a:solidFill>
                </a:rPr>
                <a:t>直接对应关系</a:t>
              </a:r>
            </a:p>
          </p:txBody>
        </p:sp>
      </p:grpSp>
      <p:grpSp>
        <p:nvGrpSpPr>
          <p:cNvPr id="44" name="组合 43"/>
          <p:cNvGrpSpPr/>
          <p:nvPr/>
        </p:nvGrpSpPr>
        <p:grpSpPr>
          <a:xfrm>
            <a:off x="152400" y="2279104"/>
            <a:ext cx="2572072" cy="3886200"/>
            <a:chOff x="152400" y="2279104"/>
            <a:chExt cx="2572072" cy="3886200"/>
          </a:xfrm>
        </p:grpSpPr>
        <p:sp>
          <p:nvSpPr>
            <p:cNvPr id="45" name="Oval 19"/>
            <p:cNvSpPr>
              <a:spLocks noChangeArrowheads="1"/>
            </p:cNvSpPr>
            <p:nvPr/>
          </p:nvSpPr>
          <p:spPr bwMode="auto">
            <a:xfrm>
              <a:off x="1352872" y="2279104"/>
              <a:ext cx="990600" cy="609600"/>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ea typeface="宋体" pitchFamily="2" charset="-122"/>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ea typeface="宋体" pitchFamily="2" charset="-122"/>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ea typeface="宋体" pitchFamily="2" charset="-122"/>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ea typeface="宋体" pitchFamily="2" charset="-122"/>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9pPr>
            </a:lstStyle>
            <a:p>
              <a:pPr algn="ctr" eaLnBrk="1" hangingPunct="1">
                <a:spcBef>
                  <a:spcPct val="0"/>
                </a:spcBef>
                <a:buClrTx/>
                <a:buFontTx/>
                <a:buNone/>
              </a:pPr>
              <a:r>
                <a:rPr lang="zh-CN" altLang="en-US" sz="1800" b="1" dirty="0">
                  <a:solidFill>
                    <a:srgbClr val="006600"/>
                  </a:solidFill>
                </a:rPr>
                <a:t>立项</a:t>
              </a:r>
            </a:p>
          </p:txBody>
        </p:sp>
        <p:sp>
          <p:nvSpPr>
            <p:cNvPr id="46" name="Oval 20"/>
            <p:cNvSpPr>
              <a:spLocks noChangeArrowheads="1"/>
            </p:cNvSpPr>
            <p:nvPr/>
          </p:nvSpPr>
          <p:spPr bwMode="auto">
            <a:xfrm>
              <a:off x="286072" y="3041104"/>
              <a:ext cx="1219200" cy="609600"/>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ea typeface="宋体" pitchFamily="2" charset="-122"/>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ea typeface="宋体" pitchFamily="2" charset="-122"/>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ea typeface="宋体" pitchFamily="2" charset="-122"/>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ea typeface="宋体" pitchFamily="2" charset="-122"/>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9pPr>
            </a:lstStyle>
            <a:p>
              <a:pPr algn="ctr" eaLnBrk="1" hangingPunct="1">
                <a:spcBef>
                  <a:spcPct val="0"/>
                </a:spcBef>
                <a:buClrTx/>
                <a:buFontTx/>
                <a:buNone/>
              </a:pPr>
              <a:r>
                <a:rPr lang="zh-CN" altLang="en-US" sz="1800" b="1">
                  <a:solidFill>
                    <a:srgbClr val="006600"/>
                  </a:solidFill>
                </a:rPr>
                <a:t>研发人员</a:t>
              </a:r>
            </a:p>
          </p:txBody>
        </p:sp>
        <p:sp>
          <p:nvSpPr>
            <p:cNvPr id="47" name="Oval 22"/>
            <p:cNvSpPr>
              <a:spLocks noChangeArrowheads="1"/>
            </p:cNvSpPr>
            <p:nvPr/>
          </p:nvSpPr>
          <p:spPr bwMode="auto">
            <a:xfrm>
              <a:off x="362272" y="4946104"/>
              <a:ext cx="1219200" cy="609600"/>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ea typeface="宋体" pitchFamily="2" charset="-122"/>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ea typeface="宋体" pitchFamily="2" charset="-122"/>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ea typeface="宋体" pitchFamily="2" charset="-122"/>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ea typeface="宋体" pitchFamily="2" charset="-122"/>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9pPr>
            </a:lstStyle>
            <a:p>
              <a:pPr algn="ctr" eaLnBrk="1" hangingPunct="1">
                <a:spcBef>
                  <a:spcPct val="0"/>
                </a:spcBef>
                <a:buClrTx/>
                <a:buFontTx/>
                <a:buNone/>
              </a:pPr>
              <a:r>
                <a:rPr lang="zh-CN" altLang="en-US" sz="1800" b="1">
                  <a:solidFill>
                    <a:srgbClr val="006600"/>
                  </a:solidFill>
                </a:rPr>
                <a:t>组织管理</a:t>
              </a:r>
            </a:p>
          </p:txBody>
        </p:sp>
        <p:sp>
          <p:nvSpPr>
            <p:cNvPr id="48" name="Oval 23"/>
            <p:cNvSpPr>
              <a:spLocks noChangeArrowheads="1"/>
            </p:cNvSpPr>
            <p:nvPr/>
          </p:nvSpPr>
          <p:spPr bwMode="auto">
            <a:xfrm>
              <a:off x="1505272" y="5555704"/>
              <a:ext cx="1219200" cy="609600"/>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ea typeface="宋体" pitchFamily="2" charset="-122"/>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ea typeface="宋体" pitchFamily="2" charset="-122"/>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ea typeface="宋体" pitchFamily="2" charset="-122"/>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ea typeface="宋体" pitchFamily="2" charset="-122"/>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9pPr>
            </a:lstStyle>
            <a:p>
              <a:pPr algn="ctr" eaLnBrk="1" hangingPunct="1">
                <a:spcBef>
                  <a:spcPct val="0"/>
                </a:spcBef>
                <a:buClrTx/>
                <a:buFontTx/>
                <a:buNone/>
              </a:pPr>
              <a:r>
                <a:rPr lang="zh-CN" altLang="en-US" sz="1800" b="1">
                  <a:solidFill>
                    <a:srgbClr val="006600"/>
                  </a:solidFill>
                </a:rPr>
                <a:t>产学研</a:t>
              </a:r>
            </a:p>
          </p:txBody>
        </p:sp>
        <p:sp>
          <p:nvSpPr>
            <p:cNvPr id="49" name="Line 31"/>
            <p:cNvSpPr>
              <a:spLocks noChangeShapeType="1"/>
            </p:cNvSpPr>
            <p:nvPr/>
          </p:nvSpPr>
          <p:spPr bwMode="auto">
            <a:xfrm>
              <a:off x="1962472" y="2888704"/>
              <a:ext cx="304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 name="Line 32"/>
            <p:cNvSpPr>
              <a:spLocks noChangeShapeType="1"/>
            </p:cNvSpPr>
            <p:nvPr/>
          </p:nvSpPr>
          <p:spPr bwMode="auto">
            <a:xfrm>
              <a:off x="1048072" y="3650704"/>
              <a:ext cx="838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 name="Line 33"/>
            <p:cNvSpPr>
              <a:spLocks noChangeShapeType="1"/>
            </p:cNvSpPr>
            <p:nvPr/>
          </p:nvSpPr>
          <p:spPr bwMode="auto">
            <a:xfrm flipV="1">
              <a:off x="1124272" y="4260304"/>
              <a:ext cx="7620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2" name="Line 34"/>
            <p:cNvSpPr>
              <a:spLocks noChangeShapeType="1"/>
            </p:cNvSpPr>
            <p:nvPr/>
          </p:nvSpPr>
          <p:spPr bwMode="auto">
            <a:xfrm flipV="1">
              <a:off x="1505272" y="4488904"/>
              <a:ext cx="533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3" name="Line 35"/>
            <p:cNvSpPr>
              <a:spLocks noChangeShapeType="1"/>
            </p:cNvSpPr>
            <p:nvPr/>
          </p:nvSpPr>
          <p:spPr bwMode="auto">
            <a:xfrm flipV="1">
              <a:off x="2114872" y="4488904"/>
              <a:ext cx="1524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4" name="Oval 21"/>
            <p:cNvSpPr>
              <a:spLocks noChangeArrowheads="1"/>
            </p:cNvSpPr>
            <p:nvPr/>
          </p:nvSpPr>
          <p:spPr bwMode="auto">
            <a:xfrm>
              <a:off x="152400" y="4005064"/>
              <a:ext cx="1219200" cy="609600"/>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ea typeface="宋体" pitchFamily="2" charset="-122"/>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ea typeface="宋体" pitchFamily="2" charset="-122"/>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ea typeface="宋体" pitchFamily="2" charset="-122"/>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ea typeface="宋体" pitchFamily="2" charset="-122"/>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ea typeface="宋体" pitchFamily="2" charset="-122"/>
                </a:defRPr>
              </a:lvl9pPr>
            </a:lstStyle>
            <a:p>
              <a:pPr algn="ctr" eaLnBrk="1" hangingPunct="1">
                <a:spcBef>
                  <a:spcPct val="0"/>
                </a:spcBef>
                <a:buClrTx/>
                <a:buFontTx/>
                <a:buNone/>
              </a:pPr>
              <a:r>
                <a:rPr lang="zh-CN" altLang="en-US" sz="1800" b="1" dirty="0">
                  <a:solidFill>
                    <a:srgbClr val="006600"/>
                  </a:solidFill>
                </a:rPr>
                <a:t>研发费用</a:t>
              </a:r>
            </a:p>
          </p:txBody>
        </p:sp>
      </p:grpSp>
      <p:sp>
        <p:nvSpPr>
          <p:cNvPr id="55" name="TextBox 54"/>
          <p:cNvSpPr txBox="1"/>
          <p:nvPr/>
        </p:nvSpPr>
        <p:spPr>
          <a:xfrm>
            <a:off x="135177" y="1844824"/>
            <a:ext cx="2991172" cy="4524315"/>
          </a:xfrm>
          <a:prstGeom prst="rect">
            <a:avLst/>
          </a:prstGeom>
          <a:noFill/>
          <a:ln w="12700">
            <a:solidFill>
              <a:schemeClr val="tx1"/>
            </a:solidFill>
            <a:prstDash val="dash"/>
          </a:ln>
        </p:spPr>
        <p:txBody>
          <a:bodyPr wrap="square" rtlCol="0">
            <a:spAutoFit/>
          </a:bodyPr>
          <a:lstStyle/>
          <a:p>
            <a:pPr algn="ctr"/>
            <a:r>
              <a:rPr lang="zh-CN" altLang="en-US" b="1" dirty="0" smtClean="0"/>
              <a:t>研发体系</a:t>
            </a:r>
            <a:endParaRPr lang="en-US" altLang="zh-CN" b="1"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en-US" dirty="0"/>
          </a:p>
        </p:txBody>
      </p:sp>
      <p:sp>
        <p:nvSpPr>
          <p:cNvPr id="57" name="TextBox 56"/>
          <p:cNvSpPr txBox="1"/>
          <p:nvPr/>
        </p:nvSpPr>
        <p:spPr>
          <a:xfrm>
            <a:off x="5877086" y="1916832"/>
            <a:ext cx="2991172" cy="4247317"/>
          </a:xfrm>
          <a:prstGeom prst="rect">
            <a:avLst/>
          </a:prstGeom>
          <a:noFill/>
          <a:ln w="12700">
            <a:solidFill>
              <a:schemeClr val="tx1"/>
            </a:solidFill>
            <a:prstDash val="dash"/>
          </a:ln>
        </p:spPr>
        <p:txBody>
          <a:bodyPr wrap="square" rtlCol="0">
            <a:spAutoFit/>
          </a:bodyPr>
          <a:lstStyle/>
          <a:p>
            <a:pPr algn="ctr"/>
            <a:r>
              <a:rPr lang="zh-CN" altLang="en-US" b="1" dirty="0" smtClean="0"/>
              <a:t>科技成果转化</a:t>
            </a:r>
            <a:endParaRPr lang="en-US" altLang="zh-CN" b="1"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en-US" dirty="0"/>
          </a:p>
        </p:txBody>
      </p:sp>
      <p:sp>
        <p:nvSpPr>
          <p:cNvPr id="56" name="矩形 55"/>
          <p:cNvSpPr/>
          <p:nvPr/>
        </p:nvSpPr>
        <p:spPr>
          <a:xfrm flipV="1">
            <a:off x="0" y="1"/>
            <a:ext cx="9144000" cy="89172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59" name="矩形 58"/>
          <p:cNvSpPr/>
          <p:nvPr/>
        </p:nvSpPr>
        <p:spPr>
          <a:xfrm>
            <a:off x="576064" y="16999"/>
            <a:ext cx="107504" cy="89172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61" name="标题 1"/>
          <p:cNvSpPr txBox="1">
            <a:spLocks/>
          </p:cNvSpPr>
          <p:nvPr/>
        </p:nvSpPr>
        <p:spPr>
          <a:xfrm>
            <a:off x="755576" y="404663"/>
            <a:ext cx="3096344" cy="4320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600" smtClean="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rPr>
              <a:t>高新申报准备</a:t>
            </a:r>
            <a:endParaRPr lang="zh-CN" altLang="en-US" sz="2600" dirty="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endParaRPr>
          </a:p>
        </p:txBody>
      </p:sp>
    </p:spTree>
    <p:extLst>
      <p:ext uri="{BB962C8B-B14F-4D97-AF65-F5344CB8AC3E}">
        <p14:creationId xmlns:p14="http://schemas.microsoft.com/office/powerpoint/2010/main" val="250895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arn(inVertical)">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55"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755576" y="1124744"/>
            <a:ext cx="1422184" cy="461665"/>
          </a:xfrm>
          <a:prstGeom prst="rect">
            <a:avLst/>
          </a:prstGeom>
          <a:noFill/>
        </p:spPr>
        <p:txBody>
          <a:bodyPr wrap="none" rtlCol="0">
            <a:spAutoFit/>
          </a:bodyPr>
          <a:lstStyle/>
          <a:p>
            <a:r>
              <a:rPr lang="zh-CN" altLang="en-US" sz="2400" b="1" dirty="0" smtClean="0">
                <a:latin typeface="+mn-ea"/>
              </a:rPr>
              <a:t>组织管理</a:t>
            </a:r>
            <a:endParaRPr lang="zh-CN" altLang="en-US" sz="2400" b="1" dirty="0">
              <a:latin typeface="+mn-ea"/>
            </a:endParaRPr>
          </a:p>
        </p:txBody>
      </p:sp>
      <p:sp>
        <p:nvSpPr>
          <p:cNvPr id="21" name="矩形 20"/>
          <p:cNvSpPr/>
          <p:nvPr/>
        </p:nvSpPr>
        <p:spPr>
          <a:xfrm>
            <a:off x="539552" y="1574794"/>
            <a:ext cx="2525448" cy="142215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2400" b="1" dirty="0" smtClean="0">
                <a:solidFill>
                  <a:schemeClr val="bg1"/>
                </a:solidFill>
                <a:effectLst>
                  <a:outerShdw blurRad="38100" dist="38100" dir="2700000" algn="tl">
                    <a:srgbClr val="000000">
                      <a:alpha val="43137"/>
                    </a:srgbClr>
                  </a:outerShdw>
                </a:effectLst>
              </a:rPr>
              <a:t>技术部门</a:t>
            </a:r>
            <a:endParaRPr lang="zh-CN" altLang="en-US" sz="2400" b="1" dirty="0">
              <a:solidFill>
                <a:schemeClr val="bg1"/>
              </a:solidFill>
              <a:effectLst>
                <a:outerShdw blurRad="38100" dist="38100" dir="2700000" algn="tl">
                  <a:srgbClr val="000000">
                    <a:alpha val="43137"/>
                  </a:srgbClr>
                </a:outerShdw>
              </a:effectLst>
            </a:endParaRPr>
          </a:p>
        </p:txBody>
      </p:sp>
      <p:grpSp>
        <p:nvGrpSpPr>
          <p:cNvPr id="22" name="组合 21"/>
          <p:cNvGrpSpPr/>
          <p:nvPr/>
        </p:nvGrpSpPr>
        <p:grpSpPr>
          <a:xfrm>
            <a:off x="3311860" y="1556792"/>
            <a:ext cx="5292588" cy="1440160"/>
            <a:chOff x="3311860" y="1700808"/>
            <a:chExt cx="5292588" cy="1440160"/>
          </a:xfrm>
        </p:grpSpPr>
        <p:sp>
          <p:nvSpPr>
            <p:cNvPr id="23" name="矩形 22"/>
            <p:cNvSpPr/>
            <p:nvPr/>
          </p:nvSpPr>
          <p:spPr>
            <a:xfrm>
              <a:off x="3311860" y="1700808"/>
              <a:ext cx="5292588" cy="43204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altLang="zh-CN" sz="2000" b="1" dirty="0" smtClean="0">
                  <a:solidFill>
                    <a:schemeClr val="bg1"/>
                  </a:solidFill>
                  <a:effectLst>
                    <a:outerShdw blurRad="38100" dist="38100" dir="2700000" algn="tl">
                      <a:srgbClr val="000000">
                        <a:alpha val="43137"/>
                      </a:srgbClr>
                    </a:outerShdw>
                  </a:effectLst>
                </a:rPr>
                <a:t>1</a:t>
              </a:r>
              <a:r>
                <a:rPr lang="zh-CN" altLang="en-US" sz="2000" b="1" dirty="0" smtClean="0">
                  <a:solidFill>
                    <a:schemeClr val="bg1"/>
                  </a:solidFill>
                  <a:effectLst>
                    <a:outerShdw blurRad="38100" dist="38100" dir="2700000" algn="tl">
                      <a:srgbClr val="000000">
                        <a:alpha val="43137"/>
                      </a:srgbClr>
                    </a:outerShdw>
                  </a:effectLst>
                </a:rPr>
                <a:t>、规划、申请知识产权</a:t>
              </a:r>
              <a:endParaRPr lang="zh-CN" altLang="en-US" sz="2000" b="1" dirty="0">
                <a:solidFill>
                  <a:schemeClr val="bg1"/>
                </a:solidFill>
                <a:effectLst>
                  <a:outerShdw blurRad="38100" dist="38100" dir="2700000" algn="tl">
                    <a:srgbClr val="000000">
                      <a:alpha val="43137"/>
                    </a:srgbClr>
                  </a:outerShdw>
                </a:effectLst>
              </a:endParaRPr>
            </a:p>
          </p:txBody>
        </p:sp>
        <p:sp>
          <p:nvSpPr>
            <p:cNvPr id="24" name="矩形 23"/>
            <p:cNvSpPr/>
            <p:nvPr/>
          </p:nvSpPr>
          <p:spPr>
            <a:xfrm>
              <a:off x="3311860" y="2204864"/>
              <a:ext cx="5292588" cy="43204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altLang="zh-CN" sz="2000" b="1" dirty="0" smtClean="0">
                  <a:solidFill>
                    <a:schemeClr val="bg1"/>
                  </a:solidFill>
                  <a:effectLst>
                    <a:outerShdw blurRad="38100" dist="38100" dir="2700000" algn="tl">
                      <a:srgbClr val="000000">
                        <a:alpha val="43137"/>
                      </a:srgbClr>
                    </a:outerShdw>
                  </a:effectLst>
                </a:rPr>
                <a:t>2</a:t>
              </a:r>
              <a:r>
                <a:rPr lang="zh-CN" altLang="en-US" sz="2000" b="1" dirty="0" smtClean="0">
                  <a:solidFill>
                    <a:schemeClr val="bg1"/>
                  </a:solidFill>
                  <a:effectLst>
                    <a:outerShdw blurRad="38100" dist="38100" dir="2700000" algn="tl">
                      <a:srgbClr val="000000">
                        <a:alpha val="43137"/>
                      </a:srgbClr>
                    </a:outerShdw>
                  </a:effectLst>
                </a:rPr>
                <a:t>、规划、拟定研发项目</a:t>
              </a:r>
              <a:endParaRPr lang="zh-CN" altLang="en-US" sz="2000" b="1" dirty="0">
                <a:solidFill>
                  <a:schemeClr val="bg1"/>
                </a:solidFill>
                <a:effectLst>
                  <a:outerShdw blurRad="38100" dist="38100" dir="2700000" algn="tl">
                    <a:srgbClr val="000000">
                      <a:alpha val="43137"/>
                    </a:srgbClr>
                  </a:outerShdw>
                </a:effectLst>
              </a:endParaRPr>
            </a:p>
          </p:txBody>
        </p:sp>
        <p:sp>
          <p:nvSpPr>
            <p:cNvPr id="25" name="矩形 24"/>
            <p:cNvSpPr/>
            <p:nvPr/>
          </p:nvSpPr>
          <p:spPr>
            <a:xfrm>
              <a:off x="3311860" y="2708920"/>
              <a:ext cx="5292588" cy="43204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altLang="zh-CN" sz="2000" b="1" dirty="0" smtClean="0">
                  <a:solidFill>
                    <a:schemeClr val="bg1"/>
                  </a:solidFill>
                  <a:effectLst>
                    <a:outerShdw blurRad="38100" dist="38100" dir="2700000" algn="tl">
                      <a:srgbClr val="000000">
                        <a:alpha val="43137"/>
                      </a:srgbClr>
                    </a:outerShdw>
                  </a:effectLst>
                </a:rPr>
                <a:t>3</a:t>
              </a:r>
              <a:r>
                <a:rPr lang="zh-CN" altLang="en-US" sz="2000" b="1" dirty="0" smtClean="0">
                  <a:solidFill>
                    <a:schemeClr val="bg1"/>
                  </a:solidFill>
                  <a:effectLst>
                    <a:outerShdw blurRad="38100" dist="38100" dir="2700000" algn="tl">
                      <a:srgbClr val="000000">
                        <a:alpha val="43137"/>
                      </a:srgbClr>
                    </a:outerShdw>
                  </a:effectLst>
                </a:rPr>
                <a:t>、划分参与项目技术人员</a:t>
              </a:r>
              <a:endParaRPr lang="zh-CN" altLang="en-US" sz="2000" b="1" dirty="0">
                <a:solidFill>
                  <a:schemeClr val="bg1"/>
                </a:solidFill>
                <a:effectLst>
                  <a:outerShdw blurRad="38100" dist="38100" dir="2700000" algn="tl">
                    <a:srgbClr val="000000">
                      <a:alpha val="43137"/>
                    </a:srgbClr>
                  </a:outerShdw>
                </a:effectLst>
              </a:endParaRPr>
            </a:p>
          </p:txBody>
        </p:sp>
      </p:grpSp>
      <p:grpSp>
        <p:nvGrpSpPr>
          <p:cNvPr id="26" name="组合 25"/>
          <p:cNvGrpSpPr/>
          <p:nvPr/>
        </p:nvGrpSpPr>
        <p:grpSpPr>
          <a:xfrm>
            <a:off x="3311860" y="3897052"/>
            <a:ext cx="5292588" cy="936104"/>
            <a:chOff x="3311860" y="4041068"/>
            <a:chExt cx="5292588" cy="936104"/>
          </a:xfrm>
        </p:grpSpPr>
        <p:sp>
          <p:nvSpPr>
            <p:cNvPr id="27" name="矩形 26"/>
            <p:cNvSpPr/>
            <p:nvPr/>
          </p:nvSpPr>
          <p:spPr>
            <a:xfrm>
              <a:off x="3311860" y="4041068"/>
              <a:ext cx="5292588" cy="43204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altLang="zh-CN" sz="2000" b="1" dirty="0" smtClean="0">
                  <a:solidFill>
                    <a:schemeClr val="bg1"/>
                  </a:solidFill>
                  <a:effectLst>
                    <a:outerShdw blurRad="38100" dist="38100" dir="2700000" algn="tl">
                      <a:srgbClr val="000000">
                        <a:alpha val="43137"/>
                      </a:srgbClr>
                    </a:outerShdw>
                  </a:effectLst>
                </a:rPr>
                <a:t>1</a:t>
              </a:r>
              <a:r>
                <a:rPr lang="zh-CN" altLang="en-US" sz="2000" b="1" dirty="0" smtClean="0">
                  <a:solidFill>
                    <a:schemeClr val="bg1"/>
                  </a:solidFill>
                  <a:effectLst>
                    <a:outerShdw blurRad="38100" dist="38100" dir="2700000" algn="tl">
                      <a:srgbClr val="000000">
                        <a:alpha val="43137"/>
                      </a:srgbClr>
                    </a:outerShdw>
                  </a:effectLst>
                </a:rPr>
                <a:t>、提供员工花名册、劳动合同、学历证书</a:t>
              </a:r>
              <a:endParaRPr lang="zh-CN" altLang="en-US" sz="2000" b="1" dirty="0">
                <a:solidFill>
                  <a:schemeClr val="bg1"/>
                </a:solidFill>
                <a:effectLst>
                  <a:outerShdw blurRad="38100" dist="38100" dir="2700000" algn="tl">
                    <a:srgbClr val="000000">
                      <a:alpha val="43137"/>
                    </a:srgbClr>
                  </a:outerShdw>
                </a:effectLst>
              </a:endParaRPr>
            </a:p>
          </p:txBody>
        </p:sp>
        <p:sp>
          <p:nvSpPr>
            <p:cNvPr id="28" name="矩形 27"/>
            <p:cNvSpPr/>
            <p:nvPr/>
          </p:nvSpPr>
          <p:spPr>
            <a:xfrm>
              <a:off x="3311860" y="4545124"/>
              <a:ext cx="5292588" cy="43204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altLang="zh-CN" sz="2000" b="1" dirty="0" smtClean="0">
                  <a:solidFill>
                    <a:schemeClr val="bg1"/>
                  </a:solidFill>
                  <a:effectLst>
                    <a:outerShdw blurRad="38100" dist="38100" dir="2700000" algn="tl">
                      <a:srgbClr val="000000">
                        <a:alpha val="43137"/>
                      </a:srgbClr>
                    </a:outerShdw>
                  </a:effectLst>
                </a:rPr>
                <a:t>2</a:t>
              </a:r>
              <a:r>
                <a:rPr lang="zh-CN" altLang="en-US" sz="2000" b="1" dirty="0" smtClean="0">
                  <a:solidFill>
                    <a:schemeClr val="bg1"/>
                  </a:solidFill>
                  <a:effectLst>
                    <a:outerShdw blurRad="38100" dist="38100" dir="2700000" algn="tl">
                      <a:srgbClr val="000000">
                        <a:alpha val="43137"/>
                      </a:srgbClr>
                    </a:outerShdw>
                  </a:effectLst>
                </a:rPr>
                <a:t>、提供项目人员工资明细</a:t>
              </a:r>
              <a:endParaRPr lang="zh-CN" altLang="en-US" sz="2000" b="1" dirty="0">
                <a:solidFill>
                  <a:schemeClr val="bg1"/>
                </a:solidFill>
                <a:effectLst>
                  <a:outerShdw blurRad="38100" dist="38100" dir="2700000" algn="tl">
                    <a:srgbClr val="000000">
                      <a:alpha val="43137"/>
                    </a:srgbClr>
                  </a:outerShdw>
                </a:effectLst>
              </a:endParaRPr>
            </a:p>
          </p:txBody>
        </p:sp>
      </p:grpSp>
      <p:grpSp>
        <p:nvGrpSpPr>
          <p:cNvPr id="29" name="组合 28"/>
          <p:cNvGrpSpPr/>
          <p:nvPr/>
        </p:nvGrpSpPr>
        <p:grpSpPr>
          <a:xfrm>
            <a:off x="3311860" y="5661248"/>
            <a:ext cx="5292588" cy="936104"/>
            <a:chOff x="3311860" y="5805264"/>
            <a:chExt cx="5292588" cy="936104"/>
          </a:xfrm>
        </p:grpSpPr>
        <p:sp>
          <p:nvSpPr>
            <p:cNvPr id="30" name="矩形 29"/>
            <p:cNvSpPr/>
            <p:nvPr/>
          </p:nvSpPr>
          <p:spPr>
            <a:xfrm>
              <a:off x="3311860" y="5805264"/>
              <a:ext cx="5292588" cy="43204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altLang="zh-CN" sz="2000" b="1" dirty="0" smtClean="0">
                  <a:solidFill>
                    <a:schemeClr val="bg1"/>
                  </a:solidFill>
                  <a:effectLst>
                    <a:outerShdw blurRad="38100" dist="38100" dir="2700000" algn="tl">
                      <a:srgbClr val="000000">
                        <a:alpha val="43137"/>
                      </a:srgbClr>
                    </a:outerShdw>
                  </a:effectLst>
                </a:rPr>
                <a:t>1</a:t>
              </a:r>
              <a:r>
                <a:rPr lang="zh-CN" altLang="en-US" sz="2000" b="1" dirty="0" smtClean="0">
                  <a:solidFill>
                    <a:schemeClr val="bg1"/>
                  </a:solidFill>
                  <a:effectLst>
                    <a:outerShdw blurRad="38100" dist="38100" dir="2700000" algn="tl">
                      <a:srgbClr val="000000">
                        <a:alpha val="43137"/>
                      </a:srgbClr>
                    </a:outerShdw>
                  </a:effectLst>
                </a:rPr>
                <a:t>、核算研发费用、技术收入总额</a:t>
              </a:r>
              <a:endParaRPr lang="zh-CN" altLang="en-US" sz="2000" b="1" dirty="0">
                <a:solidFill>
                  <a:schemeClr val="bg1"/>
                </a:solidFill>
                <a:effectLst>
                  <a:outerShdw blurRad="38100" dist="38100" dir="2700000" algn="tl">
                    <a:srgbClr val="000000">
                      <a:alpha val="43137"/>
                    </a:srgbClr>
                  </a:outerShdw>
                </a:effectLst>
              </a:endParaRPr>
            </a:p>
          </p:txBody>
        </p:sp>
        <p:sp>
          <p:nvSpPr>
            <p:cNvPr id="31" name="矩形 30"/>
            <p:cNvSpPr/>
            <p:nvPr/>
          </p:nvSpPr>
          <p:spPr>
            <a:xfrm>
              <a:off x="3311860" y="6309320"/>
              <a:ext cx="5292588" cy="43204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altLang="zh-CN" sz="2000" b="1" dirty="0" smtClean="0">
                  <a:solidFill>
                    <a:schemeClr val="bg1"/>
                  </a:solidFill>
                  <a:effectLst>
                    <a:outerShdw blurRad="38100" dist="38100" dir="2700000" algn="tl">
                      <a:srgbClr val="000000">
                        <a:alpha val="43137"/>
                      </a:srgbClr>
                    </a:outerShdw>
                  </a:effectLst>
                </a:rPr>
                <a:t>2</a:t>
              </a:r>
              <a:r>
                <a:rPr lang="zh-CN" altLang="en-US" sz="2000" b="1" dirty="0" smtClean="0">
                  <a:solidFill>
                    <a:schemeClr val="bg1"/>
                  </a:solidFill>
                  <a:effectLst>
                    <a:outerShdw blurRad="38100" dist="38100" dir="2700000" algn="tl">
                      <a:srgbClr val="000000">
                        <a:alpha val="43137"/>
                      </a:srgbClr>
                    </a:outerShdw>
                  </a:effectLst>
                </a:rPr>
                <a:t>、编制项目研发费用明细</a:t>
              </a:r>
              <a:endParaRPr lang="zh-CN" altLang="en-US" sz="2000" b="1" dirty="0">
                <a:solidFill>
                  <a:schemeClr val="bg1"/>
                </a:solidFill>
                <a:effectLst>
                  <a:outerShdw blurRad="38100" dist="38100" dir="2700000" algn="tl">
                    <a:srgbClr val="000000">
                      <a:alpha val="43137"/>
                    </a:srgbClr>
                  </a:outerShdw>
                </a:effectLst>
              </a:endParaRPr>
            </a:p>
          </p:txBody>
        </p:sp>
      </p:grpSp>
      <p:grpSp>
        <p:nvGrpSpPr>
          <p:cNvPr id="32" name="组合 31"/>
          <p:cNvGrpSpPr/>
          <p:nvPr/>
        </p:nvGrpSpPr>
        <p:grpSpPr>
          <a:xfrm>
            <a:off x="539552" y="2996952"/>
            <a:ext cx="2504568" cy="1836204"/>
            <a:chOff x="539552" y="3140968"/>
            <a:chExt cx="2504568" cy="1836204"/>
          </a:xfrm>
        </p:grpSpPr>
        <p:sp>
          <p:nvSpPr>
            <p:cNvPr id="33" name="矩形 32"/>
            <p:cNvSpPr/>
            <p:nvPr/>
          </p:nvSpPr>
          <p:spPr>
            <a:xfrm>
              <a:off x="539552" y="4005064"/>
              <a:ext cx="2504568" cy="9721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2400" b="1" dirty="0" smtClean="0">
                  <a:solidFill>
                    <a:schemeClr val="bg1"/>
                  </a:solidFill>
                  <a:effectLst>
                    <a:outerShdw blurRad="38100" dist="38100" dir="2700000" algn="tl">
                      <a:srgbClr val="000000">
                        <a:alpha val="43137"/>
                      </a:srgbClr>
                    </a:outerShdw>
                  </a:effectLst>
                </a:rPr>
                <a:t>行政</a:t>
              </a:r>
              <a:r>
                <a:rPr lang="en-US" altLang="zh-CN" sz="2400" b="1" dirty="0" smtClean="0">
                  <a:solidFill>
                    <a:schemeClr val="bg1"/>
                  </a:solidFill>
                  <a:effectLst>
                    <a:outerShdw blurRad="38100" dist="38100" dir="2700000" algn="tl">
                      <a:srgbClr val="000000">
                        <a:alpha val="43137"/>
                      </a:srgbClr>
                    </a:outerShdw>
                  </a:effectLst>
                </a:rPr>
                <a:t>/</a:t>
              </a:r>
              <a:r>
                <a:rPr lang="zh-CN" altLang="en-US" sz="2400" b="1" dirty="0" smtClean="0">
                  <a:solidFill>
                    <a:schemeClr val="bg1"/>
                  </a:solidFill>
                  <a:effectLst>
                    <a:outerShdw blurRad="38100" dist="38100" dir="2700000" algn="tl">
                      <a:srgbClr val="000000">
                        <a:alpha val="43137"/>
                      </a:srgbClr>
                    </a:outerShdw>
                  </a:effectLst>
                </a:rPr>
                <a:t>人力部门</a:t>
              </a:r>
              <a:endParaRPr lang="zh-CN" altLang="en-US" sz="2400" b="1" dirty="0">
                <a:solidFill>
                  <a:schemeClr val="bg1"/>
                </a:solidFill>
                <a:effectLst>
                  <a:outerShdw blurRad="38100" dist="38100" dir="2700000" algn="tl">
                    <a:srgbClr val="000000">
                      <a:alpha val="43137"/>
                    </a:srgbClr>
                  </a:outerShdw>
                </a:effectLst>
              </a:endParaRPr>
            </a:p>
          </p:txBody>
        </p:sp>
        <p:sp>
          <p:nvSpPr>
            <p:cNvPr id="34" name="下箭头 33"/>
            <p:cNvSpPr/>
            <p:nvPr/>
          </p:nvSpPr>
          <p:spPr>
            <a:xfrm>
              <a:off x="1501514" y="3140968"/>
              <a:ext cx="478198" cy="864096"/>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grpSp>
      <p:grpSp>
        <p:nvGrpSpPr>
          <p:cNvPr id="35" name="组合 34"/>
          <p:cNvGrpSpPr/>
          <p:nvPr/>
        </p:nvGrpSpPr>
        <p:grpSpPr>
          <a:xfrm>
            <a:off x="541051" y="4856856"/>
            <a:ext cx="2504568" cy="1740496"/>
            <a:chOff x="541051" y="5000872"/>
            <a:chExt cx="2504568" cy="1740496"/>
          </a:xfrm>
        </p:grpSpPr>
        <p:sp>
          <p:nvSpPr>
            <p:cNvPr id="36" name="矩形 35"/>
            <p:cNvSpPr/>
            <p:nvPr/>
          </p:nvSpPr>
          <p:spPr>
            <a:xfrm>
              <a:off x="541051" y="5805264"/>
              <a:ext cx="2504568" cy="93610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2400" b="1" dirty="0">
                  <a:solidFill>
                    <a:schemeClr val="bg1"/>
                  </a:solidFill>
                  <a:effectLst>
                    <a:outerShdw blurRad="38100" dist="38100" dir="2700000" algn="tl">
                      <a:srgbClr val="000000">
                        <a:alpha val="43137"/>
                      </a:srgbClr>
                    </a:outerShdw>
                  </a:effectLst>
                </a:rPr>
                <a:t>财务</a:t>
              </a:r>
              <a:r>
                <a:rPr lang="zh-CN" altLang="en-US" sz="2400" b="1" dirty="0" smtClean="0">
                  <a:solidFill>
                    <a:schemeClr val="bg1"/>
                  </a:solidFill>
                  <a:effectLst>
                    <a:outerShdw blurRad="38100" dist="38100" dir="2700000" algn="tl">
                      <a:srgbClr val="000000">
                        <a:alpha val="43137"/>
                      </a:srgbClr>
                    </a:outerShdw>
                  </a:effectLst>
                </a:rPr>
                <a:t>部门</a:t>
              </a:r>
              <a:endParaRPr lang="zh-CN" altLang="en-US" sz="2400" b="1" dirty="0">
                <a:solidFill>
                  <a:schemeClr val="bg1"/>
                </a:solidFill>
                <a:effectLst>
                  <a:outerShdw blurRad="38100" dist="38100" dir="2700000" algn="tl">
                    <a:srgbClr val="000000">
                      <a:alpha val="43137"/>
                    </a:srgbClr>
                  </a:outerShdw>
                </a:effectLst>
              </a:endParaRPr>
            </a:p>
          </p:txBody>
        </p:sp>
        <p:sp>
          <p:nvSpPr>
            <p:cNvPr id="37" name="下箭头 36"/>
            <p:cNvSpPr/>
            <p:nvPr/>
          </p:nvSpPr>
          <p:spPr>
            <a:xfrm>
              <a:off x="1501514" y="5000872"/>
              <a:ext cx="478198" cy="864096"/>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grpSp>
      <p:sp>
        <p:nvSpPr>
          <p:cNvPr id="38" name="矩形 37"/>
          <p:cNvSpPr/>
          <p:nvPr/>
        </p:nvSpPr>
        <p:spPr>
          <a:xfrm flipV="1">
            <a:off x="0" y="1"/>
            <a:ext cx="9144000" cy="89172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40" name="矩形 39"/>
          <p:cNvSpPr/>
          <p:nvPr/>
        </p:nvSpPr>
        <p:spPr>
          <a:xfrm>
            <a:off x="576064" y="16999"/>
            <a:ext cx="107504" cy="89172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41" name="标题 1"/>
          <p:cNvSpPr>
            <a:spLocks noGrp="1"/>
          </p:cNvSpPr>
          <p:nvPr>
            <p:ph type="ctrTitle"/>
          </p:nvPr>
        </p:nvSpPr>
        <p:spPr>
          <a:xfrm>
            <a:off x="755576" y="404663"/>
            <a:ext cx="3096344" cy="432049"/>
          </a:xfrm>
        </p:spPr>
        <p:txBody>
          <a:bodyPr>
            <a:noAutofit/>
          </a:bodyPr>
          <a:lstStyle/>
          <a:p>
            <a:pPr algn="l"/>
            <a:r>
              <a:rPr lang="zh-CN" altLang="en-US" sz="2600" dirty="0" smtClean="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rPr>
              <a:t>高新申报准备</a:t>
            </a:r>
            <a:endParaRPr lang="zh-CN" altLang="en-US" sz="2600" dirty="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endParaRPr>
          </a:p>
        </p:txBody>
      </p:sp>
    </p:spTree>
    <p:extLst>
      <p:ext uri="{BB962C8B-B14F-4D97-AF65-F5344CB8AC3E}">
        <p14:creationId xmlns:p14="http://schemas.microsoft.com/office/powerpoint/2010/main" val="18466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V="1">
            <a:off x="0" y="0"/>
            <a:ext cx="9144000" cy="685799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763688" y="2564904"/>
            <a:ext cx="5616624" cy="576063"/>
          </a:xfrm>
        </p:spPr>
        <p:txBody>
          <a:bodyPr>
            <a:normAutofit fontScale="90000"/>
          </a:bodyPr>
          <a:lstStyle/>
          <a:p>
            <a:r>
              <a:rPr lang="zh-CN" altLang="en-US" sz="3200" dirty="0" smtClean="0">
                <a:solidFill>
                  <a:schemeClr val="bg1"/>
                </a:solidFill>
                <a:latin typeface="方正大黑简体" pitchFamily="65" charset="-122"/>
                <a:ea typeface="方正大黑简体" pitchFamily="65" charset="-122"/>
              </a:rPr>
              <a:t>第三部分         研发费用辅助账</a:t>
            </a:r>
            <a:endParaRPr lang="zh-CN" altLang="en-US" sz="3200" dirty="0">
              <a:solidFill>
                <a:schemeClr val="bg1"/>
              </a:solidFill>
              <a:latin typeface="方正大黑简体" pitchFamily="65" charset="-122"/>
              <a:ea typeface="方正大黑简体" pitchFamily="65" charset="-122"/>
            </a:endParaRPr>
          </a:p>
        </p:txBody>
      </p:sp>
      <p:sp>
        <p:nvSpPr>
          <p:cNvPr id="5" name="矩形 4"/>
          <p:cNvSpPr/>
          <p:nvPr/>
        </p:nvSpPr>
        <p:spPr>
          <a:xfrm>
            <a:off x="4211960" y="2708920"/>
            <a:ext cx="107504" cy="891721"/>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4088726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475656" y="3789040"/>
            <a:ext cx="648072" cy="2308324"/>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endParaRPr lang="en-US" altLang="zh-CN" sz="24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r>
              <a:rPr lang="zh-CN" altLang="en-US" sz="24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知识产权</a:t>
            </a:r>
            <a:endParaRPr lang="en-US" altLang="zh-CN" sz="24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endParaRPr lang="zh-CN" alt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1" name="矩形 20"/>
          <p:cNvSpPr/>
          <p:nvPr/>
        </p:nvSpPr>
        <p:spPr>
          <a:xfrm>
            <a:off x="2555776" y="1988840"/>
            <a:ext cx="3960440" cy="792088"/>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400" dirty="0" smtClean="0">
                <a:solidFill>
                  <a:schemeClr val="bg1"/>
                </a:solidFill>
                <a:effectLst>
                  <a:outerShdw blurRad="38100" dist="38100" dir="2700000" algn="tl">
                    <a:srgbClr val="000000">
                      <a:alpha val="43137"/>
                    </a:srgbClr>
                  </a:outerShdw>
                </a:effectLst>
                <a:latin typeface="方正大黑简体" panose="03000509000000000000" pitchFamily="65" charset="-122"/>
                <a:ea typeface="方正大黑简体" panose="03000509000000000000" pitchFamily="65" charset="-122"/>
              </a:rPr>
              <a:t>高新研发体系</a:t>
            </a:r>
            <a:r>
              <a:rPr lang="zh-CN" altLang="en-US" sz="2400" dirty="0">
                <a:solidFill>
                  <a:schemeClr val="bg1"/>
                </a:solidFill>
                <a:effectLst>
                  <a:outerShdw blurRad="38100" dist="38100" dir="2700000" algn="tl">
                    <a:srgbClr val="000000">
                      <a:alpha val="43137"/>
                    </a:srgbClr>
                  </a:outerShdw>
                </a:effectLst>
                <a:latin typeface="方正大黑简体" panose="03000509000000000000" pitchFamily="65" charset="-122"/>
                <a:ea typeface="方正大黑简体" panose="03000509000000000000" pitchFamily="65" charset="-122"/>
              </a:rPr>
              <a:t>五</a:t>
            </a:r>
            <a:r>
              <a:rPr lang="zh-CN" altLang="en-US" sz="2400" dirty="0" smtClean="0">
                <a:solidFill>
                  <a:schemeClr val="bg1"/>
                </a:solidFill>
                <a:effectLst>
                  <a:outerShdw blurRad="38100" dist="38100" dir="2700000" algn="tl">
                    <a:srgbClr val="000000">
                      <a:alpha val="43137"/>
                    </a:srgbClr>
                  </a:outerShdw>
                </a:effectLst>
                <a:latin typeface="方正大黑简体" panose="03000509000000000000" pitchFamily="65" charset="-122"/>
                <a:ea typeface="方正大黑简体" panose="03000509000000000000" pitchFamily="65" charset="-122"/>
              </a:rPr>
              <a:t>大模块</a:t>
            </a:r>
            <a:endParaRPr lang="zh-CN" altLang="en-US" sz="2400" dirty="0">
              <a:solidFill>
                <a:schemeClr val="bg1"/>
              </a:solidFill>
              <a:effectLst>
                <a:outerShdw blurRad="38100" dist="38100" dir="2700000" algn="tl">
                  <a:srgbClr val="000000">
                    <a:alpha val="43137"/>
                  </a:srgbClr>
                </a:outerShdw>
              </a:effectLst>
              <a:latin typeface="方正大黑简体" panose="03000509000000000000" pitchFamily="65" charset="-122"/>
              <a:ea typeface="方正大黑简体" panose="03000509000000000000" pitchFamily="65" charset="-122"/>
            </a:endParaRPr>
          </a:p>
        </p:txBody>
      </p:sp>
      <p:sp>
        <p:nvSpPr>
          <p:cNvPr id="22" name="TextBox 21"/>
          <p:cNvSpPr txBox="1"/>
          <p:nvPr/>
        </p:nvSpPr>
        <p:spPr>
          <a:xfrm>
            <a:off x="2843808" y="3789040"/>
            <a:ext cx="648072" cy="2308324"/>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endParaRPr lang="en-US" altLang="zh-CN" sz="24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r>
              <a:rPr lang="zh-CN" altLang="en-US" sz="24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研发团队</a:t>
            </a:r>
            <a:endParaRPr lang="en-US" altLang="zh-CN" sz="24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endParaRPr lang="zh-CN" alt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3" name="TextBox 22"/>
          <p:cNvSpPr txBox="1"/>
          <p:nvPr/>
        </p:nvSpPr>
        <p:spPr>
          <a:xfrm>
            <a:off x="4211960" y="3789040"/>
            <a:ext cx="648072" cy="2308324"/>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en-US" altLang="zh-CN" sz="24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r>
              <a:rPr lang="zh-CN" altLang="en-US" sz="24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研发项目</a:t>
            </a:r>
            <a:endParaRPr lang="en-US" altLang="zh-CN" sz="24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endParaRPr lang="zh-CN" alt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4" name="TextBox 23"/>
          <p:cNvSpPr txBox="1"/>
          <p:nvPr/>
        </p:nvSpPr>
        <p:spPr>
          <a:xfrm>
            <a:off x="5569597" y="3789040"/>
            <a:ext cx="648072" cy="2308324"/>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endParaRPr lang="en-US" altLang="zh-CN" sz="24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r>
              <a:rPr lang="zh-CN" altLang="en-US" sz="24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研发投入</a:t>
            </a:r>
            <a:endParaRPr lang="en-US" altLang="zh-CN" sz="24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endParaRPr lang="zh-CN" alt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TextBox 24"/>
          <p:cNvSpPr txBox="1"/>
          <p:nvPr/>
        </p:nvSpPr>
        <p:spPr>
          <a:xfrm>
            <a:off x="6948264" y="3789040"/>
            <a:ext cx="648072" cy="2308324"/>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endParaRPr lang="en-US" altLang="zh-CN" sz="24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r>
              <a:rPr lang="zh-CN" altLang="en-US" sz="24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技术收入</a:t>
            </a:r>
            <a:endParaRPr lang="en-US" altLang="zh-CN" sz="24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endParaRPr lang="zh-CN" alt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cxnSp>
        <p:nvCxnSpPr>
          <p:cNvPr id="26" name="肘形连接符 25"/>
          <p:cNvCxnSpPr>
            <a:stCxn id="21" idx="2"/>
            <a:endCxn id="20" idx="0"/>
          </p:cNvCxnSpPr>
          <p:nvPr/>
        </p:nvCxnSpPr>
        <p:spPr>
          <a:xfrm rot="5400000">
            <a:off x="2663788" y="1916832"/>
            <a:ext cx="1008112" cy="2736304"/>
          </a:xfrm>
          <a:prstGeom prst="bentConnector3">
            <a:avLst/>
          </a:prstGeom>
          <a:ln>
            <a:tailEnd type="arrow"/>
          </a:ln>
        </p:spPr>
        <p:style>
          <a:lnRef idx="3">
            <a:schemeClr val="dk1"/>
          </a:lnRef>
          <a:fillRef idx="0">
            <a:schemeClr val="dk1"/>
          </a:fillRef>
          <a:effectRef idx="2">
            <a:schemeClr val="dk1"/>
          </a:effectRef>
          <a:fontRef idx="minor">
            <a:schemeClr val="tx1"/>
          </a:fontRef>
        </p:style>
      </p:cxnSp>
      <p:cxnSp>
        <p:nvCxnSpPr>
          <p:cNvPr id="27" name="肘形连接符 26"/>
          <p:cNvCxnSpPr>
            <a:stCxn id="21" idx="2"/>
            <a:endCxn id="22" idx="0"/>
          </p:cNvCxnSpPr>
          <p:nvPr/>
        </p:nvCxnSpPr>
        <p:spPr>
          <a:xfrm rot="5400000">
            <a:off x="3347864" y="2600908"/>
            <a:ext cx="1008112" cy="1368152"/>
          </a:xfrm>
          <a:prstGeom prst="bentConnector3">
            <a:avLst/>
          </a:prstGeom>
          <a:ln>
            <a:tailEnd type="arrow"/>
          </a:ln>
        </p:spPr>
        <p:style>
          <a:lnRef idx="3">
            <a:schemeClr val="dk1"/>
          </a:lnRef>
          <a:fillRef idx="0">
            <a:schemeClr val="dk1"/>
          </a:fillRef>
          <a:effectRef idx="2">
            <a:schemeClr val="dk1"/>
          </a:effectRef>
          <a:fontRef idx="minor">
            <a:schemeClr val="tx1"/>
          </a:fontRef>
        </p:style>
      </p:cxnSp>
      <p:cxnSp>
        <p:nvCxnSpPr>
          <p:cNvPr id="28" name="肘形连接符 27"/>
          <p:cNvCxnSpPr>
            <a:stCxn id="21" idx="2"/>
            <a:endCxn id="25" idx="0"/>
          </p:cNvCxnSpPr>
          <p:nvPr/>
        </p:nvCxnSpPr>
        <p:spPr>
          <a:xfrm rot="16200000" flipH="1">
            <a:off x="5400092" y="1916832"/>
            <a:ext cx="1008112" cy="2736304"/>
          </a:xfrm>
          <a:prstGeom prst="bentConnector3">
            <a:avLst/>
          </a:prstGeom>
          <a:ln>
            <a:tailEnd type="arrow"/>
          </a:ln>
        </p:spPr>
        <p:style>
          <a:lnRef idx="3">
            <a:schemeClr val="dk1"/>
          </a:lnRef>
          <a:fillRef idx="0">
            <a:schemeClr val="dk1"/>
          </a:fillRef>
          <a:effectRef idx="2">
            <a:schemeClr val="dk1"/>
          </a:effectRef>
          <a:fontRef idx="minor">
            <a:schemeClr val="tx1"/>
          </a:fontRef>
        </p:style>
      </p:cxnSp>
      <p:cxnSp>
        <p:nvCxnSpPr>
          <p:cNvPr id="29" name="肘形连接符 28"/>
          <p:cNvCxnSpPr>
            <a:stCxn id="21" idx="2"/>
            <a:endCxn id="23" idx="0"/>
          </p:cNvCxnSpPr>
          <p:nvPr/>
        </p:nvCxnSpPr>
        <p:spPr>
          <a:xfrm rot="5400000">
            <a:off x="4031940" y="3284984"/>
            <a:ext cx="1008112" cy="12700"/>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30" name="肘形连接符 29"/>
          <p:cNvCxnSpPr>
            <a:stCxn id="21" idx="2"/>
            <a:endCxn id="24" idx="0"/>
          </p:cNvCxnSpPr>
          <p:nvPr/>
        </p:nvCxnSpPr>
        <p:spPr>
          <a:xfrm rot="16200000" flipH="1">
            <a:off x="4710758" y="2606165"/>
            <a:ext cx="1008112" cy="1357637"/>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31" name="TextBox 30"/>
          <p:cNvSpPr txBox="1"/>
          <p:nvPr/>
        </p:nvSpPr>
        <p:spPr>
          <a:xfrm>
            <a:off x="755576" y="1167135"/>
            <a:ext cx="7128792" cy="461665"/>
          </a:xfrm>
          <a:prstGeom prst="rect">
            <a:avLst/>
          </a:prstGeom>
          <a:noFill/>
        </p:spPr>
        <p:txBody>
          <a:bodyPr wrap="square" rtlCol="0">
            <a:spAutoFit/>
          </a:bodyPr>
          <a:lstStyle/>
          <a:p>
            <a:r>
              <a:rPr lang="zh-CN" altLang="en-US" sz="2400" b="1" i="1" dirty="0" smtClean="0">
                <a:latin typeface="+mn-ea"/>
              </a:rPr>
              <a:t>搭建高新研发体系</a:t>
            </a:r>
            <a:endParaRPr lang="zh-CN" altLang="en-US" sz="2400" b="1" i="1" dirty="0">
              <a:latin typeface="+mn-ea"/>
            </a:endParaRPr>
          </a:p>
        </p:txBody>
      </p:sp>
      <p:sp>
        <p:nvSpPr>
          <p:cNvPr id="18" name="矩形 17"/>
          <p:cNvSpPr/>
          <p:nvPr/>
        </p:nvSpPr>
        <p:spPr>
          <a:xfrm flipV="1">
            <a:off x="0" y="1"/>
            <a:ext cx="9144000" cy="89172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34" name="矩形 33"/>
          <p:cNvSpPr/>
          <p:nvPr/>
        </p:nvSpPr>
        <p:spPr>
          <a:xfrm>
            <a:off x="576064" y="16999"/>
            <a:ext cx="107504" cy="89172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7" name="标题 1"/>
          <p:cNvSpPr>
            <a:spLocks noGrp="1"/>
          </p:cNvSpPr>
          <p:nvPr>
            <p:ph type="ctrTitle"/>
          </p:nvPr>
        </p:nvSpPr>
        <p:spPr>
          <a:xfrm>
            <a:off x="755576" y="404663"/>
            <a:ext cx="3096344" cy="432049"/>
          </a:xfrm>
        </p:spPr>
        <p:txBody>
          <a:bodyPr>
            <a:noAutofit/>
          </a:bodyPr>
          <a:lstStyle/>
          <a:p>
            <a:pPr algn="l"/>
            <a:r>
              <a:rPr lang="zh-CN" altLang="en-US" sz="2600" dirty="0" smtClean="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rPr>
              <a:t>研发费用辅助账</a:t>
            </a:r>
            <a:endParaRPr lang="zh-CN" altLang="en-US" sz="2600" dirty="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endParaRPr>
          </a:p>
        </p:txBody>
      </p:sp>
    </p:spTree>
    <p:extLst>
      <p:ext uri="{BB962C8B-B14F-4D97-AF65-F5344CB8AC3E}">
        <p14:creationId xmlns:p14="http://schemas.microsoft.com/office/powerpoint/2010/main" val="189752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par>
                                <p:cTn id="25" presetID="16" presetClass="entr" presetSubtype="21"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par>
                                <p:cTn id="28" presetID="16" presetClass="entr" presetSubtype="21"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par>
                                <p:cTn id="31" presetID="16" presetClass="entr" presetSubtype="21"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barn(inVertical)">
                                      <p:cBhvr>
                                        <p:cTn id="33" dur="500"/>
                                        <p:tgtEl>
                                          <p:spTgt spid="28"/>
                                        </p:tgtEl>
                                      </p:cBhvr>
                                    </p:animEffect>
                                  </p:childTnLst>
                                </p:cTn>
                              </p:par>
                              <p:par>
                                <p:cTn id="34" presetID="16" presetClass="entr" presetSubtype="21"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par>
                                <p:cTn id="37" presetID="16" presetClass="entr" presetSubtype="21"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arn(inVertical)">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V="1">
            <a:off x="0" y="0"/>
            <a:ext cx="9144000" cy="685799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763688" y="2564904"/>
            <a:ext cx="5184576" cy="576063"/>
          </a:xfrm>
        </p:spPr>
        <p:txBody>
          <a:bodyPr>
            <a:normAutofit fontScale="90000"/>
          </a:bodyPr>
          <a:lstStyle/>
          <a:p>
            <a:r>
              <a:rPr lang="zh-CN" altLang="en-US" sz="3200" dirty="0" smtClean="0">
                <a:solidFill>
                  <a:schemeClr val="bg1"/>
                </a:solidFill>
                <a:latin typeface="方正大黑简体" pitchFamily="65" charset="-122"/>
                <a:ea typeface="方正大黑简体" pitchFamily="65" charset="-122"/>
              </a:rPr>
              <a:t>第一部分        高新申报条件</a:t>
            </a:r>
            <a:endParaRPr lang="zh-CN" altLang="en-US" sz="3200" dirty="0">
              <a:solidFill>
                <a:schemeClr val="bg1"/>
              </a:solidFill>
              <a:latin typeface="方正大黑简体" pitchFamily="65" charset="-122"/>
              <a:ea typeface="方正大黑简体" pitchFamily="65" charset="-122"/>
            </a:endParaRPr>
          </a:p>
        </p:txBody>
      </p:sp>
      <p:sp>
        <p:nvSpPr>
          <p:cNvPr id="5" name="矩形 4"/>
          <p:cNvSpPr/>
          <p:nvPr/>
        </p:nvSpPr>
        <p:spPr>
          <a:xfrm>
            <a:off x="4211960" y="2708920"/>
            <a:ext cx="107504" cy="891721"/>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607259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755576" y="1167135"/>
            <a:ext cx="2160240" cy="461665"/>
          </a:xfrm>
          <a:prstGeom prst="rect">
            <a:avLst/>
          </a:prstGeom>
          <a:noFill/>
        </p:spPr>
        <p:txBody>
          <a:bodyPr wrap="square" rtlCol="0">
            <a:spAutoFit/>
          </a:bodyPr>
          <a:lstStyle/>
          <a:p>
            <a:r>
              <a:rPr lang="zh-CN" altLang="en-US" sz="2400" b="1" dirty="0" smtClean="0">
                <a:latin typeface="+mn-ea"/>
              </a:rPr>
              <a:t>体系搭建流程</a:t>
            </a:r>
            <a:endParaRPr lang="zh-CN" altLang="en-US" sz="2400" b="1" dirty="0">
              <a:latin typeface="+mn-ea"/>
            </a:endParaRPr>
          </a:p>
        </p:txBody>
      </p:sp>
      <p:sp>
        <p:nvSpPr>
          <p:cNvPr id="2" name="椭圆 1"/>
          <p:cNvSpPr/>
          <p:nvPr/>
        </p:nvSpPr>
        <p:spPr>
          <a:xfrm>
            <a:off x="3275856" y="2416003"/>
            <a:ext cx="1622762" cy="162276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400" b="1" dirty="0" smtClean="0"/>
              <a:t>知识</a:t>
            </a:r>
            <a:endParaRPr lang="en-US" altLang="zh-CN" sz="2400" b="1" dirty="0" smtClean="0"/>
          </a:p>
          <a:p>
            <a:pPr algn="ctr"/>
            <a:r>
              <a:rPr lang="zh-CN" altLang="en-US" sz="2400" b="1" dirty="0" smtClean="0"/>
              <a:t>产权</a:t>
            </a:r>
            <a:endParaRPr lang="zh-CN" altLang="en-US" sz="2400" b="1" dirty="0"/>
          </a:p>
        </p:txBody>
      </p:sp>
      <p:grpSp>
        <p:nvGrpSpPr>
          <p:cNvPr id="74" name="组合 73"/>
          <p:cNvGrpSpPr/>
          <p:nvPr/>
        </p:nvGrpSpPr>
        <p:grpSpPr>
          <a:xfrm>
            <a:off x="467544" y="3227384"/>
            <a:ext cx="3045960" cy="1622762"/>
            <a:chOff x="467544" y="3227384"/>
            <a:chExt cx="3045960" cy="1622762"/>
          </a:xfrm>
        </p:grpSpPr>
        <p:sp>
          <p:nvSpPr>
            <p:cNvPr id="63" name="椭圆 62"/>
            <p:cNvSpPr/>
            <p:nvPr/>
          </p:nvSpPr>
          <p:spPr>
            <a:xfrm>
              <a:off x="467544" y="3227384"/>
              <a:ext cx="1622762" cy="162276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2400" b="1" dirty="0" smtClean="0"/>
                <a:t>高新</a:t>
              </a:r>
              <a:endParaRPr lang="en-US" altLang="zh-CN" sz="2400" b="1" dirty="0" smtClean="0"/>
            </a:p>
            <a:p>
              <a:pPr algn="ctr"/>
              <a:r>
                <a:rPr lang="zh-CN" altLang="en-US" sz="2400" b="1" dirty="0"/>
                <a:t>收入</a:t>
              </a:r>
            </a:p>
          </p:txBody>
        </p:sp>
        <p:cxnSp>
          <p:nvCxnSpPr>
            <p:cNvPr id="23" name="直接箭头连接符 22"/>
            <p:cNvCxnSpPr>
              <a:stCxn id="63" idx="6"/>
              <a:endCxn id="2" idx="3"/>
            </p:cNvCxnSpPr>
            <p:nvPr/>
          </p:nvCxnSpPr>
          <p:spPr>
            <a:xfrm flipV="1">
              <a:off x="2090306" y="3801117"/>
              <a:ext cx="1423198" cy="2376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5" name="直接箭头连接符 24"/>
            <p:cNvCxnSpPr>
              <a:stCxn id="2" idx="2"/>
              <a:endCxn id="63" idx="7"/>
            </p:cNvCxnSpPr>
            <p:nvPr/>
          </p:nvCxnSpPr>
          <p:spPr>
            <a:xfrm flipH="1">
              <a:off x="1852658" y="3227384"/>
              <a:ext cx="1423198" cy="2376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3" name="TextBox 72"/>
            <p:cNvSpPr txBox="1"/>
            <p:nvPr/>
          </p:nvSpPr>
          <p:spPr>
            <a:xfrm rot="20994077">
              <a:off x="2150440" y="3441348"/>
              <a:ext cx="1080120" cy="400110"/>
            </a:xfrm>
            <a:prstGeom prst="rect">
              <a:avLst/>
            </a:prstGeom>
            <a:noFill/>
          </p:spPr>
          <p:txBody>
            <a:bodyPr wrap="square" rtlCol="0">
              <a:spAutoFit/>
            </a:bodyPr>
            <a:lstStyle/>
            <a:p>
              <a:pPr algn="ctr"/>
              <a:r>
                <a:rPr lang="zh-CN" altLang="en-US" sz="2000" b="1" dirty="0" smtClean="0">
                  <a:latin typeface="+mn-ea"/>
                </a:rPr>
                <a:t>做匹配</a:t>
              </a:r>
              <a:endParaRPr lang="zh-CN" altLang="en-US" sz="2000" b="1" dirty="0">
                <a:latin typeface="+mn-ea"/>
              </a:endParaRPr>
            </a:p>
          </p:txBody>
        </p:sp>
      </p:grpSp>
      <p:grpSp>
        <p:nvGrpSpPr>
          <p:cNvPr id="79" name="组合 78"/>
          <p:cNvGrpSpPr/>
          <p:nvPr/>
        </p:nvGrpSpPr>
        <p:grpSpPr>
          <a:xfrm>
            <a:off x="3873106" y="4038765"/>
            <a:ext cx="2148818" cy="2223691"/>
            <a:chOff x="3873106" y="4038765"/>
            <a:chExt cx="2148818" cy="2223691"/>
          </a:xfrm>
        </p:grpSpPr>
        <p:grpSp>
          <p:nvGrpSpPr>
            <p:cNvPr id="70" name="组合 69"/>
            <p:cNvGrpSpPr/>
            <p:nvPr/>
          </p:nvGrpSpPr>
          <p:grpSpPr>
            <a:xfrm>
              <a:off x="4087237" y="4038765"/>
              <a:ext cx="1934687" cy="2223691"/>
              <a:chOff x="4087237" y="4038765"/>
              <a:chExt cx="1934687" cy="2223691"/>
            </a:xfrm>
          </p:grpSpPr>
          <p:sp>
            <p:nvSpPr>
              <p:cNvPr id="61" name="椭圆 60"/>
              <p:cNvSpPr/>
              <p:nvPr/>
            </p:nvSpPr>
            <p:spPr>
              <a:xfrm>
                <a:off x="4399162" y="4639694"/>
                <a:ext cx="1622762" cy="162276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sz="2400" b="1" dirty="0" smtClean="0"/>
                  <a:t>研发</a:t>
                </a:r>
                <a:endParaRPr lang="en-US" altLang="zh-CN" sz="2400" b="1" dirty="0" smtClean="0"/>
              </a:p>
              <a:p>
                <a:pPr algn="ctr"/>
                <a:r>
                  <a:rPr lang="zh-CN" altLang="en-US" sz="2400" b="1" dirty="0" smtClean="0"/>
                  <a:t>项目</a:t>
                </a:r>
                <a:endParaRPr lang="zh-CN" altLang="en-US" sz="2400" b="1" dirty="0"/>
              </a:p>
            </p:txBody>
          </p:sp>
          <p:cxnSp>
            <p:nvCxnSpPr>
              <p:cNvPr id="16" name="直接箭头连接符 15"/>
              <p:cNvCxnSpPr>
                <a:stCxn id="2" idx="4"/>
                <a:endCxn id="61" idx="1"/>
              </p:cNvCxnSpPr>
              <p:nvPr/>
            </p:nvCxnSpPr>
            <p:spPr>
              <a:xfrm>
                <a:off x="4087237" y="4038765"/>
                <a:ext cx="549573" cy="83857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sp>
          <p:nvSpPr>
            <p:cNvPr id="75" name="TextBox 74"/>
            <p:cNvSpPr txBox="1"/>
            <p:nvPr/>
          </p:nvSpPr>
          <p:spPr>
            <a:xfrm rot="19751229">
              <a:off x="3873106" y="4199202"/>
              <a:ext cx="401943" cy="707886"/>
            </a:xfrm>
            <a:prstGeom prst="rect">
              <a:avLst/>
            </a:prstGeom>
            <a:noFill/>
          </p:spPr>
          <p:txBody>
            <a:bodyPr wrap="square" rtlCol="0">
              <a:spAutoFit/>
            </a:bodyPr>
            <a:lstStyle/>
            <a:p>
              <a:r>
                <a:rPr lang="zh-CN" altLang="en-US" sz="2000" b="1" dirty="0" smtClean="0">
                  <a:latin typeface="+mn-ea"/>
                </a:rPr>
                <a:t>拟</a:t>
              </a:r>
              <a:endParaRPr lang="en-US" altLang="zh-CN" sz="2000" b="1" dirty="0" smtClean="0">
                <a:latin typeface="+mn-ea"/>
              </a:endParaRPr>
            </a:p>
            <a:p>
              <a:r>
                <a:rPr lang="zh-CN" altLang="en-US" sz="2000" b="1" dirty="0" smtClean="0">
                  <a:latin typeface="+mn-ea"/>
                </a:rPr>
                <a:t>定</a:t>
              </a:r>
              <a:endParaRPr lang="zh-CN" altLang="en-US" sz="2000" b="1" dirty="0">
                <a:latin typeface="+mn-ea"/>
              </a:endParaRPr>
            </a:p>
          </p:txBody>
        </p:sp>
      </p:grpSp>
      <p:grpSp>
        <p:nvGrpSpPr>
          <p:cNvPr id="80" name="组合 79"/>
          <p:cNvGrpSpPr/>
          <p:nvPr/>
        </p:nvGrpSpPr>
        <p:grpSpPr>
          <a:xfrm>
            <a:off x="5210543" y="1167135"/>
            <a:ext cx="2136347" cy="3472559"/>
            <a:chOff x="5210543" y="1167135"/>
            <a:chExt cx="2136347" cy="3472559"/>
          </a:xfrm>
        </p:grpSpPr>
        <p:sp>
          <p:nvSpPr>
            <p:cNvPr id="60" name="椭圆 59"/>
            <p:cNvSpPr/>
            <p:nvPr/>
          </p:nvSpPr>
          <p:spPr>
            <a:xfrm>
              <a:off x="5724128" y="1167135"/>
              <a:ext cx="1622762" cy="1622762"/>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sz="2400" b="1" dirty="0" smtClean="0"/>
                <a:t>研发</a:t>
              </a:r>
              <a:endParaRPr lang="en-US" altLang="zh-CN" sz="2400" b="1" dirty="0" smtClean="0"/>
            </a:p>
            <a:p>
              <a:pPr algn="ctr"/>
              <a:r>
                <a:rPr lang="zh-CN" altLang="en-US" sz="2400" b="1" dirty="0" smtClean="0"/>
                <a:t>团队</a:t>
              </a:r>
              <a:endParaRPr lang="zh-CN" altLang="en-US" sz="2400" b="1" dirty="0"/>
            </a:p>
          </p:txBody>
        </p:sp>
        <p:cxnSp>
          <p:nvCxnSpPr>
            <p:cNvPr id="14" name="直接箭头连接符 13"/>
            <p:cNvCxnSpPr>
              <a:stCxn id="60" idx="4"/>
              <a:endCxn id="61" idx="0"/>
            </p:cNvCxnSpPr>
            <p:nvPr/>
          </p:nvCxnSpPr>
          <p:spPr>
            <a:xfrm flipH="1">
              <a:off x="5210543" y="2789897"/>
              <a:ext cx="1324966" cy="184979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6" name="TextBox 75"/>
            <p:cNvSpPr txBox="1"/>
            <p:nvPr/>
          </p:nvSpPr>
          <p:spPr>
            <a:xfrm rot="2148984">
              <a:off x="5469717" y="3008480"/>
              <a:ext cx="401943" cy="1015663"/>
            </a:xfrm>
            <a:prstGeom prst="rect">
              <a:avLst/>
            </a:prstGeom>
            <a:noFill/>
          </p:spPr>
          <p:txBody>
            <a:bodyPr wrap="square" rtlCol="0">
              <a:spAutoFit/>
            </a:bodyPr>
            <a:lstStyle/>
            <a:p>
              <a:r>
                <a:rPr lang="zh-CN" altLang="en-US" sz="2000" b="1" dirty="0" smtClean="0">
                  <a:latin typeface="+mn-ea"/>
                </a:rPr>
                <a:t>做分配</a:t>
              </a:r>
              <a:endParaRPr lang="zh-CN" altLang="en-US" sz="2000" b="1" dirty="0">
                <a:latin typeface="+mn-ea"/>
              </a:endParaRPr>
            </a:p>
          </p:txBody>
        </p:sp>
      </p:grpSp>
      <p:grpSp>
        <p:nvGrpSpPr>
          <p:cNvPr id="81" name="组合 80"/>
          <p:cNvGrpSpPr/>
          <p:nvPr/>
        </p:nvGrpSpPr>
        <p:grpSpPr>
          <a:xfrm>
            <a:off x="7020272" y="2552249"/>
            <a:ext cx="1622762" cy="2909859"/>
            <a:chOff x="7020272" y="2552249"/>
            <a:chExt cx="1622762" cy="2909859"/>
          </a:xfrm>
        </p:grpSpPr>
        <p:sp>
          <p:nvSpPr>
            <p:cNvPr id="62" name="椭圆 61"/>
            <p:cNvSpPr/>
            <p:nvPr/>
          </p:nvSpPr>
          <p:spPr>
            <a:xfrm>
              <a:off x="7020272" y="3839346"/>
              <a:ext cx="1622762" cy="162276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zh-CN" altLang="en-US" sz="2400" b="1" dirty="0" smtClean="0"/>
                <a:t>研发</a:t>
              </a:r>
              <a:endParaRPr lang="en-US" altLang="zh-CN" sz="2400" b="1" dirty="0" smtClean="0"/>
            </a:p>
            <a:p>
              <a:pPr algn="ctr"/>
              <a:r>
                <a:rPr lang="zh-CN" altLang="en-US" sz="2400" b="1" dirty="0" smtClean="0"/>
                <a:t>费用</a:t>
              </a:r>
              <a:endParaRPr lang="zh-CN" altLang="en-US" sz="2400" b="1" dirty="0"/>
            </a:p>
          </p:txBody>
        </p:sp>
        <p:cxnSp>
          <p:nvCxnSpPr>
            <p:cNvPr id="30" name="直接箭头连接符 29"/>
            <p:cNvCxnSpPr>
              <a:stCxn id="60" idx="5"/>
              <a:endCxn id="62" idx="0"/>
            </p:cNvCxnSpPr>
            <p:nvPr/>
          </p:nvCxnSpPr>
          <p:spPr>
            <a:xfrm>
              <a:off x="7109242" y="2552249"/>
              <a:ext cx="722411" cy="128709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7" name="TextBox 76"/>
            <p:cNvSpPr txBox="1"/>
            <p:nvPr/>
          </p:nvSpPr>
          <p:spPr>
            <a:xfrm rot="19832326">
              <a:off x="7570672" y="2566837"/>
              <a:ext cx="401943" cy="1015663"/>
            </a:xfrm>
            <a:prstGeom prst="rect">
              <a:avLst/>
            </a:prstGeom>
            <a:noFill/>
          </p:spPr>
          <p:txBody>
            <a:bodyPr wrap="square" rtlCol="0">
              <a:spAutoFit/>
            </a:bodyPr>
            <a:lstStyle/>
            <a:p>
              <a:r>
                <a:rPr lang="zh-CN" altLang="en-US" sz="2000" b="1" dirty="0" smtClean="0">
                  <a:latin typeface="+mn-ea"/>
                </a:rPr>
                <a:t>做统计</a:t>
              </a:r>
              <a:endParaRPr lang="zh-CN" altLang="en-US" sz="2000" b="1" dirty="0">
                <a:latin typeface="+mn-ea"/>
              </a:endParaRPr>
            </a:p>
          </p:txBody>
        </p:sp>
      </p:grpSp>
      <p:grpSp>
        <p:nvGrpSpPr>
          <p:cNvPr id="82" name="组合 81"/>
          <p:cNvGrpSpPr/>
          <p:nvPr/>
        </p:nvGrpSpPr>
        <p:grpSpPr>
          <a:xfrm>
            <a:off x="6021924" y="4848988"/>
            <a:ext cx="1235996" cy="602087"/>
            <a:chOff x="6021924" y="4848988"/>
            <a:chExt cx="1235996" cy="602087"/>
          </a:xfrm>
        </p:grpSpPr>
        <p:cxnSp>
          <p:nvCxnSpPr>
            <p:cNvPr id="68" name="直接箭头连接符 67"/>
            <p:cNvCxnSpPr>
              <a:stCxn id="62" idx="3"/>
              <a:endCxn id="61" idx="6"/>
            </p:cNvCxnSpPr>
            <p:nvPr/>
          </p:nvCxnSpPr>
          <p:spPr>
            <a:xfrm flipH="1">
              <a:off x="6021924" y="5224460"/>
              <a:ext cx="1235996" cy="22661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78" name="TextBox 77"/>
            <p:cNvSpPr txBox="1"/>
            <p:nvPr/>
          </p:nvSpPr>
          <p:spPr>
            <a:xfrm rot="20928408">
              <a:off x="6126697" y="4848988"/>
              <a:ext cx="952773" cy="400110"/>
            </a:xfrm>
            <a:prstGeom prst="rect">
              <a:avLst/>
            </a:prstGeom>
            <a:noFill/>
          </p:spPr>
          <p:txBody>
            <a:bodyPr wrap="square" rtlCol="0">
              <a:spAutoFit/>
            </a:bodyPr>
            <a:lstStyle/>
            <a:p>
              <a:r>
                <a:rPr lang="zh-CN" altLang="en-US" sz="2000" b="1" dirty="0" smtClean="0">
                  <a:latin typeface="+mn-ea"/>
                </a:rPr>
                <a:t>做归集</a:t>
              </a:r>
              <a:endParaRPr lang="zh-CN" altLang="en-US" sz="2000" b="1" dirty="0">
                <a:latin typeface="+mn-ea"/>
              </a:endParaRPr>
            </a:p>
          </p:txBody>
        </p:sp>
      </p:grpSp>
      <p:sp>
        <p:nvSpPr>
          <p:cNvPr id="32" name="矩形 31"/>
          <p:cNvSpPr/>
          <p:nvPr/>
        </p:nvSpPr>
        <p:spPr>
          <a:xfrm flipV="1">
            <a:off x="0" y="1"/>
            <a:ext cx="9144000" cy="89172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35" name="矩形 34"/>
          <p:cNvSpPr/>
          <p:nvPr/>
        </p:nvSpPr>
        <p:spPr>
          <a:xfrm>
            <a:off x="576064" y="16999"/>
            <a:ext cx="107504" cy="89172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34" name="标题 1"/>
          <p:cNvSpPr txBox="1">
            <a:spLocks/>
          </p:cNvSpPr>
          <p:nvPr/>
        </p:nvSpPr>
        <p:spPr>
          <a:xfrm>
            <a:off x="755576" y="404663"/>
            <a:ext cx="3096344" cy="4320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600" smtClean="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rPr>
              <a:t>研发费用辅助账</a:t>
            </a:r>
            <a:endParaRPr lang="zh-CN" altLang="en-US" sz="2600" dirty="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endParaRPr>
          </a:p>
        </p:txBody>
      </p:sp>
    </p:spTree>
    <p:extLst>
      <p:ext uri="{BB962C8B-B14F-4D97-AF65-F5344CB8AC3E}">
        <p14:creationId xmlns:p14="http://schemas.microsoft.com/office/powerpoint/2010/main" val="390136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5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down)">
                                      <p:cBhvr>
                                        <p:cTn id="27" dur="500"/>
                                        <p:tgtEl>
                                          <p:spTgt spid="8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barn(inVertical)">
                                      <p:cBhvr>
                                        <p:cTn id="3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5576" y="1052736"/>
            <a:ext cx="4536504" cy="461665"/>
          </a:xfrm>
          <a:prstGeom prst="rect">
            <a:avLst/>
          </a:prstGeom>
          <a:noFill/>
        </p:spPr>
        <p:txBody>
          <a:bodyPr wrap="square" rtlCol="0">
            <a:spAutoFit/>
          </a:bodyPr>
          <a:lstStyle/>
          <a:p>
            <a:r>
              <a:rPr lang="zh-CN" altLang="en-US" sz="2400" b="1" dirty="0" smtClean="0">
                <a:latin typeface="+mj-ea"/>
                <a:ea typeface="+mj-ea"/>
              </a:rPr>
              <a:t>研发费用归集核算</a:t>
            </a:r>
            <a:endParaRPr lang="zh-CN" altLang="en-US" sz="2400" b="1" dirty="0">
              <a:latin typeface="+mj-ea"/>
              <a:ea typeface="+mj-ea"/>
            </a:endParaRPr>
          </a:p>
        </p:txBody>
      </p:sp>
      <p:sp>
        <p:nvSpPr>
          <p:cNvPr id="8" name="TextBox 7"/>
          <p:cNvSpPr txBox="1"/>
          <p:nvPr/>
        </p:nvSpPr>
        <p:spPr>
          <a:xfrm>
            <a:off x="216024" y="1580599"/>
            <a:ext cx="8676456" cy="430887"/>
          </a:xfrm>
          <a:prstGeom prst="rect">
            <a:avLst/>
          </a:prstGeom>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zh-CN" altLang="en-US" sz="2200" b="1" dirty="0" smtClean="0">
                <a:latin typeface="+mj-ea"/>
                <a:ea typeface="+mj-ea"/>
              </a:rPr>
              <a:t>研发费用</a:t>
            </a:r>
            <a:endParaRPr lang="zh-CN" altLang="en-US" sz="2200" b="1" dirty="0">
              <a:latin typeface="+mj-ea"/>
              <a:ea typeface="+mj-ea"/>
            </a:endParaRPr>
          </a:p>
        </p:txBody>
      </p:sp>
      <p:sp>
        <p:nvSpPr>
          <p:cNvPr id="10" name="TextBox 9"/>
          <p:cNvSpPr txBox="1"/>
          <p:nvPr/>
        </p:nvSpPr>
        <p:spPr>
          <a:xfrm>
            <a:off x="216024" y="2084655"/>
            <a:ext cx="190955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CN" altLang="en-US" b="1" dirty="0" smtClean="0">
                <a:latin typeface="+mj-ea"/>
                <a:ea typeface="+mj-ea"/>
              </a:rPr>
              <a:t>人员人工</a:t>
            </a:r>
            <a:endParaRPr lang="zh-CN" altLang="en-US" b="1" dirty="0">
              <a:latin typeface="+mj-ea"/>
              <a:ea typeface="+mj-ea"/>
            </a:endParaRPr>
          </a:p>
        </p:txBody>
      </p:sp>
      <p:sp>
        <p:nvSpPr>
          <p:cNvPr id="11" name="TextBox 10"/>
          <p:cNvSpPr txBox="1"/>
          <p:nvPr/>
        </p:nvSpPr>
        <p:spPr>
          <a:xfrm>
            <a:off x="216024" y="2516703"/>
            <a:ext cx="190955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CN" altLang="en-US" b="1" dirty="0" smtClean="0">
                <a:latin typeface="+mj-ea"/>
                <a:ea typeface="+mj-ea"/>
              </a:rPr>
              <a:t>直接投入</a:t>
            </a:r>
            <a:endParaRPr lang="zh-CN" altLang="en-US" b="1" dirty="0">
              <a:latin typeface="+mj-ea"/>
              <a:ea typeface="+mj-ea"/>
            </a:endParaRPr>
          </a:p>
        </p:txBody>
      </p:sp>
      <p:sp>
        <p:nvSpPr>
          <p:cNvPr id="12" name="TextBox 11"/>
          <p:cNvSpPr txBox="1"/>
          <p:nvPr/>
        </p:nvSpPr>
        <p:spPr>
          <a:xfrm>
            <a:off x="216024" y="2948751"/>
            <a:ext cx="190955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CN" altLang="en-US" b="1" dirty="0" smtClean="0">
                <a:latin typeface="+mj-ea"/>
                <a:ea typeface="+mj-ea"/>
              </a:rPr>
              <a:t>折旧与长期待摊</a:t>
            </a:r>
            <a:endParaRPr lang="zh-CN" altLang="en-US" b="1" dirty="0">
              <a:latin typeface="+mj-ea"/>
              <a:ea typeface="+mj-ea"/>
            </a:endParaRPr>
          </a:p>
        </p:txBody>
      </p:sp>
      <p:sp>
        <p:nvSpPr>
          <p:cNvPr id="13" name="TextBox 12"/>
          <p:cNvSpPr txBox="1"/>
          <p:nvPr/>
        </p:nvSpPr>
        <p:spPr>
          <a:xfrm>
            <a:off x="216024" y="3812847"/>
            <a:ext cx="190955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CN" altLang="en-US" b="1" dirty="0" smtClean="0">
                <a:latin typeface="+mj-ea"/>
                <a:ea typeface="+mj-ea"/>
              </a:rPr>
              <a:t>设计费用</a:t>
            </a:r>
            <a:endParaRPr lang="zh-CN" altLang="en-US" b="1" dirty="0">
              <a:latin typeface="+mj-ea"/>
              <a:ea typeface="+mj-ea"/>
            </a:endParaRPr>
          </a:p>
        </p:txBody>
      </p:sp>
      <p:sp>
        <p:nvSpPr>
          <p:cNvPr id="14" name="TextBox 13"/>
          <p:cNvSpPr txBox="1"/>
          <p:nvPr/>
        </p:nvSpPr>
        <p:spPr>
          <a:xfrm>
            <a:off x="216024" y="4244895"/>
            <a:ext cx="1909550"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CN" altLang="en-US" b="1" dirty="0">
                <a:latin typeface="+mj-ea"/>
                <a:ea typeface="+mj-ea"/>
              </a:rPr>
              <a:t>装备调试费用与试验费用</a:t>
            </a:r>
          </a:p>
        </p:txBody>
      </p:sp>
      <p:sp>
        <p:nvSpPr>
          <p:cNvPr id="15" name="TextBox 14"/>
          <p:cNvSpPr txBox="1"/>
          <p:nvPr/>
        </p:nvSpPr>
        <p:spPr>
          <a:xfrm>
            <a:off x="216024" y="3380799"/>
            <a:ext cx="190955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CN" altLang="en-US" b="1" dirty="0" smtClean="0">
                <a:latin typeface="+mj-ea"/>
                <a:ea typeface="+mj-ea"/>
              </a:rPr>
              <a:t>无形资产摊销</a:t>
            </a:r>
            <a:endParaRPr lang="zh-CN" altLang="en-US" b="1" dirty="0">
              <a:latin typeface="+mj-ea"/>
              <a:ea typeface="+mj-ea"/>
            </a:endParaRPr>
          </a:p>
        </p:txBody>
      </p:sp>
      <p:sp>
        <p:nvSpPr>
          <p:cNvPr id="16" name="TextBox 15"/>
          <p:cNvSpPr txBox="1"/>
          <p:nvPr/>
        </p:nvSpPr>
        <p:spPr>
          <a:xfrm>
            <a:off x="216024" y="5397023"/>
            <a:ext cx="1909550" cy="120032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lang="en-US" altLang="zh-CN" b="1" dirty="0" smtClean="0">
              <a:latin typeface="+mj-ea"/>
              <a:ea typeface="+mj-ea"/>
            </a:endParaRPr>
          </a:p>
          <a:p>
            <a:pPr algn="ctr"/>
            <a:endParaRPr lang="en-US" altLang="zh-CN" b="1" dirty="0" smtClean="0">
              <a:latin typeface="+mj-ea"/>
              <a:ea typeface="+mj-ea"/>
            </a:endParaRPr>
          </a:p>
          <a:p>
            <a:pPr algn="ctr"/>
            <a:r>
              <a:rPr lang="zh-CN" altLang="en-US" b="1" dirty="0" smtClean="0">
                <a:latin typeface="+mj-ea"/>
                <a:ea typeface="+mj-ea"/>
              </a:rPr>
              <a:t>其他</a:t>
            </a:r>
            <a:endParaRPr lang="en-US" altLang="zh-CN" b="1" dirty="0" smtClean="0">
              <a:latin typeface="+mj-ea"/>
              <a:ea typeface="+mj-ea"/>
            </a:endParaRPr>
          </a:p>
          <a:p>
            <a:pPr algn="ctr"/>
            <a:endParaRPr lang="zh-CN" altLang="en-US" b="1" dirty="0">
              <a:latin typeface="+mj-ea"/>
              <a:ea typeface="+mj-ea"/>
            </a:endParaRPr>
          </a:p>
        </p:txBody>
      </p:sp>
      <p:sp>
        <p:nvSpPr>
          <p:cNvPr id="17" name="TextBox 16"/>
          <p:cNvSpPr txBox="1"/>
          <p:nvPr/>
        </p:nvSpPr>
        <p:spPr>
          <a:xfrm>
            <a:off x="216024" y="4964975"/>
            <a:ext cx="190955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CN" altLang="en-US" b="1" dirty="0" smtClean="0">
                <a:latin typeface="+mj-ea"/>
                <a:ea typeface="+mj-ea"/>
              </a:rPr>
              <a:t>委托外部研发</a:t>
            </a:r>
            <a:endParaRPr lang="zh-CN" altLang="en-US" b="1" dirty="0">
              <a:latin typeface="+mj-ea"/>
              <a:ea typeface="+mj-ea"/>
            </a:endParaRPr>
          </a:p>
        </p:txBody>
      </p:sp>
      <p:sp>
        <p:nvSpPr>
          <p:cNvPr id="19" name="TextBox 18"/>
          <p:cNvSpPr txBox="1"/>
          <p:nvPr/>
        </p:nvSpPr>
        <p:spPr>
          <a:xfrm>
            <a:off x="2269590" y="2084655"/>
            <a:ext cx="6622890" cy="369332"/>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zh-CN" altLang="en-US" b="1" dirty="0" smtClean="0">
                <a:latin typeface="+mj-ea"/>
                <a:ea typeface="+mj-ea"/>
              </a:rPr>
              <a:t>正式员工的资薪金、五险一金；</a:t>
            </a:r>
            <a:r>
              <a:rPr lang="zh-CN" altLang="en-US" b="1" dirty="0" smtClean="0">
                <a:solidFill>
                  <a:srgbClr val="C00000"/>
                </a:solidFill>
                <a:latin typeface="+mj-ea"/>
                <a:ea typeface="+mj-ea"/>
              </a:rPr>
              <a:t>外聘人员的劳务费。</a:t>
            </a:r>
            <a:endParaRPr lang="zh-CN" altLang="en-US" b="1" dirty="0">
              <a:solidFill>
                <a:srgbClr val="C00000"/>
              </a:solidFill>
              <a:latin typeface="+mj-ea"/>
              <a:ea typeface="+mj-ea"/>
            </a:endParaRPr>
          </a:p>
        </p:txBody>
      </p:sp>
      <p:sp>
        <p:nvSpPr>
          <p:cNvPr id="20" name="TextBox 19"/>
          <p:cNvSpPr txBox="1"/>
          <p:nvPr/>
        </p:nvSpPr>
        <p:spPr>
          <a:xfrm>
            <a:off x="2269590" y="2516703"/>
            <a:ext cx="6622890" cy="369332"/>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zh-CN" altLang="en-US" b="1" dirty="0" smtClean="0">
                <a:latin typeface="+mj-ea"/>
                <a:ea typeface="+mj-ea"/>
              </a:rPr>
              <a:t>原材料、水电、模具</a:t>
            </a:r>
            <a:r>
              <a:rPr lang="zh-CN" altLang="en-US" b="1" dirty="0">
                <a:latin typeface="+mj-ea"/>
                <a:ea typeface="+mj-ea"/>
              </a:rPr>
              <a:t>、</a:t>
            </a:r>
            <a:r>
              <a:rPr lang="zh-CN" altLang="en-US" b="1" dirty="0" smtClean="0">
                <a:latin typeface="+mj-ea"/>
                <a:ea typeface="+mj-ea"/>
              </a:rPr>
              <a:t>样品、检验费、维护费、租赁费。</a:t>
            </a:r>
            <a:endParaRPr lang="zh-CN" altLang="en-US" b="1" dirty="0">
              <a:latin typeface="+mj-ea"/>
              <a:ea typeface="+mj-ea"/>
            </a:endParaRPr>
          </a:p>
        </p:txBody>
      </p:sp>
      <p:sp>
        <p:nvSpPr>
          <p:cNvPr id="21" name="TextBox 20"/>
          <p:cNvSpPr txBox="1"/>
          <p:nvPr/>
        </p:nvSpPr>
        <p:spPr>
          <a:xfrm>
            <a:off x="2269590" y="2948751"/>
            <a:ext cx="6622890" cy="369332"/>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zh-CN" altLang="en-US" b="1" dirty="0" smtClean="0">
                <a:latin typeface="+mj-ea"/>
                <a:ea typeface="+mj-ea"/>
              </a:rPr>
              <a:t>仪器</a:t>
            </a:r>
            <a:r>
              <a:rPr lang="zh-CN" altLang="en-US" b="1" dirty="0">
                <a:latin typeface="+mj-ea"/>
                <a:ea typeface="+mj-ea"/>
              </a:rPr>
              <a:t>和</a:t>
            </a:r>
            <a:r>
              <a:rPr lang="zh-CN" altLang="en-US" b="1" dirty="0" smtClean="0">
                <a:latin typeface="+mj-ea"/>
                <a:ea typeface="+mj-ea"/>
              </a:rPr>
              <a:t>设备、建筑物</a:t>
            </a:r>
            <a:r>
              <a:rPr lang="zh-CN" altLang="en-US" b="1" dirty="0">
                <a:latin typeface="+mj-ea"/>
                <a:ea typeface="+mj-ea"/>
              </a:rPr>
              <a:t>的折旧费</a:t>
            </a:r>
            <a:r>
              <a:rPr lang="zh-CN" altLang="en-US" b="1" dirty="0" smtClean="0">
                <a:latin typeface="+mj-ea"/>
                <a:ea typeface="+mj-ea"/>
              </a:rPr>
              <a:t>用、长期</a:t>
            </a:r>
            <a:r>
              <a:rPr lang="zh-CN" altLang="en-US" b="1" dirty="0">
                <a:latin typeface="+mj-ea"/>
                <a:ea typeface="+mj-ea"/>
              </a:rPr>
              <a:t>待摊费用</a:t>
            </a:r>
            <a:r>
              <a:rPr lang="zh-CN" altLang="en-US" b="1" dirty="0" smtClean="0">
                <a:latin typeface="+mj-ea"/>
                <a:ea typeface="+mj-ea"/>
              </a:rPr>
              <a:t>。</a:t>
            </a:r>
            <a:endParaRPr lang="zh-CN" altLang="en-US" b="1" dirty="0">
              <a:latin typeface="+mj-ea"/>
              <a:ea typeface="+mj-ea"/>
            </a:endParaRPr>
          </a:p>
        </p:txBody>
      </p:sp>
      <p:sp>
        <p:nvSpPr>
          <p:cNvPr id="22" name="TextBox 21"/>
          <p:cNvSpPr txBox="1"/>
          <p:nvPr/>
        </p:nvSpPr>
        <p:spPr>
          <a:xfrm>
            <a:off x="2269590" y="3812847"/>
            <a:ext cx="6622890" cy="369332"/>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zh-CN" altLang="en-US" b="1" dirty="0" smtClean="0">
                <a:latin typeface="+mj-ea"/>
                <a:ea typeface="+mj-ea"/>
              </a:rPr>
              <a:t>工序</a:t>
            </a:r>
            <a:r>
              <a:rPr lang="zh-CN" altLang="en-US" b="1" dirty="0">
                <a:latin typeface="+mj-ea"/>
                <a:ea typeface="+mj-ea"/>
              </a:rPr>
              <a:t>、技术规范、操作特性方面的</a:t>
            </a:r>
            <a:r>
              <a:rPr lang="zh-CN" altLang="en-US" b="1" dirty="0" smtClean="0">
                <a:latin typeface="+mj-ea"/>
                <a:ea typeface="+mj-ea"/>
              </a:rPr>
              <a:t>设计费</a:t>
            </a:r>
            <a:r>
              <a:rPr lang="zh-CN" altLang="en-US" b="1" dirty="0">
                <a:latin typeface="+mj-ea"/>
                <a:ea typeface="+mj-ea"/>
              </a:rPr>
              <a:t>用。</a:t>
            </a:r>
          </a:p>
        </p:txBody>
      </p:sp>
      <p:sp>
        <p:nvSpPr>
          <p:cNvPr id="23" name="TextBox 22"/>
          <p:cNvSpPr txBox="1"/>
          <p:nvPr/>
        </p:nvSpPr>
        <p:spPr>
          <a:xfrm>
            <a:off x="2269590" y="4244895"/>
            <a:ext cx="6622890" cy="646331"/>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zh-CN" altLang="en-US" b="1" dirty="0" smtClean="0">
                <a:latin typeface="+mj-ea"/>
                <a:ea typeface="+mj-ea"/>
              </a:rPr>
              <a:t>研发设备、仪器的安装调试</a:t>
            </a:r>
            <a:r>
              <a:rPr lang="zh-CN" altLang="en-US" b="1" dirty="0">
                <a:latin typeface="+mj-ea"/>
                <a:ea typeface="+mj-ea"/>
              </a:rPr>
              <a:t>费用；</a:t>
            </a:r>
            <a:r>
              <a:rPr lang="zh-CN" altLang="en-US" b="1" dirty="0">
                <a:solidFill>
                  <a:srgbClr val="C00000"/>
                </a:solidFill>
                <a:latin typeface="+mj-ea"/>
                <a:ea typeface="+mj-ea"/>
              </a:rPr>
              <a:t>新药研制的临床试验费、勘探开发技术的现场试验费、田间试验费</a:t>
            </a:r>
            <a:r>
              <a:rPr lang="zh-CN" altLang="en-US" b="1" dirty="0" smtClean="0">
                <a:solidFill>
                  <a:srgbClr val="C00000"/>
                </a:solidFill>
                <a:latin typeface="+mj-ea"/>
                <a:ea typeface="+mj-ea"/>
              </a:rPr>
              <a:t>等。</a:t>
            </a:r>
            <a:endParaRPr lang="zh-CN" altLang="en-US" b="1" dirty="0">
              <a:solidFill>
                <a:srgbClr val="C00000"/>
              </a:solidFill>
              <a:latin typeface="+mj-ea"/>
              <a:ea typeface="+mj-ea"/>
            </a:endParaRPr>
          </a:p>
        </p:txBody>
      </p:sp>
      <p:sp>
        <p:nvSpPr>
          <p:cNvPr id="24" name="TextBox 23"/>
          <p:cNvSpPr txBox="1"/>
          <p:nvPr/>
        </p:nvSpPr>
        <p:spPr>
          <a:xfrm>
            <a:off x="2269590" y="3380799"/>
            <a:ext cx="6622890" cy="369332"/>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zh-CN" altLang="en-US" b="1" dirty="0">
                <a:latin typeface="+mj-ea"/>
                <a:ea typeface="+mj-ea"/>
              </a:rPr>
              <a:t>购入的专有技术</a:t>
            </a:r>
            <a:r>
              <a:rPr lang="zh-CN" altLang="en-US" b="1" dirty="0" smtClean="0">
                <a:latin typeface="+mj-ea"/>
                <a:ea typeface="+mj-ea"/>
              </a:rPr>
              <a:t>（知识产权、技术许可）费用</a:t>
            </a:r>
            <a:r>
              <a:rPr lang="zh-CN" altLang="en-US" b="1" dirty="0">
                <a:latin typeface="+mj-ea"/>
                <a:ea typeface="+mj-ea"/>
              </a:rPr>
              <a:t>摊销。</a:t>
            </a:r>
          </a:p>
        </p:txBody>
      </p:sp>
      <p:sp>
        <p:nvSpPr>
          <p:cNvPr id="25" name="TextBox 24"/>
          <p:cNvSpPr txBox="1"/>
          <p:nvPr/>
        </p:nvSpPr>
        <p:spPr>
          <a:xfrm>
            <a:off x="2269590" y="5397023"/>
            <a:ext cx="6622890" cy="120032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zh-CN" altLang="zh-CN" b="1" dirty="0" smtClean="0"/>
              <a:t>技术资料</a:t>
            </a:r>
            <a:r>
              <a:rPr lang="zh-CN" altLang="en-US" b="1" dirty="0" smtClean="0"/>
              <a:t>及</a:t>
            </a:r>
            <a:r>
              <a:rPr lang="zh-CN" altLang="zh-CN" b="1" dirty="0" smtClean="0"/>
              <a:t>翻译、</a:t>
            </a:r>
            <a:r>
              <a:rPr lang="zh-CN" altLang="zh-CN" b="1" dirty="0">
                <a:solidFill>
                  <a:srgbClr val="C00000"/>
                </a:solidFill>
              </a:rPr>
              <a:t>专家</a:t>
            </a:r>
            <a:r>
              <a:rPr lang="zh-CN" altLang="zh-CN" b="1" dirty="0" smtClean="0">
                <a:solidFill>
                  <a:srgbClr val="C00000"/>
                </a:solidFill>
              </a:rPr>
              <a:t>咨询</a:t>
            </a:r>
            <a:r>
              <a:rPr lang="zh-CN" altLang="zh-CN" b="1" dirty="0" smtClean="0"/>
              <a:t>、</a:t>
            </a:r>
            <a:r>
              <a:rPr lang="zh-CN" altLang="zh-CN" b="1" dirty="0"/>
              <a:t>高新科技研发保险费，</a:t>
            </a:r>
            <a:r>
              <a:rPr lang="zh-CN" altLang="zh-CN" b="1" dirty="0">
                <a:solidFill>
                  <a:srgbClr val="C00000"/>
                </a:solidFill>
              </a:rPr>
              <a:t>研发成果的检索、论证、评审、鉴定、验收费用，知识产权的申请费、注册费、代理费，会议费、差旅费</a:t>
            </a:r>
            <a:r>
              <a:rPr lang="zh-CN" altLang="zh-CN" b="1" dirty="0"/>
              <a:t>、通讯费等</a:t>
            </a:r>
            <a:r>
              <a:rPr lang="zh-CN" altLang="zh-CN" b="1" dirty="0" smtClean="0"/>
              <a:t>。</a:t>
            </a:r>
            <a:r>
              <a:rPr lang="zh-CN" altLang="zh-CN" b="1" dirty="0" smtClean="0">
                <a:solidFill>
                  <a:srgbClr val="C00000"/>
                </a:solidFill>
              </a:rPr>
              <a:t>不得</a:t>
            </a:r>
            <a:r>
              <a:rPr lang="zh-CN" altLang="zh-CN" b="1" dirty="0">
                <a:solidFill>
                  <a:srgbClr val="C00000"/>
                </a:solidFill>
              </a:rPr>
              <a:t>超过研究开发总费用的</a:t>
            </a:r>
            <a:r>
              <a:rPr lang="en-US" altLang="zh-CN" b="1" dirty="0">
                <a:solidFill>
                  <a:srgbClr val="C00000"/>
                </a:solidFill>
              </a:rPr>
              <a:t>20</a:t>
            </a:r>
            <a:r>
              <a:rPr lang="en-US" altLang="zh-CN" b="1" dirty="0" smtClean="0">
                <a:solidFill>
                  <a:srgbClr val="C00000"/>
                </a:solidFill>
              </a:rPr>
              <a:t>%</a:t>
            </a:r>
            <a:r>
              <a:rPr lang="zh-CN" altLang="en-US" b="1" dirty="0" smtClean="0">
                <a:solidFill>
                  <a:srgbClr val="C00000"/>
                </a:solidFill>
              </a:rPr>
              <a:t>。</a:t>
            </a:r>
            <a:endParaRPr lang="zh-CN" altLang="zh-CN" b="1" dirty="0">
              <a:solidFill>
                <a:srgbClr val="C00000"/>
              </a:solidFill>
            </a:endParaRPr>
          </a:p>
        </p:txBody>
      </p:sp>
      <p:sp>
        <p:nvSpPr>
          <p:cNvPr id="26" name="TextBox 25"/>
          <p:cNvSpPr txBox="1"/>
          <p:nvPr/>
        </p:nvSpPr>
        <p:spPr>
          <a:xfrm>
            <a:off x="2269590" y="4964975"/>
            <a:ext cx="6622890" cy="369332"/>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zh-CN" altLang="en-US" b="1" dirty="0" smtClean="0">
                <a:latin typeface="+mj-ea"/>
                <a:ea typeface="+mj-ea"/>
              </a:rPr>
              <a:t>委托机构或</a:t>
            </a:r>
            <a:r>
              <a:rPr lang="zh-CN" altLang="en-US" b="1" dirty="0" smtClean="0">
                <a:solidFill>
                  <a:srgbClr val="C00000"/>
                </a:solidFill>
                <a:latin typeface="+mj-ea"/>
                <a:ea typeface="+mj-ea"/>
              </a:rPr>
              <a:t>个人</a:t>
            </a:r>
            <a:r>
              <a:rPr lang="zh-CN" altLang="en-US" b="1" dirty="0" smtClean="0">
                <a:latin typeface="+mj-ea"/>
                <a:ea typeface="+mj-ea"/>
              </a:rPr>
              <a:t>的技术开发。按发生额</a:t>
            </a:r>
            <a:r>
              <a:rPr lang="en-US" altLang="zh-CN" b="1" dirty="0" smtClean="0">
                <a:latin typeface="+mj-ea"/>
                <a:ea typeface="+mj-ea"/>
              </a:rPr>
              <a:t>80</a:t>
            </a:r>
            <a:r>
              <a:rPr lang="zh-CN" altLang="en-US" b="1" dirty="0">
                <a:latin typeface="+mj-ea"/>
                <a:ea typeface="+mj-ea"/>
              </a:rPr>
              <a:t>％计入研发</a:t>
            </a:r>
            <a:r>
              <a:rPr lang="zh-CN" altLang="en-US" b="1" dirty="0" smtClean="0">
                <a:latin typeface="+mj-ea"/>
                <a:ea typeface="+mj-ea"/>
              </a:rPr>
              <a:t>费用。</a:t>
            </a:r>
            <a:endParaRPr lang="zh-CN" altLang="en-US" b="1" dirty="0">
              <a:latin typeface="+mj-ea"/>
              <a:ea typeface="+mj-ea"/>
            </a:endParaRPr>
          </a:p>
        </p:txBody>
      </p:sp>
      <p:sp>
        <p:nvSpPr>
          <p:cNvPr id="28" name="矩形 27"/>
          <p:cNvSpPr/>
          <p:nvPr/>
        </p:nvSpPr>
        <p:spPr>
          <a:xfrm flipV="1">
            <a:off x="0" y="1"/>
            <a:ext cx="9144000" cy="89172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30" name="矩形 29"/>
          <p:cNvSpPr/>
          <p:nvPr/>
        </p:nvSpPr>
        <p:spPr>
          <a:xfrm>
            <a:off x="576064" y="16999"/>
            <a:ext cx="107504" cy="89172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31" name="标题 1"/>
          <p:cNvSpPr txBox="1">
            <a:spLocks/>
          </p:cNvSpPr>
          <p:nvPr/>
        </p:nvSpPr>
        <p:spPr>
          <a:xfrm>
            <a:off x="755576" y="404663"/>
            <a:ext cx="3096344" cy="4320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600" smtClean="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rPr>
              <a:t>研发费用辅助账</a:t>
            </a:r>
            <a:endParaRPr lang="zh-CN" altLang="en-US" sz="2600" dirty="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endParaRPr>
          </a:p>
        </p:txBody>
      </p:sp>
    </p:spTree>
    <p:extLst>
      <p:ext uri="{BB962C8B-B14F-4D97-AF65-F5344CB8AC3E}">
        <p14:creationId xmlns:p14="http://schemas.microsoft.com/office/powerpoint/2010/main" val="312901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05284" y="1062336"/>
            <a:ext cx="2814588" cy="576064"/>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r>
              <a:rPr lang="zh-CN" altLang="en-US" sz="2400" b="1" dirty="0" smtClean="0"/>
              <a:t>人员人工费用</a:t>
            </a:r>
            <a:endParaRPr lang="zh-CN" altLang="en-US" sz="2400" b="1" dirty="0"/>
          </a:p>
        </p:txBody>
      </p:sp>
      <p:sp>
        <p:nvSpPr>
          <p:cNvPr id="15" name="矩形 14"/>
          <p:cNvSpPr/>
          <p:nvPr/>
        </p:nvSpPr>
        <p:spPr>
          <a:xfrm>
            <a:off x="611560" y="3789040"/>
            <a:ext cx="1944216" cy="576064"/>
          </a:xfrm>
          <a:prstGeom prst="rect">
            <a:avLst/>
          </a:prstGeom>
          <a:solidFill>
            <a:srgbClr val="0099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400" b="1" dirty="0" smtClean="0"/>
              <a:t>四类人员</a:t>
            </a:r>
            <a:endParaRPr lang="zh-CN" altLang="en-US" sz="2400" b="1" dirty="0"/>
          </a:p>
        </p:txBody>
      </p:sp>
      <p:sp>
        <p:nvSpPr>
          <p:cNvPr id="16" name="矩形 15"/>
          <p:cNvSpPr/>
          <p:nvPr/>
        </p:nvSpPr>
        <p:spPr>
          <a:xfrm>
            <a:off x="2771800" y="1844824"/>
            <a:ext cx="1944216" cy="576064"/>
          </a:xfrm>
          <a:prstGeom prst="rect">
            <a:avLst/>
          </a:prstGeom>
          <a:solidFill>
            <a:srgbClr val="99FF33"/>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2400" b="1" dirty="0" smtClean="0">
                <a:solidFill>
                  <a:schemeClr val="tx1"/>
                </a:solidFill>
              </a:rPr>
              <a:t>研究人员</a:t>
            </a:r>
            <a:endParaRPr lang="zh-CN" altLang="en-US" sz="2400" b="1" dirty="0">
              <a:solidFill>
                <a:schemeClr val="tx1"/>
              </a:solidFill>
            </a:endParaRPr>
          </a:p>
        </p:txBody>
      </p:sp>
      <p:sp>
        <p:nvSpPr>
          <p:cNvPr id="17" name="矩形 16"/>
          <p:cNvSpPr/>
          <p:nvPr/>
        </p:nvSpPr>
        <p:spPr>
          <a:xfrm>
            <a:off x="2771800" y="3140968"/>
            <a:ext cx="1944216" cy="576064"/>
          </a:xfrm>
          <a:prstGeom prst="rect">
            <a:avLst/>
          </a:prstGeom>
          <a:solidFill>
            <a:srgbClr val="99FF33"/>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2400" b="1" dirty="0">
                <a:solidFill>
                  <a:schemeClr val="tx1"/>
                </a:solidFill>
              </a:rPr>
              <a:t>技术</a:t>
            </a:r>
            <a:r>
              <a:rPr lang="zh-CN" altLang="en-US" sz="2400" b="1" dirty="0" smtClean="0">
                <a:solidFill>
                  <a:schemeClr val="tx1"/>
                </a:solidFill>
              </a:rPr>
              <a:t>人员</a:t>
            </a:r>
            <a:endParaRPr lang="zh-CN" altLang="en-US" sz="2400" b="1" dirty="0">
              <a:solidFill>
                <a:schemeClr val="tx1"/>
              </a:solidFill>
            </a:endParaRPr>
          </a:p>
        </p:txBody>
      </p:sp>
      <p:sp>
        <p:nvSpPr>
          <p:cNvPr id="18" name="矩形 17"/>
          <p:cNvSpPr/>
          <p:nvPr/>
        </p:nvSpPr>
        <p:spPr>
          <a:xfrm>
            <a:off x="2771800" y="4365104"/>
            <a:ext cx="1944216" cy="576064"/>
          </a:xfrm>
          <a:prstGeom prst="rect">
            <a:avLst/>
          </a:prstGeom>
          <a:solidFill>
            <a:srgbClr val="99FF33"/>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2400" b="1" dirty="0">
                <a:solidFill>
                  <a:schemeClr val="tx1"/>
                </a:solidFill>
              </a:rPr>
              <a:t>辅助</a:t>
            </a:r>
            <a:r>
              <a:rPr lang="zh-CN" altLang="en-US" sz="2400" b="1" dirty="0" smtClean="0">
                <a:solidFill>
                  <a:schemeClr val="tx1"/>
                </a:solidFill>
              </a:rPr>
              <a:t>人员</a:t>
            </a:r>
            <a:endParaRPr lang="zh-CN" altLang="en-US" sz="2400" b="1" dirty="0">
              <a:solidFill>
                <a:schemeClr val="tx1"/>
              </a:solidFill>
            </a:endParaRPr>
          </a:p>
        </p:txBody>
      </p:sp>
      <p:sp>
        <p:nvSpPr>
          <p:cNvPr id="19" name="矩形 18"/>
          <p:cNvSpPr/>
          <p:nvPr/>
        </p:nvSpPr>
        <p:spPr>
          <a:xfrm>
            <a:off x="2771800" y="5589240"/>
            <a:ext cx="1944216" cy="576064"/>
          </a:xfrm>
          <a:prstGeom prst="rect">
            <a:avLst/>
          </a:prstGeom>
          <a:solidFill>
            <a:srgbClr val="99FF33"/>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2400" b="1" dirty="0">
                <a:solidFill>
                  <a:schemeClr val="tx1"/>
                </a:solidFill>
              </a:rPr>
              <a:t>外聘</a:t>
            </a:r>
            <a:r>
              <a:rPr lang="zh-CN" altLang="en-US" sz="2400" b="1" dirty="0" smtClean="0">
                <a:solidFill>
                  <a:schemeClr val="tx1"/>
                </a:solidFill>
              </a:rPr>
              <a:t>人员</a:t>
            </a:r>
            <a:endParaRPr lang="zh-CN" altLang="en-US" sz="2400" b="1" dirty="0">
              <a:solidFill>
                <a:schemeClr val="tx1"/>
              </a:solidFill>
            </a:endParaRPr>
          </a:p>
        </p:txBody>
      </p:sp>
      <p:sp>
        <p:nvSpPr>
          <p:cNvPr id="20" name="矩形 19"/>
          <p:cNvSpPr/>
          <p:nvPr/>
        </p:nvSpPr>
        <p:spPr>
          <a:xfrm>
            <a:off x="5004048" y="1628800"/>
            <a:ext cx="3816424" cy="108012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zh-CN" altLang="en-US" sz="2400" b="1" dirty="0"/>
              <a:t>主要从事研究开发项目的</a:t>
            </a:r>
            <a:r>
              <a:rPr lang="zh-CN" altLang="en-US" sz="2400" b="1" dirty="0" smtClean="0"/>
              <a:t>专业人员</a:t>
            </a:r>
            <a:r>
              <a:rPr lang="en-US" altLang="zh-CN" sz="2400" b="1" dirty="0" smtClean="0"/>
              <a:t>.</a:t>
            </a:r>
            <a:endParaRPr lang="zh-CN" altLang="en-US" sz="2400" b="1" dirty="0"/>
          </a:p>
        </p:txBody>
      </p:sp>
      <p:sp>
        <p:nvSpPr>
          <p:cNvPr id="21" name="矩形 20"/>
          <p:cNvSpPr/>
          <p:nvPr/>
        </p:nvSpPr>
        <p:spPr>
          <a:xfrm>
            <a:off x="5004048" y="2905708"/>
            <a:ext cx="3816424" cy="109935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zh-CN" altLang="en-US" sz="2400" b="1" dirty="0"/>
              <a:t>具有专业技术知识和经验，参与研发工作的人员</a:t>
            </a:r>
            <a:r>
              <a:rPr lang="en-US" altLang="zh-CN" sz="2400" b="1" dirty="0" smtClean="0"/>
              <a:t>.</a:t>
            </a:r>
            <a:endParaRPr lang="zh-CN" altLang="en-US" sz="2400" b="1" dirty="0"/>
          </a:p>
        </p:txBody>
      </p:sp>
      <p:sp>
        <p:nvSpPr>
          <p:cNvPr id="22" name="矩形 21"/>
          <p:cNvSpPr/>
          <p:nvPr/>
        </p:nvSpPr>
        <p:spPr>
          <a:xfrm>
            <a:off x="5004048" y="4221088"/>
            <a:ext cx="3816424" cy="93610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zh-CN" altLang="en-US" sz="2400" b="1" dirty="0"/>
              <a:t>参与研究开发活动的</a:t>
            </a:r>
            <a:r>
              <a:rPr lang="zh-CN" altLang="en-US" sz="2400" b="1" dirty="0" smtClean="0"/>
              <a:t>技工</a:t>
            </a:r>
            <a:r>
              <a:rPr lang="en-US" altLang="zh-CN" sz="2400" b="1" dirty="0"/>
              <a:t>.</a:t>
            </a:r>
            <a:endParaRPr lang="zh-CN" altLang="en-US" sz="2400" b="1" dirty="0"/>
          </a:p>
        </p:txBody>
      </p:sp>
      <p:sp>
        <p:nvSpPr>
          <p:cNvPr id="23" name="矩形 22"/>
          <p:cNvSpPr/>
          <p:nvPr/>
        </p:nvSpPr>
        <p:spPr>
          <a:xfrm>
            <a:off x="5004048" y="5403924"/>
            <a:ext cx="3816424" cy="104941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zh-CN" altLang="en-US" sz="2400" b="1" dirty="0" smtClean="0"/>
              <a:t>签订</a:t>
            </a:r>
            <a:r>
              <a:rPr lang="zh-CN" altLang="en-US" sz="2400" b="1" dirty="0"/>
              <a:t>劳务用工</a:t>
            </a:r>
            <a:r>
              <a:rPr lang="zh-CN" altLang="en-US" sz="2400" b="1" dirty="0" smtClean="0"/>
              <a:t>协议、临时聘用人员、</a:t>
            </a:r>
            <a:r>
              <a:rPr lang="zh-CN" altLang="en-US" sz="2400" b="1" dirty="0" smtClean="0">
                <a:solidFill>
                  <a:srgbClr val="FF0000"/>
                </a:solidFill>
              </a:rPr>
              <a:t>劳务派遣人员</a:t>
            </a:r>
            <a:r>
              <a:rPr lang="zh-CN" altLang="en-US" sz="2400" b="1" dirty="0" smtClean="0"/>
              <a:t>。</a:t>
            </a:r>
            <a:endParaRPr lang="zh-CN" altLang="en-US" sz="2400" b="1" dirty="0"/>
          </a:p>
        </p:txBody>
      </p:sp>
      <p:sp>
        <p:nvSpPr>
          <p:cNvPr id="26" name="矩形 25"/>
          <p:cNvSpPr/>
          <p:nvPr/>
        </p:nvSpPr>
        <p:spPr>
          <a:xfrm flipV="1">
            <a:off x="0" y="1"/>
            <a:ext cx="9144000" cy="89172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27" name="矩形 26"/>
          <p:cNvSpPr/>
          <p:nvPr/>
        </p:nvSpPr>
        <p:spPr>
          <a:xfrm>
            <a:off x="576064" y="16999"/>
            <a:ext cx="107504" cy="89172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8" name="标题 1"/>
          <p:cNvSpPr txBox="1">
            <a:spLocks/>
          </p:cNvSpPr>
          <p:nvPr/>
        </p:nvSpPr>
        <p:spPr>
          <a:xfrm>
            <a:off x="755576" y="404663"/>
            <a:ext cx="3096344" cy="4320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600" smtClean="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rPr>
              <a:t>研发费用辅助账</a:t>
            </a:r>
            <a:endParaRPr lang="zh-CN" altLang="en-US" sz="2600" dirty="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endParaRPr>
          </a:p>
        </p:txBody>
      </p:sp>
    </p:spTree>
    <p:extLst>
      <p:ext uri="{BB962C8B-B14F-4D97-AF65-F5344CB8AC3E}">
        <p14:creationId xmlns:p14="http://schemas.microsoft.com/office/powerpoint/2010/main" val="41579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67544" y="1916832"/>
            <a:ext cx="8204011" cy="648072"/>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ctr">
              <a:lnSpc>
                <a:spcPct val="150000"/>
              </a:lnSpc>
            </a:pPr>
            <a:r>
              <a:rPr lang="zh-CN" altLang="en-US" sz="2000" b="1" dirty="0" smtClean="0">
                <a:solidFill>
                  <a:schemeClr val="tx1"/>
                </a:solidFill>
              </a:rPr>
              <a:t>其他</a:t>
            </a:r>
            <a:r>
              <a:rPr lang="zh-CN" altLang="en-US" sz="2000" b="1" dirty="0">
                <a:solidFill>
                  <a:schemeClr val="tx1"/>
                </a:solidFill>
              </a:rPr>
              <a:t>相关费用限额</a:t>
            </a:r>
            <a:r>
              <a:rPr lang="zh-CN" altLang="en-US" sz="2000" b="1" dirty="0" smtClean="0">
                <a:solidFill>
                  <a:schemeClr val="tx1"/>
                </a:solidFill>
              </a:rPr>
              <a:t>＝第１</a:t>
            </a:r>
            <a:r>
              <a:rPr lang="zh-CN" altLang="en-US" sz="2000" b="1" dirty="0">
                <a:solidFill>
                  <a:schemeClr val="tx1"/>
                </a:solidFill>
              </a:rPr>
              <a:t>项至第５项的费用之和</a:t>
            </a:r>
            <a:r>
              <a:rPr lang="en-US" altLang="zh-CN" sz="2000" b="1" dirty="0" smtClean="0">
                <a:solidFill>
                  <a:schemeClr val="tx1"/>
                </a:solidFill>
              </a:rPr>
              <a:t>×20</a:t>
            </a:r>
            <a:r>
              <a:rPr lang="zh-CN" altLang="en-US" sz="2000" b="1" dirty="0">
                <a:solidFill>
                  <a:schemeClr val="tx1"/>
                </a:solidFill>
              </a:rPr>
              <a:t>％</a:t>
            </a:r>
            <a:r>
              <a:rPr lang="en-US" altLang="zh-CN" sz="2000" b="1" dirty="0">
                <a:solidFill>
                  <a:schemeClr val="tx1"/>
                </a:solidFill>
              </a:rPr>
              <a:t>/(</a:t>
            </a:r>
            <a:r>
              <a:rPr lang="en-US" altLang="zh-CN" sz="2000" b="1" dirty="0" smtClean="0">
                <a:solidFill>
                  <a:schemeClr val="tx1"/>
                </a:solidFill>
              </a:rPr>
              <a:t>1-20</a:t>
            </a:r>
            <a:r>
              <a:rPr lang="en-US" altLang="zh-CN" sz="2000" b="1" dirty="0">
                <a:solidFill>
                  <a:schemeClr val="tx1"/>
                </a:solidFill>
              </a:rPr>
              <a:t>%)</a:t>
            </a:r>
            <a:r>
              <a:rPr lang="zh-CN" altLang="en-US" sz="2000" b="1" dirty="0" smtClean="0">
                <a:solidFill>
                  <a:schemeClr val="tx1"/>
                </a:solidFill>
              </a:rPr>
              <a:t>。</a:t>
            </a:r>
            <a:endParaRPr lang="en-US" altLang="zh-CN" sz="2000" b="1" dirty="0" smtClean="0">
              <a:solidFill>
                <a:schemeClr val="tx1"/>
              </a:solidFill>
            </a:endParaRPr>
          </a:p>
        </p:txBody>
      </p:sp>
      <p:sp>
        <p:nvSpPr>
          <p:cNvPr id="15" name="矩形 14"/>
          <p:cNvSpPr/>
          <p:nvPr/>
        </p:nvSpPr>
        <p:spPr>
          <a:xfrm>
            <a:off x="605284" y="1062336"/>
            <a:ext cx="7783140" cy="99851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r>
              <a:rPr lang="zh-CN" altLang="en-US" sz="2400" b="1" dirty="0" smtClean="0"/>
              <a:t>其他费用计算方式</a:t>
            </a:r>
            <a:endParaRPr lang="zh-CN" altLang="en-US" sz="2400" b="1" dirty="0"/>
          </a:p>
        </p:txBody>
      </p:sp>
      <p:graphicFrame>
        <p:nvGraphicFramePr>
          <p:cNvPr id="4" name="表格 3"/>
          <p:cNvGraphicFramePr>
            <a:graphicFrameLocks noGrp="1"/>
          </p:cNvGraphicFramePr>
          <p:nvPr>
            <p:extLst>
              <p:ext uri="{D42A27DB-BD31-4B8C-83A1-F6EECF244321}">
                <p14:modId xmlns:p14="http://schemas.microsoft.com/office/powerpoint/2010/main" val="1742480464"/>
              </p:ext>
            </p:extLst>
          </p:nvPr>
        </p:nvGraphicFramePr>
        <p:xfrm>
          <a:off x="467544" y="2852936"/>
          <a:ext cx="8204010" cy="3528390"/>
        </p:xfrm>
        <a:graphic>
          <a:graphicData uri="http://schemas.openxmlformats.org/drawingml/2006/table">
            <a:tbl>
              <a:tblPr firstRow="1" bandRow="1">
                <a:tableStyleId>{5C22544A-7EE6-4342-B048-85BDC9FD1C3A}</a:tableStyleId>
              </a:tblPr>
              <a:tblGrid>
                <a:gridCol w="2734670"/>
                <a:gridCol w="2734670"/>
                <a:gridCol w="2734670"/>
              </a:tblGrid>
              <a:tr h="588065">
                <a:tc>
                  <a:txBody>
                    <a:bodyPr/>
                    <a:lstStyle/>
                    <a:p>
                      <a:pPr algn="ctr"/>
                      <a:r>
                        <a:rPr lang="zh-CN" altLang="en-US" sz="2200" dirty="0" smtClean="0"/>
                        <a:t>项目</a:t>
                      </a:r>
                      <a:endParaRPr lang="zh-CN" altLang="en-US" sz="2200" dirty="0"/>
                    </a:p>
                  </a:txBody>
                  <a:tcPr>
                    <a:solidFill>
                      <a:srgbClr val="3F7B27"/>
                    </a:solidFill>
                  </a:tcPr>
                </a:tc>
                <a:tc>
                  <a:txBody>
                    <a:bodyPr/>
                    <a:lstStyle/>
                    <a:p>
                      <a:pPr algn="ctr"/>
                      <a:r>
                        <a:rPr lang="en-US" altLang="zh-CN" sz="2200" dirty="0" smtClean="0"/>
                        <a:t>A</a:t>
                      </a:r>
                      <a:r>
                        <a:rPr lang="zh-CN" altLang="en-US" sz="2200" dirty="0" smtClean="0"/>
                        <a:t>（万元）</a:t>
                      </a:r>
                      <a:endParaRPr lang="zh-CN" altLang="en-US" sz="2200" dirty="0"/>
                    </a:p>
                  </a:txBody>
                  <a:tcPr>
                    <a:solidFill>
                      <a:srgbClr val="3F7B27"/>
                    </a:solidFill>
                  </a:tcPr>
                </a:tc>
                <a:tc>
                  <a:txBody>
                    <a:bodyPr/>
                    <a:lstStyle/>
                    <a:p>
                      <a:pPr algn="ctr"/>
                      <a:r>
                        <a:rPr lang="en-US" altLang="zh-CN" sz="2200" dirty="0" smtClean="0"/>
                        <a:t>B</a:t>
                      </a:r>
                      <a:r>
                        <a:rPr lang="zh-CN" altLang="en-US" sz="2200" dirty="0" smtClean="0"/>
                        <a:t>（万元）</a:t>
                      </a:r>
                      <a:endParaRPr lang="zh-CN" altLang="en-US" sz="2200" dirty="0"/>
                    </a:p>
                  </a:txBody>
                  <a:tcPr>
                    <a:solidFill>
                      <a:srgbClr val="3F7B27"/>
                    </a:solidFill>
                  </a:tcPr>
                </a:tc>
              </a:tr>
              <a:tr h="588065">
                <a:tc>
                  <a:txBody>
                    <a:bodyPr/>
                    <a:lstStyle/>
                    <a:p>
                      <a:pPr algn="ctr"/>
                      <a:r>
                        <a:rPr lang="zh-CN" altLang="en-US" sz="2200" b="1" dirty="0" smtClean="0">
                          <a:solidFill>
                            <a:schemeClr val="tx1"/>
                          </a:solidFill>
                          <a:latin typeface="+mn-ea"/>
                          <a:ea typeface="+mn-ea"/>
                        </a:rPr>
                        <a:t>研发费用总额</a:t>
                      </a:r>
                      <a:endParaRPr lang="zh-CN" altLang="en-US" sz="2200" b="1" dirty="0">
                        <a:solidFill>
                          <a:schemeClr val="tx1"/>
                        </a:solidFill>
                        <a:latin typeface="+mn-ea"/>
                        <a:ea typeface="+mn-ea"/>
                      </a:endParaRPr>
                    </a:p>
                  </a:txBody>
                  <a:tcPr>
                    <a:solidFill>
                      <a:srgbClr val="99FF33"/>
                    </a:solidFill>
                  </a:tcPr>
                </a:tc>
                <a:tc>
                  <a:txBody>
                    <a:bodyPr/>
                    <a:lstStyle/>
                    <a:p>
                      <a:pPr algn="ctr"/>
                      <a:r>
                        <a:rPr lang="en-US" altLang="zh-CN" sz="2200" b="1" dirty="0" smtClean="0">
                          <a:solidFill>
                            <a:schemeClr val="tx1"/>
                          </a:solidFill>
                          <a:latin typeface="+mn-ea"/>
                          <a:ea typeface="+mn-ea"/>
                        </a:rPr>
                        <a:t>100</a:t>
                      </a:r>
                      <a:endParaRPr lang="zh-CN" altLang="en-US" sz="2200" b="1" dirty="0">
                        <a:solidFill>
                          <a:schemeClr val="tx1"/>
                        </a:solidFill>
                        <a:latin typeface="+mn-ea"/>
                        <a:ea typeface="+mn-ea"/>
                      </a:endParaRPr>
                    </a:p>
                  </a:txBody>
                  <a:tcPr>
                    <a:solidFill>
                      <a:srgbClr val="99FF33"/>
                    </a:solidFill>
                  </a:tcPr>
                </a:tc>
                <a:tc>
                  <a:txBody>
                    <a:bodyPr/>
                    <a:lstStyle/>
                    <a:p>
                      <a:pPr algn="ctr"/>
                      <a:r>
                        <a:rPr lang="en-US" altLang="zh-CN" sz="2200" b="1" dirty="0" smtClean="0">
                          <a:solidFill>
                            <a:schemeClr val="tx1"/>
                          </a:solidFill>
                          <a:latin typeface="+mn-ea"/>
                          <a:ea typeface="+mn-ea"/>
                        </a:rPr>
                        <a:t>100</a:t>
                      </a:r>
                      <a:endParaRPr lang="zh-CN" altLang="en-US" sz="2200" b="1" dirty="0">
                        <a:solidFill>
                          <a:schemeClr val="tx1"/>
                        </a:solidFill>
                        <a:latin typeface="+mn-ea"/>
                        <a:ea typeface="+mn-ea"/>
                      </a:endParaRPr>
                    </a:p>
                  </a:txBody>
                  <a:tcPr>
                    <a:solidFill>
                      <a:srgbClr val="99FF33"/>
                    </a:solidFill>
                  </a:tcPr>
                </a:tc>
              </a:tr>
              <a:tr h="588065">
                <a:tc>
                  <a:txBody>
                    <a:bodyPr/>
                    <a:lstStyle/>
                    <a:p>
                      <a:pPr algn="ctr"/>
                      <a:r>
                        <a:rPr lang="en-US" altLang="zh-CN" sz="2200" b="1" dirty="0" smtClean="0">
                          <a:solidFill>
                            <a:schemeClr val="tx1"/>
                          </a:solidFill>
                          <a:latin typeface="+mn-ea"/>
                          <a:ea typeface="+mn-ea"/>
                        </a:rPr>
                        <a:t>1-5</a:t>
                      </a:r>
                      <a:r>
                        <a:rPr lang="zh-CN" altLang="en-US" sz="2200" b="1" dirty="0" smtClean="0">
                          <a:solidFill>
                            <a:schemeClr val="tx1"/>
                          </a:solidFill>
                          <a:latin typeface="+mn-ea"/>
                          <a:ea typeface="+mn-ea"/>
                        </a:rPr>
                        <a:t>项费用</a:t>
                      </a:r>
                      <a:endParaRPr lang="zh-CN" altLang="en-US" sz="2200" b="1" dirty="0">
                        <a:solidFill>
                          <a:schemeClr val="tx1"/>
                        </a:solidFill>
                        <a:latin typeface="+mn-ea"/>
                        <a:ea typeface="+mn-ea"/>
                      </a:endParaRPr>
                    </a:p>
                  </a:txBody>
                  <a:tcPr>
                    <a:solidFill>
                      <a:srgbClr val="99FF33"/>
                    </a:solidFill>
                  </a:tcPr>
                </a:tc>
                <a:tc>
                  <a:txBody>
                    <a:bodyPr/>
                    <a:lstStyle/>
                    <a:p>
                      <a:pPr algn="ctr"/>
                      <a:r>
                        <a:rPr lang="en-US" altLang="zh-CN" sz="2200" b="1" dirty="0" smtClean="0">
                          <a:solidFill>
                            <a:schemeClr val="tx1"/>
                          </a:solidFill>
                          <a:latin typeface="+mn-ea"/>
                          <a:ea typeface="+mn-ea"/>
                        </a:rPr>
                        <a:t>88</a:t>
                      </a:r>
                      <a:endParaRPr lang="zh-CN" altLang="en-US" sz="2200" b="1" dirty="0">
                        <a:solidFill>
                          <a:schemeClr val="tx1"/>
                        </a:solidFill>
                        <a:latin typeface="+mn-ea"/>
                        <a:ea typeface="+mn-ea"/>
                      </a:endParaRPr>
                    </a:p>
                  </a:txBody>
                  <a:tcPr>
                    <a:solidFill>
                      <a:srgbClr val="99FF33"/>
                    </a:solidFill>
                  </a:tcPr>
                </a:tc>
                <a:tc>
                  <a:txBody>
                    <a:bodyPr/>
                    <a:lstStyle/>
                    <a:p>
                      <a:pPr algn="ctr"/>
                      <a:r>
                        <a:rPr lang="en-US" altLang="zh-CN" sz="2200" b="1" dirty="0" smtClean="0">
                          <a:solidFill>
                            <a:schemeClr val="tx1"/>
                          </a:solidFill>
                          <a:latin typeface="+mn-ea"/>
                          <a:ea typeface="+mn-ea"/>
                        </a:rPr>
                        <a:t>75</a:t>
                      </a:r>
                      <a:endParaRPr lang="zh-CN" altLang="en-US" sz="2200" b="1" dirty="0">
                        <a:solidFill>
                          <a:schemeClr val="tx1"/>
                        </a:solidFill>
                        <a:latin typeface="+mn-ea"/>
                        <a:ea typeface="+mn-ea"/>
                      </a:endParaRPr>
                    </a:p>
                  </a:txBody>
                  <a:tcPr>
                    <a:solidFill>
                      <a:srgbClr val="99FF33"/>
                    </a:solidFill>
                  </a:tcPr>
                </a:tc>
              </a:tr>
              <a:tr h="588065">
                <a:tc>
                  <a:txBody>
                    <a:bodyPr/>
                    <a:lstStyle/>
                    <a:p>
                      <a:pPr algn="ctr"/>
                      <a:r>
                        <a:rPr lang="zh-CN" altLang="en-US" sz="2200" b="1" dirty="0" smtClean="0">
                          <a:solidFill>
                            <a:schemeClr val="tx1"/>
                          </a:solidFill>
                          <a:latin typeface="+mn-ea"/>
                          <a:ea typeface="+mn-ea"/>
                        </a:rPr>
                        <a:t>其他费用</a:t>
                      </a:r>
                      <a:endParaRPr lang="zh-CN" altLang="en-US" sz="2200" b="1" dirty="0">
                        <a:solidFill>
                          <a:schemeClr val="tx1"/>
                        </a:solidFill>
                        <a:latin typeface="+mn-ea"/>
                        <a:ea typeface="+mn-ea"/>
                      </a:endParaRPr>
                    </a:p>
                  </a:txBody>
                  <a:tcPr>
                    <a:solidFill>
                      <a:srgbClr val="99FF33"/>
                    </a:solidFill>
                  </a:tcPr>
                </a:tc>
                <a:tc>
                  <a:txBody>
                    <a:bodyPr/>
                    <a:lstStyle/>
                    <a:p>
                      <a:pPr algn="ctr"/>
                      <a:r>
                        <a:rPr lang="en-US" altLang="zh-CN" sz="2200" b="1" dirty="0" smtClean="0">
                          <a:solidFill>
                            <a:schemeClr val="tx1"/>
                          </a:solidFill>
                          <a:latin typeface="+mn-ea"/>
                          <a:ea typeface="+mn-ea"/>
                        </a:rPr>
                        <a:t>12</a:t>
                      </a:r>
                      <a:endParaRPr lang="zh-CN" altLang="en-US" sz="2200" b="1" dirty="0">
                        <a:solidFill>
                          <a:schemeClr val="tx1"/>
                        </a:solidFill>
                        <a:latin typeface="+mn-ea"/>
                        <a:ea typeface="+mn-ea"/>
                      </a:endParaRPr>
                    </a:p>
                  </a:txBody>
                  <a:tcPr>
                    <a:solidFill>
                      <a:srgbClr val="99FF33"/>
                    </a:solidFill>
                  </a:tcPr>
                </a:tc>
                <a:tc>
                  <a:txBody>
                    <a:bodyPr/>
                    <a:lstStyle/>
                    <a:p>
                      <a:pPr algn="ctr"/>
                      <a:r>
                        <a:rPr lang="en-US" altLang="zh-CN" sz="2200" b="1" dirty="0" smtClean="0">
                          <a:solidFill>
                            <a:schemeClr val="tx1"/>
                          </a:solidFill>
                          <a:latin typeface="+mn-ea"/>
                          <a:ea typeface="+mn-ea"/>
                        </a:rPr>
                        <a:t>25</a:t>
                      </a:r>
                      <a:endParaRPr lang="zh-CN" altLang="en-US" sz="2200" b="1" dirty="0">
                        <a:solidFill>
                          <a:schemeClr val="tx1"/>
                        </a:solidFill>
                        <a:latin typeface="+mn-ea"/>
                        <a:ea typeface="+mn-ea"/>
                      </a:endParaRPr>
                    </a:p>
                  </a:txBody>
                  <a:tcPr>
                    <a:solidFill>
                      <a:srgbClr val="99FF33"/>
                    </a:solidFill>
                  </a:tcPr>
                </a:tc>
              </a:tr>
              <a:tr h="588065">
                <a:tc>
                  <a:txBody>
                    <a:bodyPr/>
                    <a:lstStyle/>
                    <a:p>
                      <a:pPr algn="ctr"/>
                      <a:r>
                        <a:rPr lang="zh-CN" altLang="en-US" sz="2200" b="1" dirty="0" smtClean="0">
                          <a:solidFill>
                            <a:schemeClr val="tx1"/>
                          </a:solidFill>
                          <a:latin typeface="+mn-ea"/>
                          <a:ea typeface="+mn-ea"/>
                        </a:rPr>
                        <a:t>其他费用限额</a:t>
                      </a:r>
                      <a:endParaRPr lang="zh-CN" altLang="en-US" sz="2200" b="1" dirty="0">
                        <a:solidFill>
                          <a:schemeClr val="tx1"/>
                        </a:solidFill>
                        <a:latin typeface="+mn-ea"/>
                        <a:ea typeface="+mn-ea"/>
                      </a:endParaRPr>
                    </a:p>
                  </a:txBody>
                  <a:tcPr>
                    <a:solidFill>
                      <a:srgbClr val="99FF33"/>
                    </a:solidFill>
                  </a:tcPr>
                </a:tc>
                <a:tc>
                  <a:txBody>
                    <a:bodyPr/>
                    <a:lstStyle/>
                    <a:p>
                      <a:pPr algn="ctr"/>
                      <a:r>
                        <a:rPr lang="en-US" altLang="zh-CN" sz="2200" b="1" dirty="0" smtClean="0">
                          <a:solidFill>
                            <a:schemeClr val="tx1"/>
                          </a:solidFill>
                          <a:latin typeface="+mn-ea"/>
                          <a:ea typeface="+mn-ea"/>
                        </a:rPr>
                        <a:t>22</a:t>
                      </a:r>
                      <a:endParaRPr lang="zh-CN" altLang="en-US" sz="2200" b="1" dirty="0">
                        <a:solidFill>
                          <a:schemeClr val="tx1"/>
                        </a:solidFill>
                        <a:latin typeface="+mn-ea"/>
                        <a:ea typeface="+mn-ea"/>
                      </a:endParaRPr>
                    </a:p>
                  </a:txBody>
                  <a:tcPr>
                    <a:solidFill>
                      <a:srgbClr val="99FF33"/>
                    </a:solidFill>
                  </a:tcPr>
                </a:tc>
                <a:tc>
                  <a:txBody>
                    <a:bodyPr/>
                    <a:lstStyle/>
                    <a:p>
                      <a:pPr algn="ctr"/>
                      <a:r>
                        <a:rPr lang="en-US" altLang="zh-CN" sz="2200" b="1" dirty="0" smtClean="0">
                          <a:solidFill>
                            <a:schemeClr val="tx1"/>
                          </a:solidFill>
                          <a:latin typeface="+mn-ea"/>
                          <a:ea typeface="+mn-ea"/>
                        </a:rPr>
                        <a:t>18.75</a:t>
                      </a:r>
                      <a:endParaRPr lang="zh-CN" altLang="en-US" sz="2200" b="1" dirty="0">
                        <a:solidFill>
                          <a:schemeClr val="tx1"/>
                        </a:solidFill>
                        <a:latin typeface="+mn-ea"/>
                        <a:ea typeface="+mn-ea"/>
                      </a:endParaRPr>
                    </a:p>
                  </a:txBody>
                  <a:tcPr>
                    <a:solidFill>
                      <a:srgbClr val="99FF33"/>
                    </a:solidFill>
                  </a:tcPr>
                </a:tc>
              </a:tr>
              <a:tr h="588065">
                <a:tc>
                  <a:txBody>
                    <a:bodyPr/>
                    <a:lstStyle/>
                    <a:p>
                      <a:pPr algn="ctr"/>
                      <a:r>
                        <a:rPr lang="zh-CN" altLang="en-US" sz="2200" b="1" dirty="0" smtClean="0">
                          <a:solidFill>
                            <a:schemeClr val="tx1"/>
                          </a:solidFill>
                          <a:latin typeface="+mn-ea"/>
                          <a:ea typeface="+mn-ea"/>
                        </a:rPr>
                        <a:t>高新研发费用</a:t>
                      </a:r>
                      <a:endParaRPr lang="zh-CN" altLang="en-US" sz="2200" b="1" dirty="0">
                        <a:solidFill>
                          <a:schemeClr val="tx1"/>
                        </a:solidFill>
                        <a:latin typeface="+mn-ea"/>
                        <a:ea typeface="+mn-ea"/>
                      </a:endParaRPr>
                    </a:p>
                  </a:txBody>
                  <a:tcPr>
                    <a:solidFill>
                      <a:srgbClr val="99FF33"/>
                    </a:solidFill>
                  </a:tcPr>
                </a:tc>
                <a:tc>
                  <a:txBody>
                    <a:bodyPr/>
                    <a:lstStyle/>
                    <a:p>
                      <a:pPr algn="ctr"/>
                      <a:r>
                        <a:rPr lang="en-US" altLang="zh-CN" sz="2200" b="1" dirty="0" smtClean="0">
                          <a:solidFill>
                            <a:schemeClr val="tx1"/>
                          </a:solidFill>
                          <a:latin typeface="+mn-ea"/>
                          <a:ea typeface="+mn-ea"/>
                        </a:rPr>
                        <a:t>88+12=100</a:t>
                      </a:r>
                      <a:endParaRPr lang="zh-CN" altLang="en-US" sz="2200" b="1" dirty="0">
                        <a:solidFill>
                          <a:schemeClr val="tx1"/>
                        </a:solidFill>
                        <a:latin typeface="+mn-ea"/>
                        <a:ea typeface="+mn-ea"/>
                      </a:endParaRPr>
                    </a:p>
                  </a:txBody>
                  <a:tcPr>
                    <a:solidFill>
                      <a:srgbClr val="99FF33"/>
                    </a:solidFill>
                  </a:tcPr>
                </a:tc>
                <a:tc>
                  <a:txBody>
                    <a:bodyPr/>
                    <a:lstStyle/>
                    <a:p>
                      <a:pPr algn="ctr"/>
                      <a:r>
                        <a:rPr lang="en-US" altLang="zh-CN" sz="2200" b="1" dirty="0" smtClean="0">
                          <a:solidFill>
                            <a:schemeClr val="tx1"/>
                          </a:solidFill>
                          <a:latin typeface="+mn-ea"/>
                          <a:ea typeface="+mn-ea"/>
                        </a:rPr>
                        <a:t>75+18.75=93.75</a:t>
                      </a:r>
                      <a:endParaRPr lang="zh-CN" altLang="en-US" sz="2200" b="1" dirty="0">
                        <a:solidFill>
                          <a:schemeClr val="tx1"/>
                        </a:solidFill>
                        <a:latin typeface="+mn-ea"/>
                        <a:ea typeface="+mn-ea"/>
                      </a:endParaRPr>
                    </a:p>
                  </a:txBody>
                  <a:tcPr>
                    <a:solidFill>
                      <a:srgbClr val="99FF33"/>
                    </a:solidFill>
                  </a:tcPr>
                </a:tc>
              </a:tr>
            </a:tbl>
          </a:graphicData>
        </a:graphic>
      </p:graphicFrame>
      <p:sp>
        <p:nvSpPr>
          <p:cNvPr id="8" name="矩形 7"/>
          <p:cNvSpPr/>
          <p:nvPr/>
        </p:nvSpPr>
        <p:spPr>
          <a:xfrm flipV="1">
            <a:off x="0" y="1"/>
            <a:ext cx="9144000" cy="89172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9" name="矩形 8"/>
          <p:cNvSpPr/>
          <p:nvPr/>
        </p:nvSpPr>
        <p:spPr>
          <a:xfrm>
            <a:off x="576064" y="16999"/>
            <a:ext cx="107504" cy="89172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0" name="标题 1"/>
          <p:cNvSpPr txBox="1">
            <a:spLocks/>
          </p:cNvSpPr>
          <p:nvPr/>
        </p:nvSpPr>
        <p:spPr>
          <a:xfrm>
            <a:off x="755576" y="404663"/>
            <a:ext cx="3096344" cy="4320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600" smtClean="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rPr>
              <a:t>研发费用辅助账</a:t>
            </a:r>
            <a:endParaRPr lang="zh-CN" altLang="en-US" sz="2600" dirty="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endParaRPr>
          </a:p>
        </p:txBody>
      </p:sp>
    </p:spTree>
    <p:extLst>
      <p:ext uri="{BB962C8B-B14F-4D97-AF65-F5344CB8AC3E}">
        <p14:creationId xmlns:p14="http://schemas.microsoft.com/office/powerpoint/2010/main" val="16388890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V="1">
            <a:off x="0" y="0"/>
            <a:ext cx="9144000" cy="685799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763688" y="2564904"/>
            <a:ext cx="5616624" cy="576063"/>
          </a:xfrm>
        </p:spPr>
        <p:txBody>
          <a:bodyPr>
            <a:normAutofit fontScale="90000"/>
          </a:bodyPr>
          <a:lstStyle/>
          <a:p>
            <a:r>
              <a:rPr lang="zh-CN" altLang="en-US" sz="3200" dirty="0" smtClean="0">
                <a:solidFill>
                  <a:schemeClr val="bg1"/>
                </a:solidFill>
                <a:latin typeface="方正大黑简体" pitchFamily="65" charset="-122"/>
                <a:ea typeface="方正大黑简体" pitchFamily="65" charset="-122"/>
              </a:rPr>
              <a:t>第四部分     高新材料解密</a:t>
            </a:r>
            <a:endParaRPr lang="zh-CN" altLang="en-US" sz="3200" dirty="0">
              <a:solidFill>
                <a:schemeClr val="bg1"/>
              </a:solidFill>
              <a:latin typeface="方正大黑简体" pitchFamily="65" charset="-122"/>
              <a:ea typeface="方正大黑简体" pitchFamily="65" charset="-122"/>
            </a:endParaRPr>
          </a:p>
        </p:txBody>
      </p:sp>
      <p:sp>
        <p:nvSpPr>
          <p:cNvPr id="5" name="矩形 4"/>
          <p:cNvSpPr/>
          <p:nvPr/>
        </p:nvSpPr>
        <p:spPr>
          <a:xfrm>
            <a:off x="4211960" y="2708920"/>
            <a:ext cx="107504" cy="891721"/>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8918685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67544" y="1052736"/>
            <a:ext cx="8280920" cy="432048"/>
          </a:xfrm>
          <a:prstGeom prst="rect">
            <a:avLst/>
          </a:prstGeom>
        </p:spPr>
        <p:style>
          <a:lnRef idx="1">
            <a:schemeClr val="accent5"/>
          </a:lnRef>
          <a:fillRef idx="3">
            <a:schemeClr val="accent5"/>
          </a:fillRef>
          <a:effectRef idx="2">
            <a:schemeClr val="accent5"/>
          </a:effectRef>
          <a:fontRef idx="minor">
            <a:schemeClr val="lt1"/>
          </a:fontRef>
        </p:style>
        <p:txBody>
          <a:bodyPr rtlCol="0" anchor="t" anchorCtr="0"/>
          <a:lstStyle/>
          <a:p>
            <a:pPr algn="ctr">
              <a:lnSpc>
                <a:spcPct val="150000"/>
              </a:lnSpc>
            </a:pPr>
            <a:r>
              <a:rPr lang="zh-CN" altLang="en-US" sz="2000" b="1" dirty="0" smtClean="0">
                <a:solidFill>
                  <a:schemeClr val="bg1"/>
                </a:solidFill>
                <a:latin typeface="幼圆" panose="02010509060101010101" pitchFamily="49" charset="-122"/>
                <a:ea typeface="幼圆" panose="02010509060101010101" pitchFamily="49" charset="-122"/>
              </a:rPr>
              <a:t>高新材料清单</a:t>
            </a:r>
            <a:endParaRPr lang="en-US" altLang="zh-CN" sz="2000" b="1" dirty="0" smtClean="0">
              <a:solidFill>
                <a:schemeClr val="bg1"/>
              </a:solidFill>
              <a:latin typeface="幼圆" panose="02010509060101010101" pitchFamily="49" charset="-122"/>
              <a:ea typeface="幼圆" panose="02010509060101010101" pitchFamily="49" charset="-122"/>
            </a:endParaRPr>
          </a:p>
        </p:txBody>
      </p:sp>
      <p:sp>
        <p:nvSpPr>
          <p:cNvPr id="8" name="矩形 7"/>
          <p:cNvSpPr/>
          <p:nvPr/>
        </p:nvSpPr>
        <p:spPr>
          <a:xfrm flipV="1">
            <a:off x="0" y="1"/>
            <a:ext cx="9144000" cy="89172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9" name="矩形 8"/>
          <p:cNvSpPr/>
          <p:nvPr/>
        </p:nvSpPr>
        <p:spPr>
          <a:xfrm>
            <a:off x="576064" y="16999"/>
            <a:ext cx="107504" cy="89172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10" name="标题 1"/>
          <p:cNvSpPr txBox="1">
            <a:spLocks/>
          </p:cNvSpPr>
          <p:nvPr/>
        </p:nvSpPr>
        <p:spPr>
          <a:xfrm>
            <a:off x="755576" y="404663"/>
            <a:ext cx="3096344" cy="4320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600" dirty="0" smtClean="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rPr>
              <a:t>高新材料</a:t>
            </a:r>
            <a:endParaRPr lang="zh-CN" altLang="en-US" sz="2600" dirty="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1305718472"/>
              </p:ext>
            </p:extLst>
          </p:nvPr>
        </p:nvGraphicFramePr>
        <p:xfrm>
          <a:off x="539552" y="1628800"/>
          <a:ext cx="8190066" cy="4656950"/>
        </p:xfrm>
        <a:graphic>
          <a:graphicData uri="http://schemas.openxmlformats.org/drawingml/2006/table">
            <a:tbl>
              <a:tblPr>
                <a:tableStyleId>{35758FB7-9AC5-4552-8A53-C91805E547FA}</a:tableStyleId>
              </a:tblPr>
              <a:tblGrid>
                <a:gridCol w="994167"/>
                <a:gridCol w="7195899"/>
              </a:tblGrid>
              <a:tr h="305611">
                <a:tc>
                  <a:txBody>
                    <a:bodyPr/>
                    <a:lstStyle/>
                    <a:p>
                      <a:pPr algn="ctr" fontAlgn="ctr"/>
                      <a:r>
                        <a:rPr lang="zh-CN" altLang="en-US" sz="1600" u="none" strike="noStrike" dirty="0">
                          <a:effectLst/>
                        </a:rPr>
                        <a:t>序号</a:t>
                      </a:r>
                      <a:endParaRPr lang="zh-CN" altLang="en-US" sz="1600" b="1" i="0" u="none" strike="noStrike" dirty="0">
                        <a:effectLst/>
                        <a:latin typeface="宋体"/>
                      </a:endParaRPr>
                    </a:p>
                  </a:txBody>
                  <a:tcPr marL="0" marR="0" marT="0" marB="0" anchor="ctr"/>
                </a:tc>
                <a:tc>
                  <a:txBody>
                    <a:bodyPr/>
                    <a:lstStyle/>
                    <a:p>
                      <a:pPr algn="ctr" fontAlgn="ctr"/>
                      <a:r>
                        <a:rPr lang="zh-CN" altLang="en-US" sz="1600" u="none" strike="noStrike" dirty="0" smtClean="0">
                          <a:effectLst/>
                        </a:rPr>
                        <a:t>基础材料</a:t>
                      </a:r>
                      <a:r>
                        <a:rPr lang="zh-CN" altLang="en-US" sz="1600" u="none" strike="noStrike" dirty="0">
                          <a:effectLst/>
                        </a:rPr>
                        <a:t>名称</a:t>
                      </a:r>
                      <a:endParaRPr lang="zh-CN" altLang="en-US" sz="1600" b="1" i="0" u="none" strike="noStrike" dirty="0">
                        <a:effectLst/>
                        <a:latin typeface="宋体"/>
                      </a:endParaRPr>
                    </a:p>
                  </a:txBody>
                  <a:tcPr marL="0" marR="0" marT="0" marB="0" anchor="ctr"/>
                </a:tc>
              </a:tr>
              <a:tr h="305611">
                <a:tc>
                  <a:txBody>
                    <a:bodyPr/>
                    <a:lstStyle/>
                    <a:p>
                      <a:pPr algn="ctr" fontAlgn="ctr"/>
                      <a:r>
                        <a:rPr lang="en-US" altLang="zh-CN" sz="1600" u="none" strike="noStrike" dirty="0">
                          <a:effectLst/>
                        </a:rPr>
                        <a:t>1</a:t>
                      </a:r>
                      <a:endParaRPr lang="en-US" altLang="zh-CN" sz="1600" b="0" i="0" u="none" strike="noStrike" dirty="0">
                        <a:effectLst/>
                        <a:latin typeface="宋体"/>
                      </a:endParaRPr>
                    </a:p>
                  </a:txBody>
                  <a:tcPr marL="0" marR="0" marT="0" marB="0" anchor="ctr"/>
                </a:tc>
                <a:tc>
                  <a:txBody>
                    <a:bodyPr/>
                    <a:lstStyle/>
                    <a:p>
                      <a:pPr algn="just" fontAlgn="ctr"/>
                      <a:r>
                        <a:rPr lang="zh-CN" altLang="en-US" sz="1600" u="none" strike="noStrike" dirty="0">
                          <a:effectLst/>
                        </a:rPr>
                        <a:t>企业注册登记表</a:t>
                      </a:r>
                      <a:endParaRPr lang="zh-CN" altLang="en-US" sz="1600" b="0" i="0" u="none" strike="noStrike" dirty="0">
                        <a:effectLst/>
                        <a:latin typeface="宋体"/>
                      </a:endParaRPr>
                    </a:p>
                  </a:txBody>
                  <a:tcPr marL="0" marR="0" marT="0" marB="0" anchor="ctr"/>
                </a:tc>
              </a:tr>
              <a:tr h="305611">
                <a:tc>
                  <a:txBody>
                    <a:bodyPr/>
                    <a:lstStyle/>
                    <a:p>
                      <a:pPr algn="ctr" fontAlgn="ctr"/>
                      <a:r>
                        <a:rPr lang="en-US" altLang="zh-CN" sz="1600" u="none" strike="noStrike">
                          <a:effectLst/>
                        </a:rPr>
                        <a:t>2</a:t>
                      </a:r>
                      <a:endParaRPr lang="en-US" altLang="zh-CN" sz="1600" b="0" i="0" u="none" strike="noStrike">
                        <a:effectLst/>
                        <a:latin typeface="宋体"/>
                      </a:endParaRPr>
                    </a:p>
                  </a:txBody>
                  <a:tcPr marL="0" marR="0" marT="0" marB="0" anchor="ctr"/>
                </a:tc>
                <a:tc>
                  <a:txBody>
                    <a:bodyPr/>
                    <a:lstStyle/>
                    <a:p>
                      <a:pPr algn="just" fontAlgn="ctr"/>
                      <a:r>
                        <a:rPr lang="zh-CN" altLang="en-US" sz="1600" u="none" strike="noStrike" dirty="0">
                          <a:effectLst/>
                        </a:rPr>
                        <a:t>企业基本信息表</a:t>
                      </a:r>
                      <a:endParaRPr lang="zh-CN" altLang="en-US" sz="1600" b="0" i="0" u="none" strike="noStrike" dirty="0">
                        <a:effectLst/>
                        <a:latin typeface="宋体"/>
                      </a:endParaRPr>
                    </a:p>
                  </a:txBody>
                  <a:tcPr marL="0" marR="0" marT="0" marB="0" anchor="ctr"/>
                </a:tc>
              </a:tr>
              <a:tr h="305611">
                <a:tc>
                  <a:txBody>
                    <a:bodyPr/>
                    <a:lstStyle/>
                    <a:p>
                      <a:pPr algn="ctr" fontAlgn="ctr"/>
                      <a:r>
                        <a:rPr lang="en-US" altLang="zh-CN" sz="1600" u="none" strike="noStrike">
                          <a:effectLst/>
                        </a:rPr>
                        <a:t>3</a:t>
                      </a:r>
                      <a:endParaRPr lang="en-US" altLang="zh-CN" sz="1600" b="0" i="0" u="none" strike="noStrike">
                        <a:effectLst/>
                        <a:latin typeface="宋体"/>
                      </a:endParaRPr>
                    </a:p>
                  </a:txBody>
                  <a:tcPr marL="0" marR="0" marT="0" marB="0" anchor="ctr"/>
                </a:tc>
                <a:tc>
                  <a:txBody>
                    <a:bodyPr/>
                    <a:lstStyle/>
                    <a:p>
                      <a:pPr algn="just" fontAlgn="ctr"/>
                      <a:r>
                        <a:rPr lang="zh-CN" altLang="en-US" sz="1600" u="none" strike="noStrike" dirty="0">
                          <a:effectLst/>
                        </a:rPr>
                        <a:t>营业执照副本</a:t>
                      </a:r>
                      <a:endParaRPr lang="zh-CN" altLang="en-US" sz="1600" b="0" i="0" u="none" strike="noStrike" dirty="0">
                        <a:effectLst/>
                        <a:latin typeface="宋体"/>
                      </a:endParaRPr>
                    </a:p>
                  </a:txBody>
                  <a:tcPr marL="0" marR="0" marT="0" marB="0" anchor="ctr"/>
                </a:tc>
              </a:tr>
              <a:tr h="305611">
                <a:tc>
                  <a:txBody>
                    <a:bodyPr/>
                    <a:lstStyle/>
                    <a:p>
                      <a:pPr algn="ctr" fontAlgn="ctr"/>
                      <a:r>
                        <a:rPr lang="en-US" altLang="zh-CN" sz="1600" u="none" strike="noStrike">
                          <a:effectLst/>
                        </a:rPr>
                        <a:t>4</a:t>
                      </a:r>
                      <a:endParaRPr lang="en-US" altLang="zh-CN" sz="1600" b="0" i="0" u="none" strike="noStrike">
                        <a:effectLst/>
                        <a:latin typeface="宋体"/>
                      </a:endParaRPr>
                    </a:p>
                  </a:txBody>
                  <a:tcPr marL="0" marR="0" marT="0" marB="0" anchor="ctr"/>
                </a:tc>
                <a:tc>
                  <a:txBody>
                    <a:bodyPr/>
                    <a:lstStyle/>
                    <a:p>
                      <a:pPr algn="just" fontAlgn="ctr"/>
                      <a:r>
                        <a:rPr lang="zh-CN" altLang="en-US" sz="1600" u="none" strike="noStrike" dirty="0">
                          <a:effectLst/>
                        </a:rPr>
                        <a:t>税务登记证书</a:t>
                      </a:r>
                      <a:r>
                        <a:rPr lang="en-US" altLang="zh-CN" sz="1600" u="none" strike="noStrike" dirty="0">
                          <a:effectLst/>
                        </a:rPr>
                        <a:t>(</a:t>
                      </a:r>
                      <a:r>
                        <a:rPr lang="zh-CN" altLang="en-US" sz="1600" u="none" strike="noStrike" dirty="0">
                          <a:effectLst/>
                        </a:rPr>
                        <a:t>三证合一的不用提供</a:t>
                      </a:r>
                      <a:r>
                        <a:rPr lang="en-US" altLang="zh-CN" sz="1600" u="none" strike="noStrike" dirty="0">
                          <a:effectLst/>
                        </a:rPr>
                        <a:t>)</a:t>
                      </a:r>
                      <a:endParaRPr lang="en-US" altLang="zh-CN" sz="1600" b="0" i="0" u="none" strike="noStrike" dirty="0">
                        <a:effectLst/>
                        <a:latin typeface="宋体"/>
                      </a:endParaRPr>
                    </a:p>
                  </a:txBody>
                  <a:tcPr marL="0" marR="0" marT="0" marB="0" anchor="ctr"/>
                </a:tc>
              </a:tr>
              <a:tr h="305611">
                <a:tc>
                  <a:txBody>
                    <a:bodyPr/>
                    <a:lstStyle/>
                    <a:p>
                      <a:pPr algn="ctr" fontAlgn="ctr"/>
                      <a:r>
                        <a:rPr lang="en-US" altLang="zh-CN" sz="1600" u="none" strike="noStrike">
                          <a:effectLst/>
                        </a:rPr>
                        <a:t>5</a:t>
                      </a:r>
                      <a:endParaRPr lang="en-US" altLang="zh-CN" sz="1600" b="0" i="0" u="none" strike="noStrike">
                        <a:effectLst/>
                        <a:latin typeface="宋体"/>
                      </a:endParaRPr>
                    </a:p>
                  </a:txBody>
                  <a:tcPr marL="0" marR="0" marT="0" marB="0" anchor="ctr"/>
                </a:tc>
                <a:tc>
                  <a:txBody>
                    <a:bodyPr/>
                    <a:lstStyle/>
                    <a:p>
                      <a:pPr algn="just" fontAlgn="ctr"/>
                      <a:r>
                        <a:rPr lang="en-US" altLang="zh-CN" sz="1600" u="none" strike="noStrike" dirty="0">
                          <a:effectLst/>
                        </a:rPr>
                        <a:t>2015-2016-2017</a:t>
                      </a:r>
                      <a:r>
                        <a:rPr lang="zh-CN" altLang="en-US" sz="1600" u="none" strike="noStrike" dirty="0">
                          <a:effectLst/>
                        </a:rPr>
                        <a:t>年的审计报告：包含财务报表、附注、财务情况说明书。</a:t>
                      </a:r>
                      <a:endParaRPr lang="zh-CN" altLang="en-US" sz="1600" b="0" i="0" u="none" strike="noStrike" dirty="0">
                        <a:effectLst/>
                        <a:latin typeface="宋体"/>
                      </a:endParaRPr>
                    </a:p>
                  </a:txBody>
                  <a:tcPr marL="0" marR="0" marT="0" marB="0" anchor="ctr"/>
                </a:tc>
              </a:tr>
              <a:tr h="305611">
                <a:tc>
                  <a:txBody>
                    <a:bodyPr/>
                    <a:lstStyle/>
                    <a:p>
                      <a:pPr algn="ctr" fontAlgn="ctr"/>
                      <a:r>
                        <a:rPr lang="en-US" altLang="zh-CN" sz="1600" u="none" strike="noStrike">
                          <a:effectLst/>
                        </a:rPr>
                        <a:t>6</a:t>
                      </a:r>
                      <a:endParaRPr lang="en-US" altLang="zh-CN" sz="1600" b="0" i="0" u="none" strike="noStrike">
                        <a:effectLst/>
                        <a:latin typeface="宋体"/>
                      </a:endParaRPr>
                    </a:p>
                  </a:txBody>
                  <a:tcPr marL="0" marR="0" marT="0" marB="0" anchor="ct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zh-CN" altLang="en-US" sz="1600" u="none" strike="noStrike" dirty="0">
                          <a:effectLst/>
                        </a:rPr>
                        <a:t>员工情况</a:t>
                      </a:r>
                      <a:r>
                        <a:rPr lang="zh-CN" altLang="en-US" sz="1600" u="none" strike="noStrike" dirty="0" smtClean="0">
                          <a:effectLst/>
                        </a:rPr>
                        <a:t>说明、企业职工的花名册</a:t>
                      </a:r>
                      <a:endParaRPr lang="zh-CN" altLang="en-US" sz="1600" b="0" i="0" u="none" strike="noStrike" dirty="0" smtClean="0">
                        <a:effectLst/>
                        <a:latin typeface="宋体"/>
                      </a:endParaRPr>
                    </a:p>
                  </a:txBody>
                  <a:tcPr marL="0" marR="0" marT="0" marB="0" anchor="ctr"/>
                </a:tc>
              </a:tr>
              <a:tr h="305611">
                <a:tc>
                  <a:txBody>
                    <a:bodyPr/>
                    <a:lstStyle/>
                    <a:p>
                      <a:pPr algn="ctr" fontAlgn="ctr"/>
                      <a:r>
                        <a:rPr lang="en-US" altLang="zh-CN" sz="1600" u="none" strike="noStrike">
                          <a:effectLst/>
                        </a:rPr>
                        <a:t>7</a:t>
                      </a:r>
                      <a:endParaRPr lang="en-US" altLang="zh-CN" sz="1600" b="0" i="0" u="none" strike="noStrike">
                        <a:effectLst/>
                        <a:latin typeface="宋体"/>
                      </a:endParaRPr>
                    </a:p>
                  </a:txBody>
                  <a:tcPr marL="0" marR="0" marT="0" marB="0" anchor="ct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zh-CN" altLang="en-US" sz="1600" u="none" strike="noStrike" dirty="0" smtClean="0">
                          <a:effectLst/>
                        </a:rPr>
                        <a:t>公司获得授权的全部知识产权证书   </a:t>
                      </a:r>
                      <a:r>
                        <a:rPr lang="en-US" altLang="zh-CN" sz="1600" u="none" strike="noStrike" dirty="0" smtClean="0">
                          <a:effectLst/>
                        </a:rPr>
                        <a:t>2015--2017</a:t>
                      </a:r>
                      <a:r>
                        <a:rPr lang="zh-CN" altLang="en-US" sz="1600" u="none" strike="noStrike" dirty="0" smtClean="0">
                          <a:effectLst/>
                        </a:rPr>
                        <a:t>之间</a:t>
                      </a:r>
                      <a:endParaRPr lang="zh-CN" altLang="en-US" sz="1600" b="0" i="0" u="none" strike="noStrike" dirty="0" smtClean="0">
                        <a:effectLst/>
                        <a:latin typeface="宋体"/>
                      </a:endParaRPr>
                    </a:p>
                  </a:txBody>
                  <a:tcPr marL="0" marR="0" marT="0" marB="0" anchor="ctr"/>
                </a:tc>
              </a:tr>
              <a:tr h="305611">
                <a:tc>
                  <a:txBody>
                    <a:bodyPr/>
                    <a:lstStyle/>
                    <a:p>
                      <a:pPr algn="ctr" fontAlgn="ctr"/>
                      <a:r>
                        <a:rPr lang="en-US" altLang="zh-CN" sz="1600" u="none" strike="noStrike" dirty="0" smtClean="0">
                          <a:effectLst/>
                        </a:rPr>
                        <a:t>8</a:t>
                      </a:r>
                      <a:endParaRPr lang="en-US" altLang="zh-CN" sz="1600" b="0" i="0" u="none" strike="noStrike" dirty="0">
                        <a:effectLst/>
                        <a:latin typeface="宋体"/>
                      </a:endParaRPr>
                    </a:p>
                  </a:txBody>
                  <a:tcPr marL="0" marR="0" marT="0" marB="0" anchor="ctr"/>
                </a:tc>
                <a:tc>
                  <a:txBody>
                    <a:bodyPr/>
                    <a:lstStyle/>
                    <a:p>
                      <a:pPr algn="just" fontAlgn="ctr"/>
                      <a:r>
                        <a:rPr lang="zh-CN" altLang="en-US" sz="1600" u="none" strike="noStrike" dirty="0">
                          <a:effectLst/>
                        </a:rPr>
                        <a:t>研发机构的设置情况说明</a:t>
                      </a:r>
                      <a:endParaRPr lang="zh-CN" altLang="en-US" sz="1600" b="0" i="0" u="none" strike="noStrike" dirty="0">
                        <a:effectLst/>
                        <a:latin typeface="宋体"/>
                      </a:endParaRPr>
                    </a:p>
                  </a:txBody>
                  <a:tcPr marL="0" marR="0" marT="0" marB="0" anchor="ctr"/>
                </a:tc>
              </a:tr>
              <a:tr h="432234">
                <a:tc>
                  <a:txBody>
                    <a:bodyPr/>
                    <a:lstStyle/>
                    <a:p>
                      <a:pPr algn="ctr" fontAlgn="ctr"/>
                      <a:r>
                        <a:rPr lang="en-US" altLang="zh-CN" sz="1600" u="none" strike="noStrike" dirty="0" smtClean="0">
                          <a:effectLst/>
                        </a:rPr>
                        <a:t>9</a:t>
                      </a:r>
                      <a:endParaRPr lang="en-US" altLang="zh-CN" sz="1600" b="0" i="0" u="none" strike="noStrike" dirty="0">
                        <a:effectLst/>
                        <a:latin typeface="宋体"/>
                      </a:endParaRPr>
                    </a:p>
                  </a:txBody>
                  <a:tcPr marL="0" marR="0" marT="0" marB="0" anchor="ctr"/>
                </a:tc>
                <a:tc>
                  <a:txBody>
                    <a:bodyPr/>
                    <a:lstStyle/>
                    <a:p>
                      <a:pPr algn="just" fontAlgn="ctr"/>
                      <a:r>
                        <a:rPr lang="zh-CN" altLang="en-US" sz="1600" u="none" strike="noStrike" dirty="0">
                          <a:effectLst/>
                        </a:rPr>
                        <a:t>近三年内购置的研发设备</a:t>
                      </a:r>
                      <a:r>
                        <a:rPr lang="zh-CN" altLang="en-US" sz="1600" u="none" strike="noStrike" dirty="0" smtClean="0">
                          <a:effectLst/>
                        </a:rPr>
                        <a:t>清单，及购置发票</a:t>
                      </a:r>
                      <a:endParaRPr lang="zh-CN" altLang="en-US" sz="1600" b="0" i="0" u="none" strike="noStrike" dirty="0">
                        <a:effectLst/>
                        <a:latin typeface="宋体"/>
                      </a:endParaRPr>
                    </a:p>
                  </a:txBody>
                  <a:tcPr marL="0" marR="0" marT="0" marB="0" anchor="ctr"/>
                </a:tc>
              </a:tr>
              <a:tr h="344234">
                <a:tc>
                  <a:txBody>
                    <a:bodyPr/>
                    <a:lstStyle/>
                    <a:p>
                      <a:pPr algn="ctr" fontAlgn="ctr"/>
                      <a:r>
                        <a:rPr lang="en-US" altLang="zh-CN" sz="1600" u="none" strike="noStrike" dirty="0" smtClean="0">
                          <a:effectLst/>
                        </a:rPr>
                        <a:t>10</a:t>
                      </a:r>
                      <a:endParaRPr lang="en-US" altLang="zh-CN" sz="1600" b="0" i="0" u="none" strike="noStrike" dirty="0">
                        <a:effectLst/>
                        <a:latin typeface="宋体"/>
                      </a:endParaRPr>
                    </a:p>
                  </a:txBody>
                  <a:tcPr marL="0" marR="0" marT="0" marB="0" anchor="ct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zh-CN" altLang="en-US" sz="1600" u="none" strike="noStrike" dirty="0" smtClean="0">
                          <a:effectLst/>
                        </a:rPr>
                        <a:t>近三年中自产产品销售合同，及对应的发票复印件</a:t>
                      </a:r>
                      <a:endParaRPr lang="zh-CN" altLang="en-US" sz="1600" b="0" i="0" u="none" strike="noStrike" dirty="0" smtClean="0">
                        <a:effectLst/>
                        <a:latin typeface="宋体"/>
                      </a:endParaRPr>
                    </a:p>
                  </a:txBody>
                  <a:tcPr marL="0" marR="0" marT="0" marB="0" anchor="ctr"/>
                </a:tc>
              </a:tr>
              <a:tr h="421880">
                <a:tc>
                  <a:txBody>
                    <a:bodyPr/>
                    <a:lstStyle/>
                    <a:p>
                      <a:pPr algn="ctr" fontAlgn="ctr"/>
                      <a:r>
                        <a:rPr lang="en-US" altLang="zh-CN" sz="1600" u="none" strike="noStrike" dirty="0" smtClean="0">
                          <a:effectLst/>
                        </a:rPr>
                        <a:t>11</a:t>
                      </a:r>
                      <a:endParaRPr lang="en-US" altLang="zh-CN" sz="1600" b="0" i="0" u="none" strike="noStrike" dirty="0">
                        <a:effectLst/>
                        <a:latin typeface="宋体"/>
                      </a:endParaRPr>
                    </a:p>
                  </a:txBody>
                  <a:tcPr marL="0" marR="0" marT="0" marB="0" anchor="ctr"/>
                </a:tc>
                <a:tc>
                  <a:txBody>
                    <a:bodyPr/>
                    <a:lstStyle/>
                    <a:p>
                      <a:pPr algn="just" fontAlgn="ctr"/>
                      <a:r>
                        <a:rPr lang="en-US" altLang="zh-CN" sz="1600" u="none" strike="noStrike" dirty="0">
                          <a:effectLst/>
                        </a:rPr>
                        <a:t>2015-2016-2017</a:t>
                      </a:r>
                      <a:r>
                        <a:rPr lang="zh-CN" altLang="en-US" sz="1600" u="none" strike="noStrike" dirty="0">
                          <a:effectLst/>
                        </a:rPr>
                        <a:t>年三年</a:t>
                      </a:r>
                      <a:r>
                        <a:rPr lang="en-US" altLang="zh-CN" sz="1600" u="none" strike="noStrike" dirty="0">
                          <a:effectLst/>
                        </a:rPr>
                        <a:t>《</a:t>
                      </a:r>
                      <a:r>
                        <a:rPr lang="zh-CN" altLang="en-US" sz="1600" u="none" strike="noStrike" dirty="0">
                          <a:effectLst/>
                        </a:rPr>
                        <a:t>企业所得税纳税申报年报表</a:t>
                      </a:r>
                      <a:r>
                        <a:rPr lang="en-US" altLang="zh-CN" sz="1600" u="none" strike="noStrike" dirty="0" smtClean="0">
                          <a:effectLst/>
                        </a:rPr>
                        <a:t>》</a:t>
                      </a:r>
                      <a:endParaRPr lang="zh-CN" altLang="en-US" sz="1600" b="0" i="0" u="none" strike="noStrike" dirty="0">
                        <a:effectLst/>
                        <a:latin typeface="宋体"/>
                      </a:endParaRPr>
                    </a:p>
                  </a:txBody>
                  <a:tcPr marL="0" marR="0" marT="0" marB="0" anchor="ctr"/>
                </a:tc>
              </a:tr>
              <a:tr h="371633">
                <a:tc>
                  <a:txBody>
                    <a:bodyPr/>
                    <a:lstStyle/>
                    <a:p>
                      <a:pPr algn="ctr" fontAlgn="ctr"/>
                      <a:r>
                        <a:rPr lang="en-US" altLang="zh-CN" sz="1600" u="none" strike="noStrike" dirty="0" smtClean="0">
                          <a:effectLst/>
                        </a:rPr>
                        <a:t>12</a:t>
                      </a:r>
                      <a:endParaRPr lang="en-US" altLang="zh-CN" sz="1600" b="0" i="0" u="none" strike="noStrike" dirty="0">
                        <a:effectLst/>
                        <a:latin typeface="宋体"/>
                      </a:endParaRPr>
                    </a:p>
                  </a:txBody>
                  <a:tcPr marL="0" marR="0" marT="0" marB="0" anchor="ctr"/>
                </a:tc>
                <a:tc>
                  <a:txBody>
                    <a:bodyPr/>
                    <a:lstStyle/>
                    <a:p>
                      <a:pPr algn="just" fontAlgn="ctr"/>
                      <a:r>
                        <a:rPr lang="zh-CN" altLang="en-US" sz="1600" u="none" strike="noStrike" dirty="0">
                          <a:effectLst/>
                        </a:rPr>
                        <a:t>公司资质、获奖材料：产品质量证书、软件测试报告、体现认证证书</a:t>
                      </a:r>
                      <a:r>
                        <a:rPr lang="zh-CN" altLang="en-US" sz="1600" u="none" strike="noStrike" dirty="0" smtClean="0">
                          <a:effectLst/>
                        </a:rPr>
                        <a:t>、荣誉证书</a:t>
                      </a:r>
                      <a:endParaRPr lang="zh-CN" altLang="en-US" sz="1600" b="0" i="0" u="none" strike="noStrike" dirty="0">
                        <a:effectLst/>
                        <a:latin typeface="宋体"/>
                      </a:endParaRPr>
                    </a:p>
                  </a:txBody>
                  <a:tcPr marL="0" marR="0" marT="0" marB="0" anchor="ctr"/>
                </a:tc>
              </a:tr>
              <a:tr h="336470">
                <a:tc>
                  <a:txBody>
                    <a:bodyPr/>
                    <a:lstStyle/>
                    <a:p>
                      <a:pPr algn="ctr" fontAlgn="ctr"/>
                      <a:r>
                        <a:rPr lang="en-US" altLang="zh-CN" sz="1600" u="none" strike="noStrike" dirty="0" smtClean="0">
                          <a:effectLst/>
                        </a:rPr>
                        <a:t>13</a:t>
                      </a:r>
                      <a:endParaRPr lang="en-US" altLang="zh-CN" sz="1600" b="0" i="0" u="none" strike="noStrike" dirty="0">
                        <a:effectLst/>
                        <a:latin typeface="宋体"/>
                      </a:endParaRPr>
                    </a:p>
                  </a:txBody>
                  <a:tcPr marL="0" marR="0" marT="0" marB="0" anchor="ctr"/>
                </a:tc>
                <a:tc>
                  <a:txBody>
                    <a:bodyPr/>
                    <a:lstStyle/>
                    <a:p>
                      <a:pPr algn="l" fontAlgn="ctr"/>
                      <a:r>
                        <a:rPr lang="zh-CN" altLang="en-US" sz="1600" u="none" strike="noStrike" dirty="0">
                          <a:effectLst/>
                        </a:rPr>
                        <a:t>研发费用辅助账表</a:t>
                      </a:r>
                      <a:endParaRPr lang="zh-CN" altLang="en-US" sz="1600" b="1" i="0" u="none" strike="noStrike" dirty="0">
                        <a:effectLst/>
                        <a:latin typeface="宋体"/>
                      </a:endParaRPr>
                    </a:p>
                  </a:txBody>
                  <a:tcPr marL="0" marR="0" marT="0" marB="0" anchor="ctr"/>
                </a:tc>
              </a:tr>
            </a:tbl>
          </a:graphicData>
        </a:graphic>
      </p:graphicFrame>
    </p:spTree>
    <p:extLst>
      <p:ext uri="{BB962C8B-B14F-4D97-AF65-F5344CB8AC3E}">
        <p14:creationId xmlns:p14="http://schemas.microsoft.com/office/powerpoint/2010/main" val="26175969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V="1">
            <a:off x="0" y="1"/>
            <a:ext cx="9144000" cy="89172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9" name="矩形 8"/>
          <p:cNvSpPr/>
          <p:nvPr/>
        </p:nvSpPr>
        <p:spPr>
          <a:xfrm>
            <a:off x="576064" y="16999"/>
            <a:ext cx="107504" cy="89172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10" name="标题 1"/>
          <p:cNvSpPr txBox="1">
            <a:spLocks/>
          </p:cNvSpPr>
          <p:nvPr/>
        </p:nvSpPr>
        <p:spPr>
          <a:xfrm>
            <a:off x="755576" y="404663"/>
            <a:ext cx="3096344" cy="4320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600" dirty="0" smtClean="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rPr>
              <a:t>高新材料</a:t>
            </a:r>
            <a:endParaRPr lang="zh-CN" altLang="en-US" sz="2600" dirty="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85408"/>
            <a:ext cx="8568952" cy="5615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4097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V="1">
            <a:off x="0" y="1"/>
            <a:ext cx="9144000" cy="89172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9" name="矩形 8"/>
          <p:cNvSpPr/>
          <p:nvPr/>
        </p:nvSpPr>
        <p:spPr>
          <a:xfrm>
            <a:off x="576064" y="16999"/>
            <a:ext cx="107504" cy="89172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10" name="标题 1"/>
          <p:cNvSpPr txBox="1">
            <a:spLocks/>
          </p:cNvSpPr>
          <p:nvPr/>
        </p:nvSpPr>
        <p:spPr>
          <a:xfrm>
            <a:off x="755576" y="404663"/>
            <a:ext cx="3096344" cy="4320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600" dirty="0" smtClean="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rPr>
              <a:t>高新材料</a:t>
            </a:r>
            <a:endParaRPr lang="zh-CN" altLang="en-US" sz="2600" dirty="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1"/>
            <a:ext cx="8712968" cy="5824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26355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V="1">
            <a:off x="0" y="1"/>
            <a:ext cx="9144000" cy="89172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9" name="矩形 8"/>
          <p:cNvSpPr/>
          <p:nvPr/>
        </p:nvSpPr>
        <p:spPr>
          <a:xfrm>
            <a:off x="576064" y="16999"/>
            <a:ext cx="107504" cy="89172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10" name="标题 1"/>
          <p:cNvSpPr txBox="1">
            <a:spLocks/>
          </p:cNvSpPr>
          <p:nvPr/>
        </p:nvSpPr>
        <p:spPr>
          <a:xfrm>
            <a:off x="755576" y="404663"/>
            <a:ext cx="3096344" cy="4320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600" dirty="0" smtClean="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rPr>
              <a:t>高新材料</a:t>
            </a:r>
            <a:endParaRPr lang="zh-CN" altLang="en-US" sz="2600" dirty="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91723"/>
            <a:ext cx="8784976" cy="5966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26355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V="1">
            <a:off x="0" y="1"/>
            <a:ext cx="9144000" cy="89172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9" name="矩形 8"/>
          <p:cNvSpPr/>
          <p:nvPr/>
        </p:nvSpPr>
        <p:spPr>
          <a:xfrm>
            <a:off x="576064" y="16999"/>
            <a:ext cx="107504" cy="89172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10" name="标题 1"/>
          <p:cNvSpPr txBox="1">
            <a:spLocks/>
          </p:cNvSpPr>
          <p:nvPr/>
        </p:nvSpPr>
        <p:spPr>
          <a:xfrm>
            <a:off x="755576" y="404663"/>
            <a:ext cx="3096344" cy="4320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600" dirty="0" smtClean="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rPr>
              <a:t>高新材料</a:t>
            </a:r>
            <a:endParaRPr lang="zh-CN" altLang="en-US" sz="2600" dirty="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6" y="980728"/>
            <a:ext cx="8964488" cy="5849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2635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V="1">
            <a:off x="0" y="0"/>
            <a:ext cx="9144000" cy="13407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979712" y="548680"/>
            <a:ext cx="5184576" cy="576063"/>
          </a:xfrm>
        </p:spPr>
        <p:txBody>
          <a:bodyPr>
            <a:normAutofit fontScale="90000"/>
          </a:bodyPr>
          <a:lstStyle/>
          <a:p>
            <a:r>
              <a:rPr lang="zh-CN" altLang="en-US" sz="3200" dirty="0" smtClean="0">
                <a:solidFill>
                  <a:schemeClr val="bg1"/>
                </a:solidFill>
                <a:effectLst>
                  <a:outerShdw blurRad="38100" dist="38100" dir="2700000" algn="tl">
                    <a:srgbClr val="000000">
                      <a:alpha val="43137"/>
                    </a:srgbClr>
                  </a:outerShdw>
                </a:effectLst>
                <a:latin typeface="方正大黑简体" pitchFamily="65" charset="-122"/>
                <a:ea typeface="方正大黑简体" pitchFamily="65" charset="-122"/>
              </a:rPr>
              <a:t>高新技术企业资格</a:t>
            </a:r>
            <a:endParaRPr lang="zh-CN" altLang="en-US" sz="3200" dirty="0">
              <a:solidFill>
                <a:schemeClr val="bg1"/>
              </a:solidFill>
              <a:effectLst>
                <a:outerShdw blurRad="38100" dist="38100" dir="2700000" algn="tl">
                  <a:srgbClr val="000000">
                    <a:alpha val="43137"/>
                  </a:srgbClr>
                </a:outerShdw>
              </a:effectLst>
              <a:latin typeface="方正大黑简体" pitchFamily="65" charset="-122"/>
              <a:ea typeface="方正大黑简体" pitchFamily="65" charset="-122"/>
            </a:endParaRPr>
          </a:p>
        </p:txBody>
      </p:sp>
      <p:pic>
        <p:nvPicPr>
          <p:cNvPr id="8" name="图片 7" descr="高新技术企业认定证书"/>
          <p:cNvPicPr/>
          <p:nvPr/>
        </p:nvPicPr>
        <p:blipFill>
          <a:blip r:embed="rId2">
            <a:extLst>
              <a:ext uri="{28A0092B-C50C-407E-A947-70E740481C1C}">
                <a14:useLocalDpi xmlns:a14="http://schemas.microsoft.com/office/drawing/2010/main" val="0"/>
              </a:ext>
            </a:extLst>
          </a:blip>
          <a:srcRect/>
          <a:stretch>
            <a:fillRect/>
          </a:stretch>
        </p:blipFill>
        <p:spPr bwMode="auto">
          <a:xfrm>
            <a:off x="410167" y="3159993"/>
            <a:ext cx="3729785" cy="2645271"/>
          </a:xfrm>
          <a:prstGeom prst="rect">
            <a:avLst/>
          </a:prstGeom>
          <a:noFill/>
          <a:ln>
            <a:noFill/>
          </a:ln>
        </p:spPr>
      </p:pic>
      <p:sp>
        <p:nvSpPr>
          <p:cNvPr id="10" name="标题 1"/>
          <p:cNvSpPr txBox="1">
            <a:spLocks/>
          </p:cNvSpPr>
          <p:nvPr/>
        </p:nvSpPr>
        <p:spPr>
          <a:xfrm>
            <a:off x="978915" y="2204865"/>
            <a:ext cx="2592288" cy="576063"/>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smtClean="0">
                <a:solidFill>
                  <a:schemeClr val="bg1"/>
                </a:solidFill>
                <a:latin typeface="方正大黑简体" pitchFamily="65" charset="-122"/>
                <a:ea typeface="方正大黑简体" pitchFamily="65" charset="-122"/>
              </a:rPr>
              <a:t>国高新</a:t>
            </a:r>
            <a:endParaRPr lang="zh-CN" altLang="en-US" sz="3200" dirty="0">
              <a:solidFill>
                <a:schemeClr val="bg1"/>
              </a:solidFill>
              <a:latin typeface="方正大黑简体" pitchFamily="65" charset="-122"/>
              <a:ea typeface="方正大黑简体" pitchFamily="65" charset="-122"/>
            </a:endParaRPr>
          </a:p>
        </p:txBody>
      </p:sp>
      <p:sp>
        <p:nvSpPr>
          <p:cNvPr id="13" name="标题 1"/>
          <p:cNvSpPr txBox="1">
            <a:spLocks/>
          </p:cNvSpPr>
          <p:nvPr/>
        </p:nvSpPr>
        <p:spPr>
          <a:xfrm>
            <a:off x="5457971" y="2204865"/>
            <a:ext cx="2592288" cy="576063"/>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smtClean="0">
                <a:solidFill>
                  <a:schemeClr val="bg1"/>
                </a:solidFill>
                <a:latin typeface="方正大黑简体" pitchFamily="65" charset="-122"/>
                <a:ea typeface="方正大黑简体" pitchFamily="65" charset="-122"/>
              </a:rPr>
              <a:t>村高新</a:t>
            </a:r>
            <a:endParaRPr lang="zh-CN" altLang="en-US" sz="3200" dirty="0">
              <a:solidFill>
                <a:schemeClr val="bg1"/>
              </a:solidFill>
              <a:latin typeface="方正大黑简体" pitchFamily="65" charset="-122"/>
              <a:ea typeface="方正大黑简体" pitchFamily="65" charset="-122"/>
            </a:endParaRPr>
          </a:p>
        </p:txBody>
      </p:sp>
      <p:pic>
        <p:nvPicPr>
          <p:cNvPr id="2050" name="Picture 2" descr="C:\Users\LENOVO\Desktop\u=271307307,2826061123&amp;fm=27&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159993"/>
            <a:ext cx="3913124" cy="2645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1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additive="base">
                                        <p:cTn id="21" dur="500" fill="hold"/>
                                        <p:tgtEl>
                                          <p:spTgt spid="2050"/>
                                        </p:tgtEl>
                                        <p:attrNameLst>
                                          <p:attrName>ppt_x</p:attrName>
                                        </p:attrNameLst>
                                      </p:cBhvr>
                                      <p:tavLst>
                                        <p:tav tm="0">
                                          <p:val>
                                            <p:strVal val="#ppt_x"/>
                                          </p:val>
                                        </p:tav>
                                        <p:tav tm="100000">
                                          <p:val>
                                            <p:strVal val="#ppt_x"/>
                                          </p:val>
                                        </p:tav>
                                      </p:tavLst>
                                    </p:anim>
                                    <p:anim calcmode="lin" valueType="num">
                                      <p:cBhvr additive="base">
                                        <p:cTn id="2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V="1">
            <a:off x="0" y="1"/>
            <a:ext cx="9144000" cy="89172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9" name="矩形 8"/>
          <p:cNvSpPr/>
          <p:nvPr/>
        </p:nvSpPr>
        <p:spPr>
          <a:xfrm>
            <a:off x="576064" y="16999"/>
            <a:ext cx="107504" cy="89172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10" name="标题 1"/>
          <p:cNvSpPr txBox="1">
            <a:spLocks/>
          </p:cNvSpPr>
          <p:nvPr/>
        </p:nvSpPr>
        <p:spPr>
          <a:xfrm>
            <a:off x="755576" y="404663"/>
            <a:ext cx="3096344" cy="4320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600" dirty="0" smtClean="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rPr>
              <a:t>高新材料</a:t>
            </a:r>
            <a:endParaRPr lang="zh-CN" altLang="en-US" sz="2600" dirty="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36754"/>
            <a:ext cx="8424936" cy="5619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5835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V="1">
            <a:off x="0" y="1"/>
            <a:ext cx="9144000" cy="89172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9" name="矩形 8"/>
          <p:cNvSpPr/>
          <p:nvPr/>
        </p:nvSpPr>
        <p:spPr>
          <a:xfrm>
            <a:off x="576064" y="16999"/>
            <a:ext cx="107504" cy="89172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10" name="标题 1"/>
          <p:cNvSpPr txBox="1">
            <a:spLocks/>
          </p:cNvSpPr>
          <p:nvPr/>
        </p:nvSpPr>
        <p:spPr>
          <a:xfrm>
            <a:off x="755576" y="404663"/>
            <a:ext cx="3096344" cy="4320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600" dirty="0" smtClean="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rPr>
              <a:t>高新材料</a:t>
            </a:r>
            <a:endParaRPr lang="zh-CN" altLang="en-US" sz="2600" dirty="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48" y="1281261"/>
            <a:ext cx="8077200"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4949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V="1">
            <a:off x="0" y="1"/>
            <a:ext cx="9144000" cy="89172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9" name="矩形 8"/>
          <p:cNvSpPr/>
          <p:nvPr/>
        </p:nvSpPr>
        <p:spPr>
          <a:xfrm>
            <a:off x="576064" y="16999"/>
            <a:ext cx="107504" cy="89172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10" name="标题 1"/>
          <p:cNvSpPr txBox="1">
            <a:spLocks/>
          </p:cNvSpPr>
          <p:nvPr/>
        </p:nvSpPr>
        <p:spPr>
          <a:xfrm>
            <a:off x="755576" y="404663"/>
            <a:ext cx="3096344" cy="4320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600" dirty="0" smtClean="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rPr>
              <a:t>高新材料</a:t>
            </a:r>
            <a:endParaRPr lang="zh-CN" altLang="en-US" sz="2600" dirty="0">
              <a:solidFill>
                <a:schemeClr val="bg1"/>
              </a:solidFill>
              <a:effectLst>
                <a:outerShdw blurRad="38100" dist="38100" dir="2700000" algn="tl">
                  <a:srgbClr val="000000">
                    <a:alpha val="43137"/>
                  </a:srgbClr>
                </a:outerShdw>
              </a:effectLst>
              <a:latin typeface="方正粗圆简体" panose="03000509000000000000" pitchFamily="65" charset="-122"/>
              <a:ea typeface="方正粗圆简体" panose="03000509000000000000" pitchFamily="65" charset="-122"/>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8640960"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5835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980728"/>
            <a:ext cx="9144000" cy="482453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6" name="矩形 5"/>
          <p:cNvSpPr/>
          <p:nvPr/>
        </p:nvSpPr>
        <p:spPr>
          <a:xfrm flipV="1">
            <a:off x="2383380" y="1484784"/>
            <a:ext cx="45719" cy="115212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2" name="标题 1"/>
          <p:cNvSpPr>
            <a:spLocks noGrp="1"/>
          </p:cNvSpPr>
          <p:nvPr>
            <p:ph type="ctrTitle"/>
          </p:nvPr>
        </p:nvSpPr>
        <p:spPr>
          <a:xfrm>
            <a:off x="5151873" y="4718177"/>
            <a:ext cx="1554070" cy="432049"/>
          </a:xfrm>
        </p:spPr>
        <p:txBody>
          <a:bodyPr>
            <a:noAutofit/>
          </a:bodyPr>
          <a:lstStyle/>
          <a:p>
            <a:r>
              <a:rPr lang="zh-CN" altLang="en-US" sz="1800" dirty="0" smtClean="0">
                <a:solidFill>
                  <a:schemeClr val="bg1"/>
                </a:solidFill>
                <a:latin typeface="方正黑体简体" pitchFamily="2" charset="-122"/>
                <a:ea typeface="方正黑体简体" pitchFamily="2" charset="-122"/>
              </a:rPr>
              <a:t>企福宝</a:t>
            </a:r>
            <a:endParaRPr lang="zh-CN" altLang="en-US" sz="1800" dirty="0">
              <a:solidFill>
                <a:schemeClr val="bg1"/>
              </a:solidFill>
              <a:latin typeface="方正黑体简体" pitchFamily="2" charset="-122"/>
              <a:ea typeface="方正黑体简体" pitchFamily="2" charset="-122"/>
            </a:endParaRPr>
          </a:p>
        </p:txBody>
      </p:sp>
      <p:sp>
        <p:nvSpPr>
          <p:cNvPr id="7" name="标题 1"/>
          <p:cNvSpPr txBox="1">
            <a:spLocks/>
          </p:cNvSpPr>
          <p:nvPr/>
        </p:nvSpPr>
        <p:spPr>
          <a:xfrm>
            <a:off x="3131840" y="1476716"/>
            <a:ext cx="2880320" cy="4320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CN" altLang="en-US" sz="2400" dirty="0">
              <a:solidFill>
                <a:schemeClr val="bg1"/>
              </a:solidFill>
              <a:latin typeface="方正黑体简体" pitchFamily="2" charset="-122"/>
              <a:ea typeface="方正黑体简体" pitchFamily="2" charset="-122"/>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9099" y="3068960"/>
            <a:ext cx="1587246"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标题 1"/>
          <p:cNvSpPr txBox="1">
            <a:spLocks/>
          </p:cNvSpPr>
          <p:nvPr/>
        </p:nvSpPr>
        <p:spPr>
          <a:xfrm>
            <a:off x="2415959" y="1869016"/>
            <a:ext cx="2016224" cy="8118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dirty="0" smtClean="0">
                <a:solidFill>
                  <a:schemeClr val="bg1"/>
                </a:solidFill>
                <a:latin typeface="黑体" panose="02010609060101010101" pitchFamily="49" charset="-122"/>
                <a:ea typeface="黑体" panose="02010609060101010101" pitchFamily="49" charset="-122"/>
              </a:rPr>
              <a:t>张锋</a:t>
            </a:r>
            <a:endParaRPr lang="en-US" altLang="zh-CN" sz="2400" dirty="0" smtClean="0">
              <a:solidFill>
                <a:schemeClr val="bg1"/>
              </a:solidFill>
              <a:latin typeface="黑体" panose="02010609060101010101" pitchFamily="49" charset="-122"/>
              <a:ea typeface="黑体" panose="02010609060101010101" pitchFamily="49" charset="-122"/>
            </a:endParaRPr>
          </a:p>
          <a:p>
            <a:pPr algn="l"/>
            <a:r>
              <a:rPr lang="en-US" altLang="zh-CN" sz="2400" dirty="0" smtClean="0">
                <a:solidFill>
                  <a:schemeClr val="bg1"/>
                </a:solidFill>
                <a:latin typeface="黑体" panose="02010609060101010101" pitchFamily="49" charset="-122"/>
                <a:ea typeface="黑体" panose="02010609060101010101" pitchFamily="49" charset="-122"/>
              </a:rPr>
              <a:t>13718280850</a:t>
            </a: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068960"/>
            <a:ext cx="1581562"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标题 1"/>
          <p:cNvSpPr txBox="1">
            <a:spLocks/>
          </p:cNvSpPr>
          <p:nvPr/>
        </p:nvSpPr>
        <p:spPr>
          <a:xfrm>
            <a:off x="755576" y="1484784"/>
            <a:ext cx="1554070" cy="4320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smtClean="0">
                <a:solidFill>
                  <a:schemeClr val="bg1"/>
                </a:solidFill>
                <a:latin typeface="方正黑体简体" pitchFamily="2" charset="-122"/>
                <a:ea typeface="方正黑体简体" pitchFamily="2" charset="-122"/>
              </a:rPr>
              <a:t>Thanks.</a:t>
            </a:r>
            <a:endParaRPr lang="zh-CN" altLang="en-US" sz="2400" dirty="0">
              <a:solidFill>
                <a:schemeClr val="bg1"/>
              </a:solidFill>
              <a:latin typeface="方正黑体简体" pitchFamily="2" charset="-122"/>
              <a:ea typeface="方正黑体简体" pitchFamily="2" charset="-122"/>
            </a:endParaRPr>
          </a:p>
        </p:txBody>
      </p:sp>
    </p:spTree>
    <p:extLst>
      <p:ext uri="{BB962C8B-B14F-4D97-AF65-F5344CB8AC3E}">
        <p14:creationId xmlns:p14="http://schemas.microsoft.com/office/powerpoint/2010/main" val="905631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flipV="1">
            <a:off x="0" y="0"/>
            <a:ext cx="9144000" cy="90872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9" name="标题 1"/>
          <p:cNvSpPr txBox="1">
            <a:spLocks/>
          </p:cNvSpPr>
          <p:nvPr/>
        </p:nvSpPr>
        <p:spPr>
          <a:xfrm>
            <a:off x="755576" y="404663"/>
            <a:ext cx="3096344" cy="432049"/>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smtClean="0">
                <a:solidFill>
                  <a:schemeClr val="bg1"/>
                </a:solidFill>
                <a:latin typeface="方正大黑简体" pitchFamily="65" charset="-122"/>
                <a:ea typeface="方正大黑简体" pitchFamily="65" charset="-122"/>
              </a:rPr>
              <a:t>国高新 </a:t>
            </a:r>
            <a:r>
              <a:rPr lang="en-US" altLang="zh-CN" sz="3200" dirty="0" smtClean="0">
                <a:solidFill>
                  <a:schemeClr val="bg1"/>
                </a:solidFill>
                <a:latin typeface="方正大黑简体" pitchFamily="65" charset="-122"/>
                <a:ea typeface="方正大黑简体" pitchFamily="65" charset="-122"/>
              </a:rPr>
              <a:t>&amp; </a:t>
            </a:r>
            <a:r>
              <a:rPr lang="zh-CN" altLang="en-US" sz="3200" dirty="0" smtClean="0">
                <a:solidFill>
                  <a:schemeClr val="bg1"/>
                </a:solidFill>
                <a:latin typeface="方正大黑简体" pitchFamily="65" charset="-122"/>
                <a:ea typeface="方正大黑简体" pitchFamily="65" charset="-122"/>
              </a:rPr>
              <a:t>村高新</a:t>
            </a:r>
            <a:endParaRPr lang="zh-CN" altLang="en-US" sz="3200" dirty="0">
              <a:solidFill>
                <a:schemeClr val="bg1"/>
              </a:solidFill>
              <a:latin typeface="方正大黑简体" pitchFamily="65" charset="-122"/>
              <a:ea typeface="方正大黑简体" pitchFamily="65" charset="-122"/>
            </a:endParaRPr>
          </a:p>
        </p:txBody>
      </p:sp>
      <p:pic>
        <p:nvPicPr>
          <p:cNvPr id="1026" name="Picture 2" descr="C:\Users\LENOVO\Desktop\u=271307307,2826061123&amp;fm=27&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3408663" cy="230425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4053571" y="1442216"/>
            <a:ext cx="4788024" cy="120032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altLang="zh-CN" sz="2400" b="1" dirty="0" smtClean="0"/>
              <a:t>《</a:t>
            </a:r>
            <a:r>
              <a:rPr lang="zh-CN" altLang="en-US" sz="2400" b="1" dirty="0" smtClean="0"/>
              <a:t>中关村国家自主创新示范区科技型小微企业研发费用支持资金管理办法（试行）</a:t>
            </a:r>
            <a:r>
              <a:rPr lang="en-US" altLang="zh-CN" sz="2400" b="1" dirty="0" smtClean="0"/>
              <a:t>》</a:t>
            </a:r>
            <a:endParaRPr lang="zh-CN" altLang="en-US" sz="2400" b="1" dirty="0"/>
          </a:p>
        </p:txBody>
      </p:sp>
      <p:sp>
        <p:nvSpPr>
          <p:cNvPr id="35" name="矩形 34"/>
          <p:cNvSpPr/>
          <p:nvPr/>
        </p:nvSpPr>
        <p:spPr>
          <a:xfrm>
            <a:off x="4053571" y="3083476"/>
            <a:ext cx="4788024"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en-US" sz="2400" b="1" dirty="0" smtClean="0"/>
              <a:t>中关村</a:t>
            </a:r>
            <a:r>
              <a:rPr lang="zh-CN" altLang="en-US" sz="2400" b="1" dirty="0"/>
              <a:t>高新技术</a:t>
            </a:r>
            <a:r>
              <a:rPr lang="zh-CN" altLang="en-US" sz="2400" b="1" dirty="0" smtClean="0"/>
              <a:t>企业</a:t>
            </a:r>
            <a:endParaRPr lang="en-US" altLang="zh-CN" sz="2400" b="1" dirty="0" smtClean="0"/>
          </a:p>
          <a:p>
            <a:r>
              <a:rPr lang="zh-CN" altLang="en-US" sz="2400" b="1" dirty="0" smtClean="0"/>
              <a:t>成立</a:t>
            </a:r>
            <a:r>
              <a:rPr lang="zh-CN" altLang="en-US" sz="2400" b="1" dirty="0"/>
              <a:t>时间在</a:t>
            </a:r>
            <a:r>
              <a:rPr lang="en-US" altLang="zh-CN" sz="2400" b="1" dirty="0"/>
              <a:t>5</a:t>
            </a:r>
            <a:r>
              <a:rPr lang="zh-CN" altLang="en-US" sz="2400" b="1" dirty="0"/>
              <a:t>年（含）</a:t>
            </a:r>
            <a:r>
              <a:rPr lang="zh-CN" altLang="en-US" sz="2400" b="1" dirty="0" smtClean="0"/>
              <a:t>以内</a:t>
            </a:r>
            <a:endParaRPr lang="en-US" altLang="zh-CN" sz="2400" b="1" dirty="0" smtClean="0"/>
          </a:p>
          <a:p>
            <a:r>
              <a:rPr lang="zh-CN" altLang="en-US" sz="2400" b="1" dirty="0" smtClean="0"/>
              <a:t>从业人员</a:t>
            </a:r>
            <a:r>
              <a:rPr lang="en-US" altLang="zh-CN" sz="2400" b="1" dirty="0"/>
              <a:t>100</a:t>
            </a:r>
            <a:r>
              <a:rPr lang="zh-CN" altLang="en-US" sz="2400" b="1" dirty="0"/>
              <a:t>人</a:t>
            </a:r>
            <a:r>
              <a:rPr lang="zh-CN" altLang="en-US" sz="2400" b="1" dirty="0" smtClean="0"/>
              <a:t>以下</a:t>
            </a:r>
            <a:endParaRPr lang="en-US" altLang="zh-CN" sz="2400" b="1" dirty="0" smtClean="0"/>
          </a:p>
          <a:p>
            <a:r>
              <a:rPr lang="zh-CN" altLang="en-US" sz="2400" b="1" dirty="0" smtClean="0"/>
              <a:t>营业</a:t>
            </a:r>
            <a:r>
              <a:rPr lang="zh-CN" altLang="en-US" sz="2400" b="1" dirty="0"/>
              <a:t>收入</a:t>
            </a:r>
            <a:r>
              <a:rPr lang="en-US" altLang="zh-CN" sz="2400" b="1" dirty="0"/>
              <a:t>1000</a:t>
            </a:r>
            <a:r>
              <a:rPr lang="zh-CN" altLang="en-US" sz="2400" b="1" dirty="0"/>
              <a:t>万元以下的企业</a:t>
            </a:r>
          </a:p>
        </p:txBody>
      </p:sp>
      <p:sp>
        <p:nvSpPr>
          <p:cNvPr id="40" name="矩形 39"/>
          <p:cNvSpPr/>
          <p:nvPr/>
        </p:nvSpPr>
        <p:spPr>
          <a:xfrm>
            <a:off x="395535" y="5036983"/>
            <a:ext cx="8446059"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b="1" dirty="0" smtClean="0"/>
              <a:t>1</a:t>
            </a:r>
            <a:r>
              <a:rPr lang="zh-CN" altLang="en-US" sz="2400" b="1" dirty="0" smtClean="0"/>
              <a:t>、年研发</a:t>
            </a:r>
            <a:r>
              <a:rPr lang="zh-CN" altLang="en-US" sz="2400" b="1" dirty="0"/>
              <a:t>费用总额在</a:t>
            </a:r>
            <a:r>
              <a:rPr lang="en-US" altLang="zh-CN" sz="2400" b="1" dirty="0"/>
              <a:t>10-100</a:t>
            </a:r>
            <a:r>
              <a:rPr lang="zh-CN" altLang="en-US" sz="2400" b="1" dirty="0" smtClean="0"/>
              <a:t>万，按</a:t>
            </a:r>
            <a:r>
              <a:rPr lang="en-US" altLang="zh-CN" sz="2400" b="1" dirty="0" smtClean="0"/>
              <a:t>5</a:t>
            </a:r>
            <a:r>
              <a:rPr lang="en-US" altLang="zh-CN" sz="2400" b="1" dirty="0"/>
              <a:t>%</a:t>
            </a:r>
            <a:r>
              <a:rPr lang="zh-CN" altLang="en-US" sz="2400" b="1" dirty="0"/>
              <a:t>给予补助。</a:t>
            </a:r>
          </a:p>
          <a:p>
            <a:r>
              <a:rPr lang="en-US" altLang="zh-CN" sz="2400" b="1" dirty="0" smtClean="0"/>
              <a:t>2</a:t>
            </a:r>
            <a:r>
              <a:rPr lang="zh-CN" altLang="en-US" sz="2400" b="1" dirty="0" smtClean="0"/>
              <a:t>、年</a:t>
            </a:r>
            <a:r>
              <a:rPr lang="zh-CN" altLang="en-US" sz="2400" b="1" dirty="0"/>
              <a:t>研发费用总额</a:t>
            </a:r>
            <a:r>
              <a:rPr lang="zh-CN" altLang="en-US" sz="2400" b="1" dirty="0" smtClean="0"/>
              <a:t>高于</a:t>
            </a:r>
            <a:r>
              <a:rPr lang="en-US" altLang="zh-CN" sz="2400" b="1" dirty="0" smtClean="0"/>
              <a:t>100--500</a:t>
            </a:r>
            <a:r>
              <a:rPr lang="zh-CN" altLang="en-US" sz="2400" b="1" dirty="0" smtClean="0"/>
              <a:t>万，按</a:t>
            </a:r>
            <a:r>
              <a:rPr lang="en-US" altLang="zh-CN" sz="2400" b="1" dirty="0" smtClean="0"/>
              <a:t>10</a:t>
            </a:r>
            <a:r>
              <a:rPr lang="zh-CN" altLang="en-US" sz="2400" b="1" dirty="0"/>
              <a:t>万元给予补助。</a:t>
            </a:r>
          </a:p>
          <a:p>
            <a:r>
              <a:rPr lang="en-US" altLang="zh-CN" sz="2400" b="1" dirty="0" smtClean="0"/>
              <a:t>3</a:t>
            </a:r>
            <a:r>
              <a:rPr lang="zh-CN" altLang="en-US" sz="2400" b="1" dirty="0" smtClean="0"/>
              <a:t>、年</a:t>
            </a:r>
            <a:r>
              <a:rPr lang="zh-CN" altLang="en-US" sz="2400" b="1" dirty="0"/>
              <a:t>研发费用总额高于</a:t>
            </a:r>
            <a:r>
              <a:rPr lang="en-US" altLang="zh-CN" sz="2400" b="1" dirty="0"/>
              <a:t>(</a:t>
            </a:r>
            <a:r>
              <a:rPr lang="zh-CN" altLang="en-US" sz="2400" b="1" dirty="0"/>
              <a:t>含</a:t>
            </a:r>
            <a:r>
              <a:rPr lang="en-US" altLang="zh-CN" sz="2400" b="1" dirty="0"/>
              <a:t>)500</a:t>
            </a:r>
            <a:r>
              <a:rPr lang="zh-CN" altLang="en-US" sz="2400" b="1" dirty="0" smtClean="0"/>
              <a:t>万，按</a:t>
            </a:r>
            <a:r>
              <a:rPr lang="en-US" altLang="zh-CN" sz="2400" b="1" dirty="0" smtClean="0"/>
              <a:t>20</a:t>
            </a:r>
            <a:r>
              <a:rPr lang="zh-CN" altLang="en-US" sz="2400" b="1" dirty="0"/>
              <a:t>万元给予补助。</a:t>
            </a:r>
            <a:endParaRPr lang="zh-CN" altLang="en-US" sz="2400" b="1" dirty="0">
              <a:effectLst/>
            </a:endParaRPr>
          </a:p>
        </p:txBody>
      </p:sp>
      <p:sp>
        <p:nvSpPr>
          <p:cNvPr id="9" name="矩形 8"/>
          <p:cNvSpPr/>
          <p:nvPr/>
        </p:nvSpPr>
        <p:spPr>
          <a:xfrm>
            <a:off x="545962" y="16999"/>
            <a:ext cx="107504" cy="891721"/>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44125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ppt_x"/>
                                          </p:val>
                                        </p:tav>
                                        <p:tav tm="100000">
                                          <p:val>
                                            <p:strVal val="#ppt_x"/>
                                          </p:val>
                                        </p:tav>
                                      </p:tavLst>
                                    </p:anim>
                                    <p:anim calcmode="lin" valueType="num">
                                      <p:cBhvr additive="base">
                                        <p:cTn id="1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barn(inVertical)">
                                      <p:cBhvr>
                                        <p:cTn id="2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5"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flipV="1">
            <a:off x="0" y="0"/>
            <a:ext cx="9144000" cy="90872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9" name="标题 1"/>
          <p:cNvSpPr txBox="1">
            <a:spLocks/>
          </p:cNvSpPr>
          <p:nvPr/>
        </p:nvSpPr>
        <p:spPr>
          <a:xfrm>
            <a:off x="755576" y="404663"/>
            <a:ext cx="3096344" cy="432049"/>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smtClean="0">
                <a:solidFill>
                  <a:schemeClr val="bg1"/>
                </a:solidFill>
                <a:latin typeface="幼圆" panose="02010509060101010101" pitchFamily="49" charset="-122"/>
                <a:ea typeface="幼圆" panose="02010509060101010101" pitchFamily="49" charset="-122"/>
              </a:rPr>
              <a:t>高新自助申报平台</a:t>
            </a:r>
            <a:endParaRPr lang="zh-CN" altLang="en-US" sz="3200" b="1" dirty="0">
              <a:solidFill>
                <a:schemeClr val="bg1"/>
              </a:solidFill>
              <a:latin typeface="幼圆" panose="02010509060101010101" pitchFamily="49" charset="-122"/>
              <a:ea typeface="幼圆" panose="02010509060101010101" pitchFamily="49" charset="-122"/>
            </a:endParaRPr>
          </a:p>
        </p:txBody>
      </p:sp>
      <p:sp>
        <p:nvSpPr>
          <p:cNvPr id="9" name="矩形 8"/>
          <p:cNvSpPr/>
          <p:nvPr/>
        </p:nvSpPr>
        <p:spPr>
          <a:xfrm>
            <a:off x="545962" y="16999"/>
            <a:ext cx="107504" cy="891721"/>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pic>
        <p:nvPicPr>
          <p:cNvPr id="2" name="Picture 2" descr="C:\Users\LENOVO\AppData\Local\Temp\WeChat Files\4772754499517316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997738"/>
            <a:ext cx="2655999" cy="5752205"/>
          </a:xfrm>
          <a:prstGeom prst="rect">
            <a:avLst/>
          </a:prstGeom>
        </p:spPr>
        <p:style>
          <a:lnRef idx="2">
            <a:schemeClr val="accent5"/>
          </a:lnRef>
          <a:fillRef idx="1">
            <a:schemeClr val="lt1"/>
          </a:fillRef>
          <a:effectRef idx="0">
            <a:schemeClr val="accent5"/>
          </a:effectRef>
          <a:fontRef idx="minor">
            <a:schemeClr val="dk1"/>
          </a:fontRef>
        </p:style>
      </p:pic>
      <p:pic>
        <p:nvPicPr>
          <p:cNvPr id="1027" name="Picture 3" descr="C:\Users\LENOVO\AppData\Local\Temp\WeChat Files\1524281912004302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4153" y="997738"/>
            <a:ext cx="2655999" cy="5752205"/>
          </a:xfrm>
          <a:prstGeom prst="rect">
            <a:avLst/>
          </a:prstGeom>
        </p:spPr>
        <p:style>
          <a:lnRef idx="2">
            <a:schemeClr val="accent5"/>
          </a:lnRef>
          <a:fillRef idx="1">
            <a:schemeClr val="lt1"/>
          </a:fillRef>
          <a:effectRef idx="0">
            <a:schemeClr val="accent5"/>
          </a:effectRef>
          <a:fontRef idx="minor">
            <a:schemeClr val="dk1"/>
          </a:fontRef>
        </p:style>
      </p:pic>
      <p:pic>
        <p:nvPicPr>
          <p:cNvPr id="1028" name="Picture 4" descr="C:\Users\LENOVO\AppData\Local\Temp\WeChat Files\9216416003925152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980728"/>
            <a:ext cx="2664296" cy="5770175"/>
          </a:xfrm>
          <a:prstGeom prst="rect">
            <a:avLst/>
          </a:prstGeom>
        </p:spPr>
        <p:style>
          <a:lnRef idx="2">
            <a:schemeClr val="accent5"/>
          </a:lnRef>
          <a:fillRef idx="1">
            <a:schemeClr val="lt1"/>
          </a:fillRef>
          <a:effectRef idx="0">
            <a:schemeClr val="accent5"/>
          </a:effectRef>
          <a:fontRef idx="minor">
            <a:schemeClr val="dk1"/>
          </a:fontRef>
        </p:style>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4080" y="4581128"/>
            <a:ext cx="1296144" cy="129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1000"/>
                                        <p:tgtEl>
                                          <p:spTgt spid="1028"/>
                                        </p:tgtEl>
                                      </p:cBhvr>
                                    </p:animEffect>
                                    <p:anim calcmode="lin" valueType="num">
                                      <p:cBhvr>
                                        <p:cTn id="22" dur="1000" fill="hold"/>
                                        <p:tgtEl>
                                          <p:spTgt spid="1028"/>
                                        </p:tgtEl>
                                        <p:attrNameLst>
                                          <p:attrName>ppt_x</p:attrName>
                                        </p:attrNameLst>
                                      </p:cBhvr>
                                      <p:tavLst>
                                        <p:tav tm="0">
                                          <p:val>
                                            <p:strVal val="#ppt_x"/>
                                          </p:val>
                                        </p:tav>
                                        <p:tav tm="100000">
                                          <p:val>
                                            <p:strVal val="#ppt_x"/>
                                          </p:val>
                                        </p:tav>
                                      </p:tavLst>
                                    </p:anim>
                                    <p:anim calcmode="lin" valueType="num">
                                      <p:cBhvr>
                                        <p:cTn id="2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V="1">
            <a:off x="0" y="-4"/>
            <a:ext cx="9144000" cy="10527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899592" y="476673"/>
            <a:ext cx="2304256" cy="576063"/>
          </a:xfrm>
        </p:spPr>
        <p:txBody>
          <a:bodyPr>
            <a:normAutofit fontScale="90000"/>
          </a:bodyPr>
          <a:lstStyle/>
          <a:p>
            <a:pPr algn="l"/>
            <a:r>
              <a:rPr lang="zh-CN" altLang="en-US" sz="3200" dirty="0" smtClean="0">
                <a:solidFill>
                  <a:schemeClr val="bg1"/>
                </a:solidFill>
                <a:effectLst>
                  <a:outerShdw blurRad="38100" dist="38100" dir="2700000" algn="tl">
                    <a:srgbClr val="000000">
                      <a:alpha val="43137"/>
                    </a:srgbClr>
                  </a:outerShdw>
                </a:effectLst>
                <a:latin typeface="方正大黑简体" pitchFamily="65" charset="-122"/>
                <a:ea typeface="方正大黑简体" pitchFamily="65" charset="-122"/>
              </a:rPr>
              <a:t>高新关键词 </a:t>
            </a:r>
            <a:endParaRPr lang="zh-CN" altLang="en-US" sz="3200" dirty="0">
              <a:solidFill>
                <a:schemeClr val="bg1"/>
              </a:solidFill>
              <a:effectLst>
                <a:outerShdw blurRad="38100" dist="38100" dir="2700000" algn="tl">
                  <a:srgbClr val="000000">
                    <a:alpha val="43137"/>
                  </a:srgbClr>
                </a:outerShdw>
              </a:effectLst>
              <a:latin typeface="方正大黑简体" pitchFamily="65" charset="-122"/>
              <a:ea typeface="方正大黑简体" pitchFamily="65" charset="-122"/>
            </a:endParaRPr>
          </a:p>
        </p:txBody>
      </p:sp>
      <p:sp>
        <p:nvSpPr>
          <p:cNvPr id="7" name="标题 1"/>
          <p:cNvSpPr txBox="1">
            <a:spLocks/>
          </p:cNvSpPr>
          <p:nvPr/>
        </p:nvSpPr>
        <p:spPr>
          <a:xfrm>
            <a:off x="1331640" y="2146667"/>
            <a:ext cx="1728192"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500" dirty="0" smtClean="0">
                <a:solidFill>
                  <a:schemeClr val="tx2"/>
                </a:solidFill>
                <a:latin typeface="幼圆" panose="02010509060101010101" pitchFamily="49" charset="-122"/>
                <a:ea typeface="幼圆" panose="02010509060101010101" pitchFamily="49" charset="-122"/>
              </a:rPr>
              <a:t>高 新</a:t>
            </a:r>
            <a:endParaRPr lang="zh-CN" altLang="en-US" sz="4500" dirty="0">
              <a:solidFill>
                <a:schemeClr val="tx2"/>
              </a:solidFill>
              <a:latin typeface="幼圆" panose="02010509060101010101" pitchFamily="49" charset="-122"/>
              <a:ea typeface="幼圆" panose="02010509060101010101" pitchFamily="49" charset="-122"/>
            </a:endParaRPr>
          </a:p>
        </p:txBody>
      </p:sp>
      <p:sp>
        <p:nvSpPr>
          <p:cNvPr id="9" name="标题 1"/>
          <p:cNvSpPr txBox="1">
            <a:spLocks/>
          </p:cNvSpPr>
          <p:nvPr/>
        </p:nvSpPr>
        <p:spPr>
          <a:xfrm>
            <a:off x="3851920" y="2132856"/>
            <a:ext cx="1440160"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500" dirty="0" smtClean="0">
                <a:solidFill>
                  <a:schemeClr val="tx2"/>
                </a:solidFill>
                <a:latin typeface="幼圆" panose="02010509060101010101" pitchFamily="49" charset="-122"/>
                <a:ea typeface="幼圆" panose="02010509060101010101" pitchFamily="49" charset="-122"/>
              </a:rPr>
              <a:t>核心</a:t>
            </a:r>
            <a:endParaRPr lang="zh-CN" altLang="en-US" sz="4500" dirty="0">
              <a:solidFill>
                <a:schemeClr val="tx2"/>
              </a:solidFill>
              <a:latin typeface="幼圆" panose="02010509060101010101" pitchFamily="49" charset="-122"/>
              <a:ea typeface="幼圆" panose="02010509060101010101" pitchFamily="49" charset="-122"/>
            </a:endParaRPr>
          </a:p>
        </p:txBody>
      </p:sp>
      <p:sp>
        <p:nvSpPr>
          <p:cNvPr id="11" name="标题 1"/>
          <p:cNvSpPr txBox="1">
            <a:spLocks/>
          </p:cNvSpPr>
          <p:nvPr/>
        </p:nvSpPr>
        <p:spPr>
          <a:xfrm>
            <a:off x="6372200" y="2132856"/>
            <a:ext cx="1440160"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500" dirty="0" smtClean="0">
                <a:solidFill>
                  <a:schemeClr val="tx2"/>
                </a:solidFill>
                <a:latin typeface="幼圆" panose="02010509060101010101" pitchFamily="49" charset="-122"/>
                <a:ea typeface="幼圆" panose="02010509060101010101" pitchFamily="49" charset="-122"/>
              </a:rPr>
              <a:t>自主</a:t>
            </a:r>
            <a:endParaRPr lang="zh-CN" altLang="en-US" sz="4500" dirty="0">
              <a:solidFill>
                <a:schemeClr val="tx2"/>
              </a:solidFill>
              <a:latin typeface="幼圆" panose="02010509060101010101" pitchFamily="49" charset="-122"/>
              <a:ea typeface="幼圆" panose="02010509060101010101" pitchFamily="49" charset="-122"/>
            </a:endParaRPr>
          </a:p>
        </p:txBody>
      </p:sp>
      <p:sp>
        <p:nvSpPr>
          <p:cNvPr id="21" name="矩形 20"/>
          <p:cNvSpPr/>
          <p:nvPr/>
        </p:nvSpPr>
        <p:spPr>
          <a:xfrm>
            <a:off x="2793148" y="4525252"/>
            <a:ext cx="3328154" cy="86177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0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方正大黑简体" panose="03000509000000000000" pitchFamily="65" charset="-122"/>
                <a:ea typeface="方正大黑简体" panose="03000509000000000000" pitchFamily="65" charset="-122"/>
              </a:rPr>
              <a:t>知 识 产 权</a:t>
            </a:r>
            <a:endParaRPr lang="zh-CN" altLang="en-US" sz="50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方正大黑简体" panose="03000509000000000000" pitchFamily="65" charset="-122"/>
              <a:ea typeface="方正大黑简体" panose="03000509000000000000" pitchFamily="65" charset="-122"/>
            </a:endParaRPr>
          </a:p>
        </p:txBody>
      </p:sp>
      <p:sp>
        <p:nvSpPr>
          <p:cNvPr id="23" name="下箭头标注 22"/>
          <p:cNvSpPr/>
          <p:nvPr/>
        </p:nvSpPr>
        <p:spPr>
          <a:xfrm>
            <a:off x="1080120" y="3010762"/>
            <a:ext cx="6732240" cy="1296144"/>
          </a:xfrm>
          <a:prstGeom prst="downArrowCallout">
            <a:avLst>
              <a:gd name="adj1" fmla="val 47854"/>
              <a:gd name="adj2" fmla="val 110108"/>
              <a:gd name="adj3" fmla="val 41136"/>
              <a:gd name="adj4" fmla="val 262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6" name="矩形 15"/>
          <p:cNvSpPr/>
          <p:nvPr/>
        </p:nvSpPr>
        <p:spPr>
          <a:xfrm>
            <a:off x="539552" y="633225"/>
            <a:ext cx="275495" cy="27549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1351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1" grpId="0"/>
      <p:bldP spid="21" grpId="0"/>
      <p:bldP spid="23"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五边形 49"/>
          <p:cNvSpPr/>
          <p:nvPr/>
        </p:nvSpPr>
        <p:spPr>
          <a:xfrm>
            <a:off x="1043609" y="2060848"/>
            <a:ext cx="1102379" cy="648072"/>
          </a:xfrm>
          <a:prstGeom prst="homePlate">
            <a:avLst>
              <a:gd name="adj" fmla="val 72404"/>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800" b="1" dirty="0" smtClean="0">
                <a:solidFill>
                  <a:schemeClr val="bg1"/>
                </a:solidFill>
                <a:effectLst>
                  <a:outerShdw blurRad="38100" dist="38100" dir="2700000" algn="tl">
                    <a:srgbClr val="000000">
                      <a:alpha val="43137"/>
                    </a:srgbClr>
                  </a:outerShdw>
                </a:effectLst>
              </a:rPr>
              <a:t>1</a:t>
            </a:r>
            <a:endParaRPr lang="zh-CN" altLang="en-US" sz="2800" b="1" dirty="0">
              <a:solidFill>
                <a:schemeClr val="bg1"/>
              </a:solidFill>
              <a:effectLst>
                <a:outerShdw blurRad="38100" dist="38100" dir="2700000" algn="tl">
                  <a:srgbClr val="000000">
                    <a:alpha val="43137"/>
                  </a:srgbClr>
                </a:outerShdw>
              </a:effectLst>
            </a:endParaRPr>
          </a:p>
        </p:txBody>
      </p:sp>
      <p:sp>
        <p:nvSpPr>
          <p:cNvPr id="51" name="五边形 50"/>
          <p:cNvSpPr/>
          <p:nvPr/>
        </p:nvSpPr>
        <p:spPr>
          <a:xfrm>
            <a:off x="1043609" y="2924944"/>
            <a:ext cx="1102379" cy="648072"/>
          </a:xfrm>
          <a:prstGeom prst="homePlate">
            <a:avLst>
              <a:gd name="adj" fmla="val 72404"/>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2800" b="1" dirty="0" smtClean="0">
                <a:solidFill>
                  <a:schemeClr val="bg1"/>
                </a:solidFill>
                <a:effectLst>
                  <a:outerShdw blurRad="38100" dist="38100" dir="2700000" algn="tl">
                    <a:srgbClr val="000000">
                      <a:alpha val="43137"/>
                    </a:srgbClr>
                  </a:outerShdw>
                </a:effectLst>
              </a:rPr>
              <a:t>2</a:t>
            </a:r>
            <a:endParaRPr lang="zh-CN" altLang="en-US" sz="2800" b="1" dirty="0">
              <a:solidFill>
                <a:schemeClr val="bg1"/>
              </a:solidFill>
              <a:effectLst>
                <a:outerShdw blurRad="38100" dist="38100" dir="2700000" algn="tl">
                  <a:srgbClr val="000000">
                    <a:alpha val="43137"/>
                  </a:srgbClr>
                </a:outerShdw>
              </a:effectLst>
            </a:endParaRPr>
          </a:p>
        </p:txBody>
      </p:sp>
      <p:sp>
        <p:nvSpPr>
          <p:cNvPr id="52" name="五边形 51"/>
          <p:cNvSpPr/>
          <p:nvPr/>
        </p:nvSpPr>
        <p:spPr>
          <a:xfrm>
            <a:off x="1043609" y="3789040"/>
            <a:ext cx="1102379" cy="648072"/>
          </a:xfrm>
          <a:prstGeom prst="homePlate">
            <a:avLst>
              <a:gd name="adj" fmla="val 72404"/>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800" b="1" dirty="0" smtClean="0">
                <a:solidFill>
                  <a:schemeClr val="bg1"/>
                </a:solidFill>
                <a:effectLst>
                  <a:outerShdw blurRad="38100" dist="38100" dir="2700000" algn="tl">
                    <a:srgbClr val="000000">
                      <a:alpha val="43137"/>
                    </a:srgbClr>
                  </a:outerShdw>
                </a:effectLst>
              </a:rPr>
              <a:t>3</a:t>
            </a:r>
            <a:endParaRPr lang="zh-CN" altLang="en-US" sz="2800" b="1" dirty="0">
              <a:solidFill>
                <a:schemeClr val="bg1"/>
              </a:solidFill>
              <a:effectLst>
                <a:outerShdw blurRad="38100" dist="38100" dir="2700000" algn="tl">
                  <a:srgbClr val="000000">
                    <a:alpha val="43137"/>
                  </a:srgbClr>
                </a:outerShdw>
              </a:effectLst>
            </a:endParaRPr>
          </a:p>
        </p:txBody>
      </p:sp>
      <p:sp>
        <p:nvSpPr>
          <p:cNvPr id="53" name="五边形 52"/>
          <p:cNvSpPr/>
          <p:nvPr/>
        </p:nvSpPr>
        <p:spPr>
          <a:xfrm>
            <a:off x="1043608" y="4653136"/>
            <a:ext cx="1102379" cy="648072"/>
          </a:xfrm>
          <a:prstGeom prst="homePlate">
            <a:avLst>
              <a:gd name="adj" fmla="val 72404"/>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sz="2800" b="1" dirty="0" smtClean="0">
                <a:solidFill>
                  <a:schemeClr val="bg1"/>
                </a:solidFill>
                <a:effectLst>
                  <a:outerShdw blurRad="38100" dist="38100" dir="2700000" algn="tl">
                    <a:srgbClr val="000000">
                      <a:alpha val="43137"/>
                    </a:srgbClr>
                  </a:outerShdw>
                </a:effectLst>
              </a:rPr>
              <a:t>4</a:t>
            </a:r>
            <a:endParaRPr lang="zh-CN" altLang="en-US" sz="2800" b="1" dirty="0">
              <a:solidFill>
                <a:schemeClr val="bg1"/>
              </a:solidFill>
              <a:effectLst>
                <a:outerShdw blurRad="38100" dist="38100" dir="2700000" algn="tl">
                  <a:srgbClr val="000000">
                    <a:alpha val="43137"/>
                  </a:srgbClr>
                </a:outerShdw>
              </a:effectLst>
            </a:endParaRPr>
          </a:p>
        </p:txBody>
      </p:sp>
      <p:sp>
        <p:nvSpPr>
          <p:cNvPr id="12" name="矩形 11"/>
          <p:cNvSpPr/>
          <p:nvPr/>
        </p:nvSpPr>
        <p:spPr>
          <a:xfrm flipV="1">
            <a:off x="0" y="0"/>
            <a:ext cx="9144000" cy="89172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16" name="标题 1"/>
          <p:cNvSpPr>
            <a:spLocks noGrp="1"/>
          </p:cNvSpPr>
          <p:nvPr>
            <p:ph type="ctrTitle"/>
          </p:nvPr>
        </p:nvSpPr>
        <p:spPr>
          <a:xfrm>
            <a:off x="827584" y="415107"/>
            <a:ext cx="1728192" cy="432049"/>
          </a:xfrm>
        </p:spPr>
        <p:txBody>
          <a:bodyPr>
            <a:normAutofit fontScale="90000"/>
          </a:bodyPr>
          <a:lstStyle/>
          <a:p>
            <a:pPr algn="l"/>
            <a:r>
              <a:rPr lang="zh-CN" altLang="en-US" sz="3200" dirty="0" smtClean="0">
                <a:solidFill>
                  <a:schemeClr val="bg1"/>
                </a:solidFill>
                <a:latin typeface="方正大黑简体" pitchFamily="65" charset="-122"/>
                <a:ea typeface="方正大黑简体" pitchFamily="65" charset="-122"/>
              </a:rPr>
              <a:t>申报条件</a:t>
            </a:r>
            <a:endParaRPr lang="zh-CN" altLang="en-US" sz="3200" dirty="0">
              <a:solidFill>
                <a:schemeClr val="bg1"/>
              </a:solidFill>
              <a:latin typeface="方正大黑简体" pitchFamily="65" charset="-122"/>
              <a:ea typeface="方正大黑简体" pitchFamily="65" charset="-122"/>
            </a:endParaRPr>
          </a:p>
        </p:txBody>
      </p:sp>
      <p:sp>
        <p:nvSpPr>
          <p:cNvPr id="17" name="矩形 16"/>
          <p:cNvSpPr/>
          <p:nvPr/>
        </p:nvSpPr>
        <p:spPr>
          <a:xfrm>
            <a:off x="540568" y="31811"/>
            <a:ext cx="107504" cy="89172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 name="矩形 1"/>
          <p:cNvSpPr/>
          <p:nvPr/>
        </p:nvSpPr>
        <p:spPr>
          <a:xfrm>
            <a:off x="2470024" y="2060848"/>
            <a:ext cx="1309888" cy="576064"/>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2400" b="1" dirty="0" smtClean="0">
                <a:solidFill>
                  <a:schemeClr val="bg1"/>
                </a:solidFill>
                <a:latin typeface="幼圆" panose="02010509060101010101" pitchFamily="49" charset="-122"/>
                <a:ea typeface="幼圆" panose="02010509060101010101" pitchFamily="49" charset="-122"/>
              </a:rPr>
              <a:t>前 提</a:t>
            </a:r>
            <a:endParaRPr lang="zh-CN" altLang="en-US" sz="2400" b="1" dirty="0">
              <a:solidFill>
                <a:schemeClr val="bg1"/>
              </a:solidFill>
              <a:latin typeface="幼圆" panose="02010509060101010101" pitchFamily="49" charset="-122"/>
              <a:ea typeface="幼圆" panose="02010509060101010101" pitchFamily="49" charset="-122"/>
            </a:endParaRPr>
          </a:p>
        </p:txBody>
      </p:sp>
      <p:sp>
        <p:nvSpPr>
          <p:cNvPr id="10" name="矩形 9"/>
          <p:cNvSpPr/>
          <p:nvPr/>
        </p:nvSpPr>
        <p:spPr>
          <a:xfrm>
            <a:off x="2506028" y="2907140"/>
            <a:ext cx="1273884" cy="576064"/>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400" b="1" dirty="0" smtClean="0">
                <a:solidFill>
                  <a:schemeClr val="tx1"/>
                </a:solidFill>
                <a:latin typeface="幼圆" panose="02010509060101010101" pitchFamily="49" charset="-122"/>
                <a:ea typeface="幼圆" panose="02010509060101010101" pitchFamily="49" charset="-122"/>
              </a:rPr>
              <a:t>核 心</a:t>
            </a:r>
            <a:endParaRPr lang="zh-CN" altLang="en-US" sz="2400" b="1" dirty="0">
              <a:solidFill>
                <a:schemeClr val="tx1"/>
              </a:solidFill>
              <a:latin typeface="幼圆" panose="02010509060101010101" pitchFamily="49" charset="-122"/>
              <a:ea typeface="幼圆" panose="02010509060101010101" pitchFamily="49" charset="-122"/>
            </a:endParaRPr>
          </a:p>
        </p:txBody>
      </p:sp>
      <p:sp>
        <p:nvSpPr>
          <p:cNvPr id="15" name="矩形 14"/>
          <p:cNvSpPr/>
          <p:nvPr/>
        </p:nvSpPr>
        <p:spPr>
          <a:xfrm>
            <a:off x="4072580" y="2060848"/>
            <a:ext cx="4099820" cy="57606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000" dirty="0" smtClean="0">
                <a:solidFill>
                  <a:schemeClr val="tx1"/>
                </a:solidFill>
                <a:latin typeface="幼圆" panose="02010509060101010101" pitchFamily="49" charset="-122"/>
                <a:ea typeface="幼圆" panose="02010509060101010101" pitchFamily="49" charset="-122"/>
              </a:rPr>
              <a:t>属于八大领域内的科技企业</a:t>
            </a:r>
            <a:endParaRPr lang="zh-CN" altLang="en-US" sz="2000" dirty="0">
              <a:solidFill>
                <a:schemeClr val="tx1"/>
              </a:solidFill>
              <a:latin typeface="幼圆" panose="02010509060101010101" pitchFamily="49" charset="-122"/>
              <a:ea typeface="幼圆" panose="02010509060101010101" pitchFamily="49" charset="-122"/>
            </a:endParaRPr>
          </a:p>
        </p:txBody>
      </p:sp>
      <p:sp>
        <p:nvSpPr>
          <p:cNvPr id="18" name="矩形 17"/>
          <p:cNvSpPr/>
          <p:nvPr/>
        </p:nvSpPr>
        <p:spPr>
          <a:xfrm>
            <a:off x="4072580" y="2907140"/>
            <a:ext cx="4099820" cy="576064"/>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zh-CN" altLang="en-US" sz="2000" dirty="0" smtClean="0">
                <a:solidFill>
                  <a:schemeClr val="tx1"/>
                </a:solidFill>
                <a:latin typeface="幼圆" panose="02010509060101010101" pitchFamily="49" charset="-122"/>
                <a:ea typeface="幼圆" panose="02010509060101010101" pitchFamily="49" charset="-122"/>
              </a:rPr>
              <a:t>知识产权、主营业务收入</a:t>
            </a:r>
            <a:endParaRPr lang="zh-CN" altLang="en-US" sz="2000" dirty="0">
              <a:solidFill>
                <a:schemeClr val="tx1"/>
              </a:solidFill>
              <a:latin typeface="幼圆" panose="02010509060101010101" pitchFamily="49" charset="-122"/>
              <a:ea typeface="幼圆" panose="02010509060101010101" pitchFamily="49" charset="-122"/>
            </a:endParaRPr>
          </a:p>
        </p:txBody>
      </p:sp>
      <p:sp>
        <p:nvSpPr>
          <p:cNvPr id="19" name="矩形 18"/>
          <p:cNvSpPr/>
          <p:nvPr/>
        </p:nvSpPr>
        <p:spPr>
          <a:xfrm>
            <a:off x="4072580" y="3825044"/>
            <a:ext cx="4099820" cy="576064"/>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zh-CN" altLang="en-US" sz="2000" dirty="0" smtClean="0">
                <a:solidFill>
                  <a:schemeClr val="tx1"/>
                </a:solidFill>
                <a:latin typeface="幼圆" panose="02010509060101010101" pitchFamily="49" charset="-122"/>
                <a:ea typeface="幼圆" panose="02010509060101010101" pitchFamily="49" charset="-122"/>
              </a:rPr>
              <a:t>人员、研发费用、高新收入</a:t>
            </a:r>
            <a:endParaRPr lang="zh-CN" altLang="en-US" sz="2000" dirty="0">
              <a:solidFill>
                <a:schemeClr val="tx1"/>
              </a:solidFill>
              <a:latin typeface="幼圆" panose="02010509060101010101" pitchFamily="49" charset="-122"/>
              <a:ea typeface="幼圆" panose="02010509060101010101" pitchFamily="49" charset="-122"/>
            </a:endParaRPr>
          </a:p>
        </p:txBody>
      </p:sp>
      <p:sp>
        <p:nvSpPr>
          <p:cNvPr id="20" name="矩形 19"/>
          <p:cNvSpPr/>
          <p:nvPr/>
        </p:nvSpPr>
        <p:spPr>
          <a:xfrm>
            <a:off x="4072580" y="4581128"/>
            <a:ext cx="4099820" cy="79208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zh-CN" altLang="en-US" sz="2000" dirty="0" smtClean="0">
                <a:solidFill>
                  <a:schemeClr val="tx1"/>
                </a:solidFill>
                <a:latin typeface="幼圆" panose="02010509060101010101" pitchFamily="49" charset="-122"/>
                <a:ea typeface="幼圆" panose="02010509060101010101" pitchFamily="49" charset="-122"/>
              </a:rPr>
              <a:t>研发立项</a:t>
            </a:r>
            <a:r>
              <a:rPr lang="zh-CN" altLang="en-US" sz="2000" dirty="0" smtClean="0">
                <a:solidFill>
                  <a:schemeClr val="tx1"/>
                </a:solidFill>
                <a:latin typeface="幼圆" panose="02010509060101010101" pitchFamily="49" charset="-122"/>
                <a:ea typeface="幼圆" panose="02010509060101010101" pitchFamily="49" charset="-122"/>
              </a:rPr>
              <a:t>、</a:t>
            </a:r>
            <a:r>
              <a:rPr lang="zh-CN" altLang="en-US" sz="2000" dirty="0" smtClean="0">
                <a:solidFill>
                  <a:schemeClr val="tx1"/>
                </a:solidFill>
                <a:latin typeface="幼圆" panose="02010509060101010101" pitchFamily="49" charset="-122"/>
                <a:ea typeface="幼圆" panose="02010509060101010101" pitchFamily="49" charset="-122"/>
              </a:rPr>
              <a:t>科技成果转化证明、研发组织管理</a:t>
            </a:r>
            <a:r>
              <a:rPr lang="zh-CN" altLang="en-US" sz="2000" dirty="0" smtClean="0">
                <a:solidFill>
                  <a:schemeClr val="tx1"/>
                </a:solidFill>
                <a:latin typeface="幼圆" panose="02010509060101010101" pitchFamily="49" charset="-122"/>
                <a:ea typeface="幼圆" panose="02010509060101010101" pitchFamily="49" charset="-122"/>
              </a:rPr>
              <a:t>、专审及辅助</a:t>
            </a:r>
            <a:r>
              <a:rPr lang="zh-CN" altLang="en-US" sz="2000" dirty="0" smtClean="0">
                <a:solidFill>
                  <a:schemeClr val="tx1"/>
                </a:solidFill>
                <a:latin typeface="幼圆" panose="02010509060101010101" pitchFamily="49" charset="-122"/>
                <a:ea typeface="幼圆" panose="02010509060101010101" pitchFamily="49" charset="-122"/>
              </a:rPr>
              <a:t>账</a:t>
            </a:r>
            <a:endParaRPr lang="zh-CN" altLang="en-US" sz="2000" dirty="0">
              <a:solidFill>
                <a:schemeClr val="tx1"/>
              </a:solidFill>
              <a:latin typeface="幼圆" panose="02010509060101010101" pitchFamily="49" charset="-122"/>
              <a:ea typeface="幼圆" panose="02010509060101010101" pitchFamily="49" charset="-122"/>
            </a:endParaRPr>
          </a:p>
        </p:txBody>
      </p:sp>
      <p:sp>
        <p:nvSpPr>
          <p:cNvPr id="21" name="矩形 20"/>
          <p:cNvSpPr/>
          <p:nvPr/>
        </p:nvSpPr>
        <p:spPr>
          <a:xfrm>
            <a:off x="2506028" y="3825044"/>
            <a:ext cx="1273884" cy="576064"/>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2400" b="1" dirty="0" smtClean="0">
                <a:solidFill>
                  <a:schemeClr val="bg1"/>
                </a:solidFill>
                <a:latin typeface="幼圆" panose="02010509060101010101" pitchFamily="49" charset="-122"/>
                <a:ea typeface="幼圆" panose="02010509060101010101" pitchFamily="49" charset="-122"/>
              </a:rPr>
              <a:t>指 标</a:t>
            </a:r>
            <a:endParaRPr lang="zh-CN" altLang="en-US" sz="2400" b="1" dirty="0">
              <a:solidFill>
                <a:schemeClr val="bg1"/>
              </a:solidFill>
              <a:latin typeface="幼圆" panose="02010509060101010101" pitchFamily="49" charset="-122"/>
              <a:ea typeface="幼圆" panose="02010509060101010101" pitchFamily="49" charset="-122"/>
            </a:endParaRPr>
          </a:p>
        </p:txBody>
      </p:sp>
      <p:sp>
        <p:nvSpPr>
          <p:cNvPr id="22" name="矩形 21"/>
          <p:cNvSpPr/>
          <p:nvPr/>
        </p:nvSpPr>
        <p:spPr>
          <a:xfrm>
            <a:off x="2506028" y="4689140"/>
            <a:ext cx="1273884" cy="576064"/>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2400" b="1" dirty="0" smtClean="0">
                <a:solidFill>
                  <a:schemeClr val="tx1"/>
                </a:solidFill>
                <a:latin typeface="幼圆" panose="02010509060101010101" pitchFamily="49" charset="-122"/>
                <a:ea typeface="幼圆" panose="02010509060101010101" pitchFamily="49" charset="-122"/>
              </a:rPr>
              <a:t>材 料</a:t>
            </a:r>
            <a:endParaRPr lang="zh-CN" altLang="en-US" sz="2400" b="1" dirty="0">
              <a:solidFill>
                <a:schemeClr val="tx1"/>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149875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ppt_x"/>
                                          </p:val>
                                        </p:tav>
                                        <p:tav tm="100000">
                                          <p:val>
                                            <p:strVal val="#ppt_x"/>
                                          </p:val>
                                        </p:tav>
                                      </p:tavLst>
                                    </p:anim>
                                    <p:anim calcmode="lin" valueType="num">
                                      <p:cBhvr additive="base">
                                        <p:cTn id="16" dur="500" fill="hold"/>
                                        <p:tgtEl>
                                          <p:spTgt spid="5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ppt_x"/>
                                          </p:val>
                                        </p:tav>
                                        <p:tav tm="100000">
                                          <p:val>
                                            <p:strVal val="#ppt_x"/>
                                          </p:val>
                                        </p:tav>
                                      </p:tavLst>
                                    </p:anim>
                                    <p:anim calcmode="lin" valueType="num">
                                      <p:cBhvr additive="base">
                                        <p:cTn id="6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2" grpId="0" animBg="1"/>
      <p:bldP spid="10" grpId="0" animBg="1"/>
      <p:bldP spid="15" grpId="0" animBg="1"/>
      <p:bldP spid="18"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V="1">
            <a:off x="0" y="1"/>
            <a:ext cx="9144000" cy="89172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755576" y="404663"/>
            <a:ext cx="3096344" cy="432049"/>
          </a:xfrm>
        </p:spPr>
        <p:txBody>
          <a:bodyPr>
            <a:normAutofit fontScale="90000"/>
          </a:bodyPr>
          <a:lstStyle/>
          <a:p>
            <a:pPr algn="l"/>
            <a:r>
              <a:rPr lang="zh-CN" altLang="en-US" sz="3200" dirty="0" smtClean="0">
                <a:solidFill>
                  <a:schemeClr val="bg1"/>
                </a:solidFill>
                <a:latin typeface="方正大黑简体" pitchFamily="65" charset="-122"/>
                <a:ea typeface="方正大黑简体" pitchFamily="65" charset="-122"/>
              </a:rPr>
              <a:t>申报条件</a:t>
            </a:r>
            <a:endParaRPr lang="zh-CN" altLang="en-US" sz="3200" dirty="0">
              <a:solidFill>
                <a:schemeClr val="bg1"/>
              </a:solidFill>
              <a:latin typeface="方正大黑简体" pitchFamily="65" charset="-122"/>
              <a:ea typeface="方正大黑简体" pitchFamily="65" charset="-122"/>
            </a:endParaRPr>
          </a:p>
        </p:txBody>
      </p:sp>
      <p:sp>
        <p:nvSpPr>
          <p:cNvPr id="5" name="矩形 4"/>
          <p:cNvSpPr/>
          <p:nvPr/>
        </p:nvSpPr>
        <p:spPr>
          <a:xfrm>
            <a:off x="576064" y="16999"/>
            <a:ext cx="107504" cy="89172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1" name="TextBox 20"/>
          <p:cNvSpPr txBox="1"/>
          <p:nvPr/>
        </p:nvSpPr>
        <p:spPr>
          <a:xfrm>
            <a:off x="683568" y="1660738"/>
            <a:ext cx="7632848" cy="400110"/>
          </a:xfrm>
          <a:prstGeom prst="rect">
            <a:avLst/>
          </a:prstGeom>
          <a:noFill/>
        </p:spPr>
        <p:txBody>
          <a:bodyPr wrap="square" rtlCol="0">
            <a:spAutoFit/>
          </a:bodyPr>
          <a:lstStyle/>
          <a:p>
            <a:r>
              <a:rPr lang="zh-CN" altLang="en-US" sz="2000" b="1" dirty="0"/>
              <a:t>企业技术</a:t>
            </a:r>
            <a:r>
              <a:rPr lang="zh-CN" altLang="zh-CN" sz="2000" b="1" dirty="0"/>
              <a:t>产品属于</a:t>
            </a:r>
            <a:r>
              <a:rPr lang="zh-CN" altLang="zh-CN" sz="2000" b="1" dirty="0" smtClean="0"/>
              <a:t>《国家重点支持的高新技术领域》规定</a:t>
            </a:r>
            <a:r>
              <a:rPr lang="zh-CN" altLang="zh-CN" sz="2000" b="1" dirty="0"/>
              <a:t>的范围</a:t>
            </a:r>
            <a:r>
              <a:rPr lang="zh-CN" altLang="en-US" sz="2000" b="1" dirty="0" smtClean="0"/>
              <a:t>。</a:t>
            </a:r>
            <a:endParaRPr lang="en-US" altLang="zh-CN" sz="2000" dirty="0"/>
          </a:p>
        </p:txBody>
      </p:sp>
      <p:grpSp>
        <p:nvGrpSpPr>
          <p:cNvPr id="4" name="组合 3"/>
          <p:cNvGrpSpPr/>
          <p:nvPr/>
        </p:nvGrpSpPr>
        <p:grpSpPr>
          <a:xfrm>
            <a:off x="674970" y="2132856"/>
            <a:ext cx="7641446" cy="4464496"/>
            <a:chOff x="4896544" y="2132856"/>
            <a:chExt cx="3419872" cy="4464496"/>
          </a:xfrm>
        </p:grpSpPr>
        <p:sp>
          <p:nvSpPr>
            <p:cNvPr id="14" name="矩形 13"/>
            <p:cNvSpPr/>
            <p:nvPr/>
          </p:nvSpPr>
          <p:spPr>
            <a:xfrm>
              <a:off x="4896544" y="2132856"/>
              <a:ext cx="3419872" cy="57606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sz="2400" b="1" dirty="0" smtClean="0"/>
                <a:t>八大领域</a:t>
              </a:r>
              <a:endParaRPr lang="zh-CN" altLang="en-US" sz="2400" b="1" dirty="0"/>
            </a:p>
          </p:txBody>
        </p:sp>
        <p:sp>
          <p:nvSpPr>
            <p:cNvPr id="15" name="矩形 14"/>
            <p:cNvSpPr/>
            <p:nvPr/>
          </p:nvSpPr>
          <p:spPr>
            <a:xfrm>
              <a:off x="4896544" y="2724762"/>
              <a:ext cx="3419872" cy="38725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en-US" altLang="zh-CN" sz="2000" b="1" dirty="0" smtClean="0"/>
                <a:t>1</a:t>
              </a:r>
              <a:r>
                <a:rPr lang="zh-CN" altLang="en-US" sz="2000" b="1" dirty="0" smtClean="0"/>
                <a:t>、</a:t>
              </a:r>
              <a:r>
                <a:rPr lang="zh-CN" altLang="en-US" sz="2000" b="1" dirty="0"/>
                <a:t>电子信息</a:t>
              </a:r>
            </a:p>
            <a:p>
              <a:pPr>
                <a:lnSpc>
                  <a:spcPct val="150000"/>
                </a:lnSpc>
              </a:pPr>
              <a:r>
                <a:rPr lang="en-US" altLang="zh-CN" sz="2000" b="1" dirty="0" smtClean="0"/>
                <a:t>2</a:t>
              </a:r>
              <a:r>
                <a:rPr lang="zh-CN" altLang="en-US" sz="2000" b="1" dirty="0" smtClean="0"/>
                <a:t>、</a:t>
              </a:r>
              <a:r>
                <a:rPr lang="zh-CN" altLang="en-US" sz="2000" b="1" dirty="0"/>
                <a:t>生物与新医药</a:t>
              </a:r>
            </a:p>
            <a:p>
              <a:pPr>
                <a:lnSpc>
                  <a:spcPct val="150000"/>
                </a:lnSpc>
              </a:pPr>
              <a:r>
                <a:rPr lang="en-US" altLang="zh-CN" sz="2000" b="1" dirty="0" smtClean="0"/>
                <a:t>3</a:t>
              </a:r>
              <a:r>
                <a:rPr lang="zh-CN" altLang="en-US" sz="2000" b="1" dirty="0" smtClean="0"/>
                <a:t>、</a:t>
              </a:r>
              <a:r>
                <a:rPr lang="zh-CN" altLang="en-US" sz="2000" b="1" dirty="0"/>
                <a:t>航空航天</a:t>
              </a:r>
            </a:p>
            <a:p>
              <a:pPr>
                <a:lnSpc>
                  <a:spcPct val="150000"/>
                </a:lnSpc>
              </a:pPr>
              <a:r>
                <a:rPr lang="en-US" altLang="zh-CN" sz="2000" b="1" dirty="0" smtClean="0"/>
                <a:t>4</a:t>
              </a:r>
              <a:r>
                <a:rPr lang="zh-CN" altLang="en-US" sz="2000" b="1" dirty="0" smtClean="0"/>
                <a:t>、</a:t>
              </a:r>
              <a:r>
                <a:rPr lang="zh-CN" altLang="en-US" sz="2000" b="1" dirty="0"/>
                <a:t>新材料</a:t>
              </a:r>
            </a:p>
            <a:p>
              <a:pPr>
                <a:lnSpc>
                  <a:spcPct val="150000"/>
                </a:lnSpc>
              </a:pPr>
              <a:r>
                <a:rPr lang="en-US" altLang="zh-CN" sz="2000" b="1" dirty="0" smtClean="0"/>
                <a:t>5</a:t>
              </a:r>
              <a:r>
                <a:rPr lang="zh-CN" altLang="en-US" sz="2000" b="1" dirty="0" smtClean="0"/>
                <a:t>、</a:t>
              </a:r>
              <a:r>
                <a:rPr lang="zh-CN" altLang="en-US" sz="2000" b="1" dirty="0"/>
                <a:t>高技术服务</a:t>
              </a:r>
            </a:p>
            <a:p>
              <a:pPr>
                <a:lnSpc>
                  <a:spcPct val="150000"/>
                </a:lnSpc>
              </a:pPr>
              <a:r>
                <a:rPr lang="en-US" altLang="zh-CN" sz="2000" b="1" dirty="0" smtClean="0"/>
                <a:t>6</a:t>
              </a:r>
              <a:r>
                <a:rPr lang="zh-CN" altLang="en-US" sz="2000" b="1" dirty="0" smtClean="0"/>
                <a:t>、</a:t>
              </a:r>
              <a:r>
                <a:rPr lang="zh-CN" altLang="en-US" sz="2000" b="1" dirty="0"/>
                <a:t>新能源与节能</a:t>
              </a:r>
            </a:p>
            <a:p>
              <a:pPr>
                <a:lnSpc>
                  <a:spcPct val="150000"/>
                </a:lnSpc>
              </a:pPr>
              <a:r>
                <a:rPr lang="en-US" altLang="zh-CN" sz="2000" b="1" dirty="0" smtClean="0"/>
                <a:t>7</a:t>
              </a:r>
              <a:r>
                <a:rPr lang="zh-CN" altLang="en-US" sz="2000" b="1" dirty="0" smtClean="0"/>
                <a:t>、</a:t>
              </a:r>
              <a:r>
                <a:rPr lang="zh-CN" altLang="en-US" sz="2000" b="1" dirty="0"/>
                <a:t>资源与环境</a:t>
              </a:r>
            </a:p>
            <a:p>
              <a:pPr>
                <a:lnSpc>
                  <a:spcPct val="150000"/>
                </a:lnSpc>
              </a:pPr>
              <a:r>
                <a:rPr lang="en-US" altLang="zh-CN" sz="2000" b="1" dirty="0" smtClean="0"/>
                <a:t>8</a:t>
              </a:r>
              <a:r>
                <a:rPr lang="zh-CN" altLang="en-US" sz="2000" b="1" dirty="0" smtClean="0"/>
                <a:t>、</a:t>
              </a:r>
              <a:r>
                <a:rPr lang="zh-CN" altLang="en-US" sz="2000" b="1" dirty="0"/>
                <a:t>先进制造与自动化</a:t>
              </a:r>
            </a:p>
          </p:txBody>
        </p:sp>
      </p:grpSp>
      <p:sp>
        <p:nvSpPr>
          <p:cNvPr id="7" name="爆炸形 1 6"/>
          <p:cNvSpPr/>
          <p:nvPr/>
        </p:nvSpPr>
        <p:spPr>
          <a:xfrm rot="855194">
            <a:off x="4724899" y="3116265"/>
            <a:ext cx="3888432" cy="1728192"/>
          </a:xfrm>
          <a:prstGeom prst="irregularSeal1">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2400" dirty="0" smtClean="0">
                <a:latin typeface="方正大黑简体" pitchFamily="65" charset="-122"/>
                <a:ea typeface="方正大黑简体" pitchFamily="65" charset="-122"/>
              </a:rPr>
              <a:t>自主核心技术</a:t>
            </a:r>
            <a:endParaRPr lang="zh-CN" altLang="en-US" sz="2400" dirty="0">
              <a:latin typeface="方正大黑简体" pitchFamily="65" charset="-122"/>
              <a:ea typeface="方正大黑简体" pitchFamily="65" charset="-122"/>
            </a:endParaRPr>
          </a:p>
        </p:txBody>
      </p:sp>
      <p:sp>
        <p:nvSpPr>
          <p:cNvPr id="10" name="五边形 9"/>
          <p:cNvSpPr/>
          <p:nvPr/>
        </p:nvSpPr>
        <p:spPr>
          <a:xfrm>
            <a:off x="713155" y="1052736"/>
            <a:ext cx="2346677" cy="511333"/>
          </a:xfrm>
          <a:prstGeom prst="homePlate">
            <a:avLst>
              <a:gd name="adj" fmla="val 72404"/>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200" b="1" dirty="0" smtClean="0">
                <a:solidFill>
                  <a:schemeClr val="bg1"/>
                </a:solidFill>
                <a:effectLst>
                  <a:outerShdw blurRad="38100" dist="38100" dir="2700000" algn="tl">
                    <a:srgbClr val="000000">
                      <a:alpha val="43137"/>
                    </a:srgbClr>
                  </a:outerShdw>
                </a:effectLst>
              </a:rPr>
              <a:t>1</a:t>
            </a:r>
            <a:r>
              <a:rPr lang="zh-CN" altLang="en-US" sz="2200" b="1" dirty="0" smtClean="0">
                <a:solidFill>
                  <a:schemeClr val="bg1"/>
                </a:solidFill>
                <a:effectLst>
                  <a:outerShdw blurRad="38100" dist="38100" dir="2700000" algn="tl">
                    <a:srgbClr val="000000">
                      <a:alpha val="43137"/>
                    </a:srgbClr>
                  </a:outerShdw>
                </a:effectLst>
              </a:rPr>
              <a:t>个前提条件</a:t>
            </a:r>
            <a:endParaRPr lang="zh-CN" altLang="en-US" sz="2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57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TM01859862[[fn=都市流行]]</Template>
  <TotalTime>4244</TotalTime>
  <Words>2343</Words>
  <Application>Microsoft Office PowerPoint</Application>
  <PresentationFormat>全屏显示(4:3)</PresentationFormat>
  <Paragraphs>416</Paragraphs>
  <Slides>43</Slides>
  <Notes>4</Notes>
  <HiddenSlides>0</HiddenSlides>
  <MMClips>0</MMClips>
  <ScaleCrop>false</ScaleCrop>
  <HeadingPairs>
    <vt:vector size="4" baseType="variant">
      <vt:variant>
        <vt:lpstr>主题</vt:lpstr>
      </vt:variant>
      <vt:variant>
        <vt:i4>1</vt:i4>
      </vt:variant>
      <vt:variant>
        <vt:lpstr>幻灯片标题</vt:lpstr>
      </vt:variant>
      <vt:variant>
        <vt:i4>43</vt:i4>
      </vt:variant>
    </vt:vector>
  </HeadingPairs>
  <TitlesOfParts>
    <vt:vector size="44" baseType="lpstr">
      <vt:lpstr>Office 主题</vt:lpstr>
      <vt:lpstr>PowerPoint 演示文稿</vt:lpstr>
      <vt:lpstr>课程提纲</vt:lpstr>
      <vt:lpstr>第一部分        高新申报条件</vt:lpstr>
      <vt:lpstr>高新技术企业资格</vt:lpstr>
      <vt:lpstr>PowerPoint 演示文稿</vt:lpstr>
      <vt:lpstr>PowerPoint 演示文稿</vt:lpstr>
      <vt:lpstr>高新关键词 </vt:lpstr>
      <vt:lpstr>申报条件</vt:lpstr>
      <vt:lpstr>申报条件</vt:lpstr>
      <vt:lpstr>申报条件</vt:lpstr>
      <vt:lpstr>申报条件</vt:lpstr>
      <vt:lpstr>申报条件</vt:lpstr>
      <vt:lpstr>申报条件</vt:lpstr>
      <vt:lpstr>认定条件</vt:lpstr>
      <vt:lpstr>申报条件</vt:lpstr>
      <vt:lpstr>申报条件</vt:lpstr>
      <vt:lpstr>申报条件</vt:lpstr>
      <vt:lpstr>申报条件</vt:lpstr>
      <vt:lpstr>高新评审</vt:lpstr>
      <vt:lpstr>PowerPoint 演示文稿</vt:lpstr>
      <vt:lpstr>PowerPoint 演示文稿</vt:lpstr>
      <vt:lpstr>PowerPoint 演示文稿</vt:lpstr>
      <vt:lpstr>第二部分        高新申报准备</vt:lpstr>
      <vt:lpstr>高新申报准备</vt:lpstr>
      <vt:lpstr>高新申报准备</vt:lpstr>
      <vt:lpstr>PowerPoint 演示文稿</vt:lpstr>
      <vt:lpstr>高新申报准备</vt:lpstr>
      <vt:lpstr>第三部分         研发费用辅助账</vt:lpstr>
      <vt:lpstr>研发费用辅助账</vt:lpstr>
      <vt:lpstr>PowerPoint 演示文稿</vt:lpstr>
      <vt:lpstr>PowerPoint 演示文稿</vt:lpstr>
      <vt:lpstr>PowerPoint 演示文稿</vt:lpstr>
      <vt:lpstr>PowerPoint 演示文稿</vt:lpstr>
      <vt:lpstr>第四部分     高新材料解密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企福宝</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构建企业高新资格系统</dc:title>
  <dc:creator>Administrator</dc:creator>
  <cp:lastModifiedBy>jefree</cp:lastModifiedBy>
  <cp:revision>309</cp:revision>
  <dcterms:created xsi:type="dcterms:W3CDTF">2016-07-01T15:58:26Z</dcterms:created>
  <dcterms:modified xsi:type="dcterms:W3CDTF">2018-07-21T01:54:23Z</dcterms:modified>
</cp:coreProperties>
</file>