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docProps/custom.xml" ContentType="application/vnd.openxmlformats-officedocument.custom-properties+xml"/>
  <Override PartName="/ppt/diagrams/layout1.xml" ContentType="application/vnd.openxmlformats-officedocument.drawingml.diagramLayout+xml"/>
  <Override PartName="/ppt/diagrams/data2.xml" ContentType="application/vnd.openxmlformats-officedocument.drawingml.diagramData+xml"/>
  <Override PartName="/ppt/charts/chart3.xml" ContentType="application/vnd.openxmlformats-officedocument.drawingml.chart+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diagrams/data7.xml" ContentType="application/vnd.openxmlformats-officedocument.drawingml.diagramData+xml"/>
  <Override PartName="/ppt/slideLayouts/slideLayout10.xml" ContentType="application/vnd.openxmlformats-officedocument.presentationml.slideLayout+xml"/>
  <Override PartName="/ppt/diagrams/layout2.xml" ContentType="application/vnd.openxmlformats-officedocument.drawingml.diagramLayout+xml"/>
  <Default Extension="vml" ContentType="application/vnd.openxmlformats-officedocument.vmlDrawing"/>
  <Override PartName="/ppt/diagrams/data5.xml" ContentType="application/vnd.openxmlformats-officedocument.drawingml.diagramData+xml"/>
  <Override PartName="/ppt/diagrams/colors7.xml" ContentType="application/vnd.openxmlformats-officedocument.drawingml.diagramColors+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charts/chart2.xml" ContentType="application/vnd.openxmlformats-officedocument.drawingml.chart+xml"/>
  <Override PartName="/ppt/diagrams/quickStyle6.xml" ContentType="application/vnd.openxmlformats-officedocument.drawingml.diagramStyle+xml"/>
  <Override PartName="/ppt/notesSlides/notesSlide4.xml" ContentType="application/vnd.openxmlformats-officedocument.presentationml.notesSlide+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Override3.xml" ContentType="application/vnd.openxmlformats-officedocument.themeOverr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diagrams/colors6.xml" ContentType="application/vnd.openxmlformats-officedocument.drawingml.diagramColor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261" r:id="rId2"/>
    <p:sldId id="305" r:id="rId3"/>
    <p:sldId id="380" r:id="rId4"/>
    <p:sldId id="358" r:id="rId5"/>
    <p:sldId id="307" r:id="rId6"/>
    <p:sldId id="362" r:id="rId7"/>
    <p:sldId id="381" r:id="rId8"/>
    <p:sldId id="363" r:id="rId9"/>
    <p:sldId id="384" r:id="rId10"/>
    <p:sldId id="386" r:id="rId11"/>
    <p:sldId id="427" r:id="rId12"/>
    <p:sldId id="425" r:id="rId13"/>
    <p:sldId id="428" r:id="rId14"/>
    <p:sldId id="429" r:id="rId15"/>
    <p:sldId id="430" r:id="rId16"/>
    <p:sldId id="396" r:id="rId17"/>
    <p:sldId id="398" r:id="rId18"/>
    <p:sldId id="413" r:id="rId19"/>
    <p:sldId id="431" r:id="rId20"/>
    <p:sldId id="414" r:id="rId21"/>
    <p:sldId id="415" r:id="rId22"/>
    <p:sldId id="416" r:id="rId23"/>
    <p:sldId id="432" r:id="rId24"/>
    <p:sldId id="417" r:id="rId25"/>
    <p:sldId id="393" r:id="rId26"/>
    <p:sldId id="391" r:id="rId27"/>
    <p:sldId id="418" r:id="rId28"/>
    <p:sldId id="433" r:id="rId29"/>
    <p:sldId id="419" r:id="rId30"/>
    <p:sldId id="434" r:id="rId31"/>
    <p:sldId id="440" r:id="rId32"/>
    <p:sldId id="441" r:id="rId33"/>
    <p:sldId id="421" r:id="rId34"/>
    <p:sldId id="435" r:id="rId35"/>
    <p:sldId id="422" r:id="rId36"/>
    <p:sldId id="444" r:id="rId37"/>
    <p:sldId id="436" r:id="rId38"/>
    <p:sldId id="325" r:id="rId39"/>
    <p:sldId id="340" r:id="rId40"/>
    <p:sldId id="437" r:id="rId41"/>
    <p:sldId id="423" r:id="rId42"/>
    <p:sldId id="452" r:id="rId43"/>
    <p:sldId id="453" r:id="rId44"/>
    <p:sldId id="343" r:id="rId45"/>
    <p:sldId id="344" r:id="rId46"/>
    <p:sldId id="348" r:id="rId47"/>
    <p:sldId id="351" r:id="rId48"/>
    <p:sldId id="355" r:id="rId49"/>
    <p:sldId id="454" r:id="rId50"/>
    <p:sldId id="443" r:id="rId51"/>
    <p:sldId id="451" r:id="rId52"/>
    <p:sldId id="438" r:id="rId53"/>
    <p:sldId id="450" r:id="rId54"/>
    <p:sldId id="403" r:id="rId55"/>
    <p:sldId id="404" r:id="rId56"/>
    <p:sldId id="405" r:id="rId57"/>
    <p:sldId id="406" r:id="rId58"/>
    <p:sldId id="407" r:id="rId59"/>
    <p:sldId id="408" r:id="rId60"/>
    <p:sldId id="409" r:id="rId61"/>
    <p:sldId id="410" r:id="rId62"/>
    <p:sldId id="411" r:id="rId63"/>
    <p:sldId id="412" r:id="rId64"/>
    <p:sldId id="382" r:id="rId65"/>
    <p:sldId id="446" r:id="rId66"/>
    <p:sldId id="447" r:id="rId67"/>
    <p:sldId id="448" r:id="rId68"/>
    <p:sldId id="449" r:id="rId69"/>
    <p:sldId id="445" r:id="rId70"/>
    <p:sldId id="288" r:id="rId71"/>
    <p:sldId id="455" r:id="rId72"/>
    <p:sldId id="286" r:id="rId73"/>
    <p:sldId id="287" r:id="rId74"/>
    <p:sldId id="282" r:id="rId75"/>
  </p:sldIdLst>
  <p:sldSz cx="9144000" cy="5143500" type="screen16x9"/>
  <p:notesSz cx="6858000" cy="9144000"/>
  <p:defaultTextStyle>
    <a:defPPr>
      <a:defRPr lang="zh-CN"/>
    </a:defPPr>
    <a:lvl1pPr algn="l" rtl="0" eaLnBrk="0" fontAlgn="base" hangingPunct="0">
      <a:spcBef>
        <a:spcPct val="0"/>
      </a:spcBef>
      <a:spcAft>
        <a:spcPct val="0"/>
      </a:spcAft>
      <a:defRPr kern="1200">
        <a:solidFill>
          <a:schemeClr val="tx1"/>
        </a:solidFill>
        <a:latin typeface="Arial"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DEFE9"/>
    <a:srgbClr val="953735"/>
    <a:srgbClr val="E94E0C"/>
    <a:srgbClr val="FCDDCF"/>
    <a:srgbClr val="39B0E6"/>
    <a:srgbClr val="E36C09"/>
    <a:srgbClr val="78BC28"/>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0A1B5D5-9B99-4C35-A422-299274C87663}" styleName="中度样式 1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7710" autoAdjust="0"/>
    <p:restoredTop sz="94660"/>
  </p:normalViewPr>
  <p:slideViewPr>
    <p:cSldViewPr>
      <p:cViewPr varScale="1">
        <p:scale>
          <a:sx n="113" d="100"/>
          <a:sy n="113" d="100"/>
        </p:scale>
        <p:origin x="-648" y="6"/>
      </p:cViewPr>
      <p:guideLst>
        <p:guide orient="horz" pos="1620"/>
        <p:guide pos="2880"/>
      </p:guideLst>
    </p:cSldViewPr>
  </p:slideViewPr>
  <p:notesTextViewPr>
    <p:cViewPr>
      <p:scale>
        <a:sx n="1" d="1"/>
        <a:sy n="1" d="1"/>
      </p:scale>
      <p:origin x="0" y="0"/>
    </p:cViewPr>
  </p:notesTextViewPr>
  <p:sorterViewPr>
    <p:cViewPr>
      <p:scale>
        <a:sx n="110" d="100"/>
        <a:sy n="11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2" Type="http://schemas.openxmlformats.org/officeDocument/2006/relationships/oleObject" Target="file:///W:\&#38144;&#21806;&#20043;&#36947;_&#21355;&#29983;\Class-A\&#24930;&#30149;&#65306;&#25511;&#28895;&#65288;&#31105;&#28895;&#65289;\&#24037;&#20316;&#34955;-&#26032;&#25506;&#20581;&#24247;&#21457;&#23637;&#30740;&#31350;&#20013;&#24515;\&#21556;&#23452;&#32676;&#65306;2014&#24180;&#21271;&#20140;&#35199;&#23458;&#31449;&#8220;&#20154;&#39640;&#20154;&#20026;&#23792;&#8221;&#35843;&#26597;\4-&#25253;&#21578;\&#25253;&#21578;&#25776;&#20889;&#25152;&#29992;&#34920;&#26684;.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W:\&#38144;&#21806;&#20043;&#36947;_&#21355;&#29983;\Class-A\&#24930;&#30149;&#65306;&#25511;&#28895;&#65288;&#31105;&#28895;&#65289;\&#24037;&#20316;&#34955;-&#26032;&#25506;&#20581;&#24247;&#21457;&#23637;&#30740;&#31350;&#20013;&#24515;\&#21556;&#23452;&#32676;&#65306;2014&#24180;&#21271;&#20140;&#35199;&#23458;&#31449;&#8220;&#20154;&#39640;&#20154;&#20026;&#23792;&#8221;&#35843;&#26597;\4-&#25253;&#21578;\&#25253;&#21578;&#25776;&#20889;&#25152;&#29992;&#34920;&#26684;.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W:\&#38144;&#21806;&#20043;&#36947;_&#21355;&#29983;\Class-A\&#24930;&#30149;&#65306;&#25511;&#28895;&#65288;&#31105;&#28895;&#65289;\&#24037;&#20316;&#34955;-&#26032;&#25506;&#20581;&#24247;&#21457;&#23637;&#30740;&#31350;&#20013;&#24515;\&#21556;&#23452;&#32676;&#65306;2014&#24180;&#21271;&#20140;&#35199;&#23458;&#31449;&#8220;&#20154;&#39640;&#20154;&#20026;&#23792;&#8221;&#35843;&#26597;\4-&#25253;&#21578;\&#25253;&#21578;&#25776;&#20889;&#25152;&#29992;&#34920;&#26684;.xlsx"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lang val="zh-CN"/>
  <c:clrMapOvr bg1="lt1" tx1="dk1" bg2="lt2" tx2="dk2" accent1="accent1" accent2="accent2" accent3="accent3" accent4="accent4" accent5="accent5" accent6="accent6" hlink="hlink" folHlink="folHlink"/>
  <c:chart>
    <c:autoTitleDeleted val="1"/>
    <c:plotArea>
      <c:layout/>
      <c:barChart>
        <c:barDir val="col"/>
        <c:grouping val="clustered"/>
        <c:ser>
          <c:idx val="0"/>
          <c:order val="0"/>
          <c:spPr>
            <a:solidFill>
              <a:srgbClr val="1F497D">
                <a:lumMod val="60000"/>
                <a:lumOff val="40000"/>
              </a:srgbClr>
            </a:solidFill>
            <a:ln>
              <a:noFill/>
            </a:ln>
            <a:effectLst/>
          </c:spPr>
          <c:dLbls>
            <c:dLbl>
              <c:idx val="0"/>
              <c:tx>
                <c:rich>
                  <a:bodyPr/>
                  <a:lstStyle/>
                  <a:p>
                    <a:r>
                      <a:rPr lang="en-US" altLang="en-US" sz="2400" dirty="0"/>
                      <a:t>49.1</a:t>
                    </a:r>
                  </a:p>
                </c:rich>
              </c:tx>
              <c:dLblPos val="outEnd"/>
              <c:showVal val="1"/>
              <c:extLst>
                <c:ext xmlns:c15="http://schemas.microsoft.com/office/drawing/2012/chart" uri="{CE6537A1-D6FC-4f65-9D91-7224C49458BB}"/>
              </c:extLst>
            </c:dLbl>
            <c:dLbl>
              <c:idx val="1"/>
              <c:spPr>
                <a:noFill/>
                <a:ln>
                  <a:noFill/>
                </a:ln>
                <a:effectLst/>
              </c:spPr>
              <c:txPr>
                <a:bodyPr rot="0" spcFirstLastPara="1" vertOverflow="ellipsis" vert="horz" wrap="square" lIns="38100" tIns="19050" rIns="38100" bIns="19050" anchor="ctr" anchorCtr="1">
                  <a:spAutoFit/>
                </a:bodyPr>
                <a:lstStyle/>
                <a:p>
                  <a:pPr>
                    <a:defRPr lang="zh-CN" altLang="en-US" sz="2400" b="0" i="0" u="none" strike="noStrike" kern="1200" baseline="0" dirty="0">
                      <a:solidFill>
                        <a:prstClr val="black">
                          <a:lumMod val="75000"/>
                          <a:lumOff val="25000"/>
                        </a:prstClr>
                      </a:solidFill>
                      <a:latin typeface="+mn-lt"/>
                      <a:ea typeface="+mn-ea"/>
                      <a:cs typeface="+mn-cs"/>
                    </a:defRPr>
                  </a:pPr>
                  <a:endParaRPr lang="zh-CN"/>
                </a:p>
              </c:txPr>
            </c:dLbl>
            <c:dLbl>
              <c:idx val="2"/>
              <c:spPr>
                <a:noFill/>
                <a:ln>
                  <a:noFill/>
                </a:ln>
                <a:effectLst/>
              </c:spPr>
              <c:txPr>
                <a:bodyPr rot="0" spcFirstLastPara="1" vertOverflow="ellipsis" vert="horz" wrap="square" lIns="38100" tIns="19050" rIns="38100" bIns="19050" anchor="ctr" anchorCtr="1">
                  <a:spAutoFit/>
                </a:bodyPr>
                <a:lstStyle/>
                <a:p>
                  <a:pPr algn="ctr">
                    <a:defRPr lang="zh-CN" altLang="en-US" sz="2400" b="0" i="0" u="none" strike="noStrike" kern="1200" baseline="0" dirty="0">
                      <a:solidFill>
                        <a:prstClr val="black">
                          <a:lumMod val="75000"/>
                          <a:lumOff val="25000"/>
                        </a:prstClr>
                      </a:solidFill>
                      <a:latin typeface="+mn-lt"/>
                      <a:ea typeface="+mn-ea"/>
                      <a:cs typeface="+mn-cs"/>
                    </a:defRPr>
                  </a:pPr>
                  <a:endParaRPr lang="zh-CN"/>
                </a:p>
              </c:txPr>
            </c:dLbl>
            <c:spPr>
              <a:noFill/>
              <a:ln>
                <a:noFill/>
              </a:ln>
              <a:effectLst/>
            </c:spPr>
            <c:txPr>
              <a:bodyPr rot="0" spcFirstLastPara="1" vertOverflow="ellipsis" vert="horz" wrap="square" lIns="38100" tIns="19050" rIns="38100" bIns="19050" anchor="ctr" anchorCtr="1">
                <a:spAutoFit/>
              </a:bodyPr>
              <a:lstStyle/>
              <a:p>
                <a:pPr>
                  <a:defRPr sz="4000" b="0" i="0" u="none" strike="noStrike" kern="1200" baseline="0">
                    <a:solidFill>
                      <a:schemeClr val="tx1">
                        <a:lumMod val="75000"/>
                        <a:lumOff val="25000"/>
                      </a:schemeClr>
                    </a:solidFill>
                    <a:latin typeface="+mn-lt"/>
                    <a:ea typeface="+mn-ea"/>
                    <a:cs typeface="+mn-cs"/>
                  </a:defRPr>
                </a:pPr>
                <a:endParaRPr lang="zh-CN"/>
              </a:p>
            </c:txPr>
            <c:dLblPos val="outEnd"/>
            <c:showVal val="1"/>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正文!$C$5:$C$7</c:f>
              <c:strCache>
                <c:ptCount val="3"/>
                <c:pt idx="0">
                  <c:v>烟草</c:v>
                </c:pt>
                <c:pt idx="1">
                  <c:v>非烟草</c:v>
                </c:pt>
                <c:pt idx="2">
                  <c:v>不知道</c:v>
                </c:pt>
              </c:strCache>
            </c:strRef>
          </c:cat>
          <c:val>
            <c:numRef>
              <c:f>正文!$F$5:$F$7</c:f>
              <c:numCache>
                <c:formatCode>###0.0</c:formatCode>
                <c:ptCount val="3"/>
                <c:pt idx="0">
                  <c:v>49.093904448105462</c:v>
                </c:pt>
                <c:pt idx="1">
                  <c:v>3.9538714991762767</c:v>
                </c:pt>
                <c:pt idx="2">
                  <c:v>46.952224052718087</c:v>
                </c:pt>
              </c:numCache>
            </c:numRef>
          </c:val>
        </c:ser>
        <c:dLbls>
          <c:showVal val="1"/>
        </c:dLbls>
        <c:gapWidth val="219"/>
        <c:overlap val="-27"/>
        <c:axId val="78502144"/>
        <c:axId val="79052800"/>
      </c:barChart>
      <c:catAx>
        <c:axId val="78502144"/>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zh-CN"/>
          </a:p>
        </c:txPr>
        <c:crossAx val="79052800"/>
        <c:crosses val="autoZero"/>
        <c:auto val="1"/>
        <c:lblAlgn val="ctr"/>
        <c:lblOffset val="100"/>
      </c:catAx>
      <c:valAx>
        <c:axId val="79052800"/>
        <c:scaling>
          <c:orientation val="minMax"/>
        </c:scaling>
        <c:axPos val="l"/>
        <c:majorGridlines>
          <c:spPr>
            <a:ln w="9525" cap="flat" cmpd="sng" algn="ctr">
              <a:solidFill>
                <a:schemeClr val="tx1">
                  <a:lumMod val="15000"/>
                  <a:lumOff val="85000"/>
                </a:schemeClr>
              </a:solidFill>
              <a:round/>
            </a:ln>
            <a:effectLst/>
          </c:spPr>
        </c:majorGridlines>
        <c:numFmt formatCode="###0.0" sourceLinked="1"/>
        <c:maj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zh-CN"/>
          </a:p>
        </c:txPr>
        <c:crossAx val="78502144"/>
        <c:crosses val="autoZero"/>
        <c:crossBetween val="between"/>
      </c:valAx>
      <c:spPr>
        <a:noFill/>
        <a:ln>
          <a:noFill/>
        </a:ln>
        <a:effectLst/>
      </c:spPr>
    </c:plotArea>
    <c:plotVisOnly val="1"/>
    <c:dispBlanksAs val="gap"/>
  </c:chart>
  <c:spPr>
    <a:noFill/>
    <a:ln w="9525" cap="flat" cmpd="sng" algn="ctr">
      <a:noFill/>
      <a:round/>
    </a:ln>
    <a:effectLst/>
  </c:spPr>
  <c:txPr>
    <a:bodyPr/>
    <a:lstStyle/>
    <a:p>
      <a:pPr>
        <a:defRPr/>
      </a:pPr>
      <a:endParaRPr lang="zh-CN"/>
    </a:p>
  </c:tx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lang val="zh-CN"/>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1982859010442611E-2"/>
          <c:y val="4.2307058886970401E-2"/>
          <c:w val="0.91577862675352628"/>
          <c:h val="0.90768274952576256"/>
        </c:manualLayout>
      </c:layout>
      <c:barChart>
        <c:barDir val="col"/>
        <c:grouping val="clustered"/>
        <c:ser>
          <c:idx val="0"/>
          <c:order val="0"/>
          <c:spPr>
            <a:solidFill>
              <a:srgbClr val="1F497D">
                <a:lumMod val="60000"/>
                <a:lumOff val="40000"/>
              </a:srgbClr>
            </a:solidFill>
            <a:ln>
              <a:noFill/>
            </a:ln>
            <a:effectLst/>
          </c:spPr>
          <c:dLbls>
            <c:dLbl>
              <c:idx val="0"/>
              <c:tx>
                <c:rich>
                  <a:bodyPr/>
                  <a:lstStyle/>
                  <a:p>
                    <a:r>
                      <a:rPr lang="en-US" altLang="en-US" sz="2800" dirty="0"/>
                      <a:t>54.0</a:t>
                    </a:r>
                  </a:p>
                </c:rich>
              </c:tx>
              <c:dLblPos val="outEnd"/>
              <c:showVal val="1"/>
              <c:extLst>
                <c:ext xmlns:c15="http://schemas.microsoft.com/office/drawing/2012/chart" uri="{CE6537A1-D6FC-4f65-9D91-7224C49458BB}"/>
              </c:extLst>
            </c:dLbl>
            <c:dLbl>
              <c:idx val="1"/>
              <c:tx>
                <c:rich>
                  <a:bodyPr/>
                  <a:lstStyle/>
                  <a:p>
                    <a:r>
                      <a:rPr lang="en-US" altLang="en-US" sz="2800" dirty="0"/>
                      <a:t>1.5</a:t>
                    </a:r>
                  </a:p>
                </c:rich>
              </c:tx>
              <c:dLblPos val="outEnd"/>
              <c:showVal val="1"/>
              <c:extLst>
                <c:ext xmlns:c15="http://schemas.microsoft.com/office/drawing/2012/chart" uri="{CE6537A1-D6FC-4f65-9D91-7224C49458BB}"/>
              </c:extLst>
            </c:dLbl>
            <c:dLbl>
              <c:idx val="2"/>
              <c:tx>
                <c:rich>
                  <a:bodyPr/>
                  <a:lstStyle/>
                  <a:p>
                    <a:r>
                      <a:rPr lang="en-US" altLang="en-US" sz="2800" dirty="0"/>
                      <a:t>44.5</a:t>
                    </a:r>
                  </a:p>
                </c:rich>
              </c:tx>
              <c:dLblPos val="outEnd"/>
              <c:showVal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tx1">
                        <a:lumMod val="75000"/>
                        <a:lumOff val="25000"/>
                      </a:schemeClr>
                    </a:solidFill>
                    <a:latin typeface="+mn-lt"/>
                    <a:ea typeface="+mn-ea"/>
                    <a:cs typeface="+mn-cs"/>
                  </a:defRPr>
                </a:pPr>
                <a:endParaRPr lang="zh-CN"/>
              </a:p>
            </c:txPr>
            <c:dLblPos val="outEnd"/>
            <c:showVal val="1"/>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正文!$C$56:$C$58</c:f>
              <c:strCache>
                <c:ptCount val="3"/>
                <c:pt idx="0">
                  <c:v>烟草</c:v>
                </c:pt>
                <c:pt idx="1">
                  <c:v>非烟草</c:v>
                </c:pt>
                <c:pt idx="2">
                  <c:v>不知道</c:v>
                </c:pt>
              </c:strCache>
            </c:strRef>
          </c:cat>
          <c:val>
            <c:numRef>
              <c:f>正文!$F$56:$F$58</c:f>
              <c:numCache>
                <c:formatCode>###0.0</c:formatCode>
                <c:ptCount val="3"/>
                <c:pt idx="0">
                  <c:v>54.036243822075917</c:v>
                </c:pt>
                <c:pt idx="1">
                  <c:v>1.4827018121911038</c:v>
                </c:pt>
                <c:pt idx="2">
                  <c:v>44.481054365732938</c:v>
                </c:pt>
              </c:numCache>
            </c:numRef>
          </c:val>
        </c:ser>
        <c:dLbls>
          <c:showVal val="1"/>
        </c:dLbls>
        <c:gapWidth val="219"/>
        <c:overlap val="-27"/>
        <c:axId val="79084928"/>
        <c:axId val="79438976"/>
      </c:barChart>
      <c:catAx>
        <c:axId val="79084928"/>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zh-CN"/>
          </a:p>
        </c:txPr>
        <c:crossAx val="79438976"/>
        <c:crosses val="autoZero"/>
        <c:auto val="1"/>
        <c:lblAlgn val="ctr"/>
        <c:lblOffset val="100"/>
      </c:catAx>
      <c:valAx>
        <c:axId val="79438976"/>
        <c:scaling>
          <c:orientation val="minMax"/>
        </c:scaling>
        <c:axPos val="l"/>
        <c:majorGridlines>
          <c:spPr>
            <a:ln w="9525" cap="flat" cmpd="sng" algn="ctr">
              <a:solidFill>
                <a:schemeClr val="tx1">
                  <a:lumMod val="15000"/>
                  <a:lumOff val="85000"/>
                </a:schemeClr>
              </a:solidFill>
              <a:round/>
            </a:ln>
            <a:effectLst/>
          </c:spPr>
        </c:majorGridlines>
        <c:numFmt formatCode="###0.0" sourceLinked="1"/>
        <c:maj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zh-CN"/>
          </a:p>
        </c:txPr>
        <c:crossAx val="79084928"/>
        <c:crosses val="autoZero"/>
        <c:crossBetween val="between"/>
      </c:valAx>
      <c:spPr>
        <a:noFill/>
        <a:ln>
          <a:noFill/>
        </a:ln>
        <a:effectLst/>
      </c:spPr>
    </c:plotArea>
    <c:plotVisOnly val="1"/>
    <c:dispBlanksAs val="gap"/>
  </c:chart>
  <c:spPr>
    <a:noFill/>
    <a:ln w="9525" cap="flat" cmpd="sng" algn="ctr">
      <a:noFill/>
      <a:round/>
    </a:ln>
    <a:effectLst/>
  </c:spPr>
  <c:txPr>
    <a:bodyPr/>
    <a:lstStyle/>
    <a:p>
      <a:pPr>
        <a:defRPr/>
      </a:pPr>
      <a:endParaRPr lang="zh-CN"/>
    </a:p>
  </c:txPr>
  <c:externalData r:id="rId2"/>
</c:chartSpace>
</file>

<file path=ppt/charts/chart3.xml><?xml version="1.0" encoding="utf-8"?>
<c:chartSpace xmlns:c="http://schemas.openxmlformats.org/drawingml/2006/chart" xmlns:a="http://schemas.openxmlformats.org/drawingml/2006/main" xmlns:r="http://schemas.openxmlformats.org/officeDocument/2006/relationships">
  <c:lang val="zh-CN"/>
  <c:clrMapOvr bg1="lt1" tx1="dk1" bg2="lt2" tx2="dk2" accent1="accent1" accent2="accent2" accent3="accent3" accent4="accent4" accent5="accent5" accent6="accent6" hlink="hlink" folHlink="folHlink"/>
  <c:chart>
    <c:autoTitleDeleted val="1"/>
    <c:plotArea>
      <c:layout/>
      <c:barChart>
        <c:barDir val="col"/>
        <c:grouping val="clustered"/>
        <c:ser>
          <c:idx val="0"/>
          <c:order val="0"/>
          <c:spPr>
            <a:solidFill>
              <a:srgbClr val="1F497D">
                <a:lumMod val="60000"/>
                <a:lumOff val="40000"/>
              </a:srgbClr>
            </a:solidFill>
            <a:ln>
              <a:noFill/>
            </a:ln>
            <a:effectLst/>
          </c:spPr>
          <c:dLbls>
            <c:dLbl>
              <c:idx val="0"/>
              <c:tx>
                <c:rich>
                  <a:bodyPr/>
                  <a:lstStyle/>
                  <a:p>
                    <a:r>
                      <a:rPr lang="en-US" altLang="en-US" sz="2000" dirty="0"/>
                      <a:t>51.4</a:t>
                    </a:r>
                  </a:p>
                </c:rich>
              </c:tx>
              <c:dLblPos val="outEnd"/>
              <c:showVal val="1"/>
              <c:extLst>
                <c:ext xmlns:c15="http://schemas.microsoft.com/office/drawing/2012/chart" uri="{CE6537A1-D6FC-4f65-9D91-7224C49458BB}"/>
              </c:extLst>
            </c:dLbl>
            <c:dLbl>
              <c:idx val="1"/>
              <c:spPr>
                <a:noFill/>
                <a:ln>
                  <a:noFill/>
                </a:ln>
                <a:effectLst/>
              </c:spPr>
              <c:txPr>
                <a:bodyPr rot="0" spcFirstLastPara="1" vertOverflow="ellipsis" vert="horz" wrap="square" lIns="38100" tIns="19050" rIns="38100" bIns="19050" anchor="ctr" anchorCtr="1">
                  <a:spAutoFit/>
                </a:bodyPr>
                <a:lstStyle/>
                <a:p>
                  <a:pPr>
                    <a:defRPr lang="zh-CN" altLang="en-US" sz="2000" b="1" i="0" u="none" strike="noStrike" kern="1200" baseline="0" dirty="0">
                      <a:solidFill>
                        <a:prstClr val="black">
                          <a:lumMod val="75000"/>
                          <a:lumOff val="25000"/>
                        </a:prstClr>
                      </a:solidFill>
                      <a:latin typeface="+mn-lt"/>
                      <a:ea typeface="+mn-ea"/>
                      <a:cs typeface="+mn-cs"/>
                    </a:defRPr>
                  </a:pPr>
                  <a:endParaRPr lang="zh-CN"/>
                </a:p>
              </c:txPr>
            </c:dLbl>
            <c:dLbl>
              <c:idx val="2"/>
              <c:spPr>
                <a:noFill/>
                <a:ln>
                  <a:noFill/>
                </a:ln>
                <a:effectLst/>
              </c:spPr>
              <c:txPr>
                <a:bodyPr rot="0" spcFirstLastPara="1" vertOverflow="ellipsis" vert="horz" wrap="square" lIns="38100" tIns="19050" rIns="38100" bIns="19050" anchor="ctr" anchorCtr="1">
                  <a:spAutoFit/>
                </a:bodyPr>
                <a:lstStyle/>
                <a:p>
                  <a:pPr algn="ctr">
                    <a:defRPr lang="zh-CN" altLang="en-US" sz="2000" b="1" i="0" u="none" strike="noStrike" kern="1200" baseline="0" dirty="0">
                      <a:solidFill>
                        <a:prstClr val="black">
                          <a:lumMod val="75000"/>
                          <a:lumOff val="25000"/>
                        </a:prstClr>
                      </a:solidFill>
                      <a:latin typeface="+mn-lt"/>
                      <a:ea typeface="+mn-ea"/>
                      <a:cs typeface="+mn-cs"/>
                    </a:defRPr>
                  </a:pPr>
                  <a:endParaRPr lang="zh-CN"/>
                </a:p>
              </c:txPr>
            </c:dLbl>
            <c:spPr>
              <a:noFill/>
              <a:ln>
                <a:noFill/>
              </a:ln>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tx1">
                        <a:lumMod val="75000"/>
                        <a:lumOff val="25000"/>
                      </a:schemeClr>
                    </a:solidFill>
                    <a:latin typeface="+mn-lt"/>
                    <a:ea typeface="+mn-ea"/>
                    <a:cs typeface="+mn-cs"/>
                  </a:defRPr>
                </a:pPr>
                <a:endParaRPr lang="zh-CN"/>
              </a:p>
            </c:txPr>
            <c:dLblPos val="outEnd"/>
            <c:showVal val="1"/>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正文!$C$128:$C$130</c:f>
              <c:strCache>
                <c:ptCount val="3"/>
                <c:pt idx="0">
                  <c:v>烟草</c:v>
                </c:pt>
                <c:pt idx="1">
                  <c:v>非烟草</c:v>
                </c:pt>
                <c:pt idx="2">
                  <c:v>不知道</c:v>
                </c:pt>
              </c:strCache>
            </c:strRef>
          </c:cat>
          <c:val>
            <c:numRef>
              <c:f>正文!$F$128:$F$130</c:f>
              <c:numCache>
                <c:formatCode>###0.0</c:formatCode>
                <c:ptCount val="3"/>
                <c:pt idx="0">
                  <c:v>51.400329489291408</c:v>
                </c:pt>
                <c:pt idx="1">
                  <c:v>3.2948929159802307</c:v>
                </c:pt>
                <c:pt idx="2">
                  <c:v>45.304777594728144</c:v>
                </c:pt>
              </c:numCache>
            </c:numRef>
          </c:val>
        </c:ser>
        <c:dLbls>
          <c:showVal val="1"/>
        </c:dLbls>
        <c:gapWidth val="219"/>
        <c:overlap val="-27"/>
        <c:axId val="79513088"/>
        <c:axId val="79514624"/>
      </c:barChart>
      <c:catAx>
        <c:axId val="79513088"/>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zh-CN"/>
          </a:p>
        </c:txPr>
        <c:crossAx val="79514624"/>
        <c:crosses val="autoZero"/>
        <c:auto val="1"/>
        <c:lblAlgn val="ctr"/>
        <c:lblOffset val="100"/>
      </c:catAx>
      <c:valAx>
        <c:axId val="79514624"/>
        <c:scaling>
          <c:orientation val="minMax"/>
        </c:scaling>
        <c:axPos val="l"/>
        <c:majorGridlines>
          <c:spPr>
            <a:ln w="9525" cap="flat" cmpd="sng" algn="ctr">
              <a:solidFill>
                <a:schemeClr val="tx1">
                  <a:lumMod val="15000"/>
                  <a:lumOff val="85000"/>
                </a:schemeClr>
              </a:solidFill>
              <a:round/>
            </a:ln>
            <a:effectLst/>
          </c:spPr>
        </c:majorGridlines>
        <c:numFmt formatCode="###0.0" sourceLinked="1"/>
        <c:maj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zh-CN"/>
          </a:p>
        </c:txPr>
        <c:crossAx val="79513088"/>
        <c:crosses val="autoZero"/>
        <c:crossBetween val="between"/>
      </c:valAx>
      <c:spPr>
        <a:noFill/>
        <a:ln>
          <a:noFill/>
        </a:ln>
        <a:effectLst/>
      </c:spPr>
    </c:plotArea>
    <c:plotVisOnly val="1"/>
    <c:dispBlanksAs val="gap"/>
  </c:chart>
  <c:spPr>
    <a:noFill/>
    <a:ln w="9525" cap="flat" cmpd="sng" algn="ctr">
      <a:noFill/>
      <a:round/>
    </a:ln>
    <a:effectLst/>
  </c:spPr>
  <c:txPr>
    <a:bodyPr/>
    <a:lstStyle/>
    <a:p>
      <a:pPr>
        <a:defRPr/>
      </a:pPr>
      <a:endParaRPr lang="zh-CN"/>
    </a:p>
  </c:txPr>
  <c:externalData r:id="rId2"/>
</c:chartSpace>
</file>

<file path=ppt/diagrams/_rels/data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 Id="rId4" Type="http://schemas.openxmlformats.org/officeDocument/2006/relationships/image" Target="../media/image29.png"/></Relationships>
</file>

<file path=ppt/diagrams/_rels/data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 Id="rId4" Type="http://schemas.openxmlformats.org/officeDocument/2006/relationships/image" Target="../media/image34.png"/></Relationships>
</file>

<file path=ppt/diagrams/_rels/data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image" Target="../media/image35.png"/></Relationships>
</file>

<file path=ppt/diagrams/_rels/data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6BF58C-B88D-4132-8149-4BE0F94977A3}"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zh-CN" altLang="en-US"/>
        </a:p>
      </dgm:t>
    </dgm:pt>
    <dgm:pt modelId="{4DEF0929-9CD3-4C1F-BD21-B951F54A22F1}">
      <dgm:prSet phldrT="[文本]"/>
      <dgm:spPr>
        <a:solidFill>
          <a:schemeClr val="accent2">
            <a:lumMod val="20000"/>
            <a:lumOff val="80000"/>
          </a:schemeClr>
        </a:solidFill>
      </dgm:spPr>
      <dgm:t>
        <a:bodyPr/>
        <a:lstStyle/>
        <a:p>
          <a:r>
            <a:rPr lang="zh-CN" altLang="en-US" b="1" dirty="0" smtClean="0">
              <a:solidFill>
                <a:schemeClr val="accent2">
                  <a:lumMod val="75000"/>
                </a:schemeClr>
              </a:solidFill>
              <a:latin typeface="微软雅黑" panose="020B0503020204020204" pitchFamily="34" charset="-122"/>
              <a:ea typeface="微软雅黑" panose="020B0503020204020204" pitchFamily="34" charset="-122"/>
              <a:cs typeface="+mn-cs"/>
            </a:rPr>
            <a:t>中国人民共和国广告法（</a:t>
          </a:r>
          <a:r>
            <a:rPr lang="en-US" altLang="zh-CN" b="1" dirty="0" smtClean="0">
              <a:solidFill>
                <a:schemeClr val="accent2">
                  <a:lumMod val="75000"/>
                </a:schemeClr>
              </a:solidFill>
              <a:latin typeface="微软雅黑" panose="020B0503020204020204" pitchFamily="34" charset="-122"/>
              <a:ea typeface="微软雅黑" panose="020B0503020204020204" pitchFamily="34" charset="-122"/>
              <a:cs typeface="+mn-cs"/>
            </a:rPr>
            <a:t>1995</a:t>
          </a:r>
          <a:r>
            <a:rPr lang="zh-CN" altLang="en-US" b="1" dirty="0" smtClean="0">
              <a:solidFill>
                <a:schemeClr val="accent2">
                  <a:lumMod val="75000"/>
                </a:schemeClr>
              </a:solidFill>
              <a:latin typeface="微软雅黑" panose="020B0503020204020204" pitchFamily="34" charset="-122"/>
              <a:ea typeface="微软雅黑" panose="020B0503020204020204" pitchFamily="34" charset="-122"/>
              <a:cs typeface="+mn-cs"/>
            </a:rPr>
            <a:t>）</a:t>
          </a:r>
          <a:endParaRPr lang="zh-CN" altLang="en-US" dirty="0"/>
        </a:p>
      </dgm:t>
    </dgm:pt>
    <dgm:pt modelId="{54B85B2E-3F93-41D6-8DE8-63188707D878}" type="parTrans" cxnId="{A6DAFFA3-5E70-42D6-B992-8F508B9A5585}">
      <dgm:prSet/>
      <dgm:spPr/>
      <dgm:t>
        <a:bodyPr/>
        <a:lstStyle/>
        <a:p>
          <a:endParaRPr lang="zh-CN" altLang="en-US"/>
        </a:p>
      </dgm:t>
    </dgm:pt>
    <dgm:pt modelId="{D448E60D-A8C3-4A92-AA6B-A9B3F7449B65}" type="sibTrans" cxnId="{A6DAFFA3-5E70-42D6-B992-8F508B9A5585}">
      <dgm:prSet/>
      <dgm:spPr/>
      <dgm:t>
        <a:bodyPr/>
        <a:lstStyle/>
        <a:p>
          <a:endParaRPr lang="zh-CN" altLang="en-US"/>
        </a:p>
      </dgm:t>
    </dgm:pt>
    <dgm:pt modelId="{EF564548-FDFD-4EDE-BDDF-AD502FBDFF01}">
      <dgm:prSet phldrT="[文本]" custT="1"/>
      <dgm:spPr>
        <a:solidFill>
          <a:schemeClr val="accent2">
            <a:lumMod val="60000"/>
            <a:lumOff val="40000"/>
          </a:schemeClr>
        </a:solidFill>
      </dgm:spPr>
      <dgm:t>
        <a:bodyPr/>
        <a:lstStyle/>
        <a:p>
          <a:r>
            <a:rPr lang="zh-CN" altLang="en-US" sz="1400" b="1" dirty="0" smtClean="0">
              <a:solidFill>
                <a:schemeClr val="bg1"/>
              </a:solidFill>
              <a:latin typeface="微软雅黑" pitchFamily="34" charset="-122"/>
              <a:ea typeface="微软雅黑" pitchFamily="34" charset="-122"/>
            </a:rPr>
            <a:t>禁止利用</a:t>
          </a:r>
          <a:r>
            <a:rPr lang="zh-CN" altLang="en-US" sz="1400" b="1" dirty="0" smtClean="0">
              <a:solidFill>
                <a:schemeClr val="accent2">
                  <a:lumMod val="75000"/>
                </a:schemeClr>
              </a:solidFill>
              <a:latin typeface="微软雅黑" panose="020B0503020204020204" pitchFamily="34" charset="-122"/>
              <a:ea typeface="微软雅黑" panose="020B0503020204020204" pitchFamily="34" charset="-122"/>
              <a:cs typeface="+mn-cs"/>
            </a:rPr>
            <a:t>广播、电影、电视、报纸、期刊</a:t>
          </a:r>
          <a:r>
            <a:rPr lang="zh-CN" altLang="en-US" sz="1400" b="1" dirty="0" smtClean="0">
              <a:solidFill>
                <a:schemeClr val="bg1"/>
              </a:solidFill>
              <a:latin typeface="微软雅黑" pitchFamily="34" charset="-122"/>
              <a:ea typeface="微软雅黑" pitchFamily="34" charset="-122"/>
            </a:rPr>
            <a:t>发布烟草广告</a:t>
          </a:r>
          <a:endParaRPr lang="zh-CN" altLang="en-US" sz="1400" dirty="0">
            <a:solidFill>
              <a:schemeClr val="bg1"/>
            </a:solidFill>
          </a:endParaRPr>
        </a:p>
      </dgm:t>
    </dgm:pt>
    <dgm:pt modelId="{C0579C7D-8151-4DD2-BF7C-7F1E5B8D8956}" type="parTrans" cxnId="{93330B69-F1F4-4E5D-87B7-B850DCE04582}">
      <dgm:prSet/>
      <dgm:spPr/>
      <dgm:t>
        <a:bodyPr/>
        <a:lstStyle/>
        <a:p>
          <a:endParaRPr lang="zh-CN" altLang="en-US"/>
        </a:p>
      </dgm:t>
    </dgm:pt>
    <dgm:pt modelId="{2C1E16D5-47C6-45F0-A2EA-886CC63AFCD0}" type="sibTrans" cxnId="{93330B69-F1F4-4E5D-87B7-B850DCE04582}">
      <dgm:prSet/>
      <dgm:spPr/>
      <dgm:t>
        <a:bodyPr/>
        <a:lstStyle/>
        <a:p>
          <a:endParaRPr lang="zh-CN" altLang="en-US"/>
        </a:p>
      </dgm:t>
    </dgm:pt>
    <dgm:pt modelId="{E92388C8-580D-481E-A5D6-51395F99E5AC}">
      <dgm:prSet phldrT="[文本]" custT="1"/>
      <dgm:spPr>
        <a:solidFill>
          <a:schemeClr val="accent2">
            <a:lumMod val="60000"/>
            <a:lumOff val="40000"/>
          </a:schemeClr>
        </a:solidFill>
      </dgm:spPr>
      <dgm:t>
        <a:bodyPr/>
        <a:lstStyle/>
        <a:p>
          <a:r>
            <a:rPr lang="zh-CN" altLang="zh-CN" sz="1400" b="1" dirty="0" smtClean="0">
              <a:solidFill>
                <a:schemeClr val="bg1"/>
              </a:solidFill>
              <a:latin typeface="微软雅黑" pitchFamily="34" charset="-122"/>
              <a:ea typeface="微软雅黑" pitchFamily="34" charset="-122"/>
            </a:rPr>
            <a:t>烟草广告中必须标明</a:t>
          </a:r>
          <a:r>
            <a:rPr lang="zh-CN" altLang="en-US" sz="1400" b="1" dirty="0" smtClean="0">
              <a:solidFill>
                <a:schemeClr val="accent2">
                  <a:lumMod val="75000"/>
                </a:schemeClr>
              </a:solidFill>
              <a:latin typeface="微软雅黑" panose="020B0503020204020204" pitchFamily="34" charset="-122"/>
              <a:ea typeface="微软雅黑" panose="020B0503020204020204" pitchFamily="34" charset="-122"/>
              <a:cs typeface="+mn-cs"/>
            </a:rPr>
            <a:t>吸烟有害健康</a:t>
          </a:r>
        </a:p>
      </dgm:t>
    </dgm:pt>
    <dgm:pt modelId="{2BF452D1-30AB-42EA-B58B-527CF261CF86}" type="parTrans" cxnId="{9A6E49A3-0E02-4D9B-AF0B-6C24D1233575}">
      <dgm:prSet/>
      <dgm:spPr/>
      <dgm:t>
        <a:bodyPr/>
        <a:lstStyle/>
        <a:p>
          <a:endParaRPr lang="zh-CN" altLang="en-US"/>
        </a:p>
      </dgm:t>
    </dgm:pt>
    <dgm:pt modelId="{917159F6-9C0F-4A39-8862-7DD19F754598}" type="sibTrans" cxnId="{9A6E49A3-0E02-4D9B-AF0B-6C24D1233575}">
      <dgm:prSet/>
      <dgm:spPr/>
      <dgm:t>
        <a:bodyPr/>
        <a:lstStyle/>
        <a:p>
          <a:endParaRPr lang="zh-CN" altLang="en-US"/>
        </a:p>
      </dgm:t>
    </dgm:pt>
    <dgm:pt modelId="{1B4DB268-4896-4B31-A39E-8A04983C4C42}">
      <dgm:prSet phldrT="[文本]"/>
      <dgm:spPr/>
      <dgm:t>
        <a:bodyPr/>
        <a:lstStyle/>
        <a:p>
          <a:r>
            <a:rPr lang="zh-CN" altLang="en-US" b="1" dirty="0" smtClean="0">
              <a:solidFill>
                <a:schemeClr val="tx2">
                  <a:lumMod val="50000"/>
                </a:schemeClr>
              </a:solidFill>
              <a:latin typeface="微软雅黑" panose="020B0503020204020204" pitchFamily="34" charset="-122"/>
              <a:ea typeface="微软雅黑" panose="020B0503020204020204" pitchFamily="34" charset="-122"/>
              <a:cs typeface="+mn-cs"/>
            </a:rPr>
            <a:t>烟草控制框架公约（</a:t>
          </a:r>
          <a:r>
            <a:rPr lang="en-US" altLang="zh-CN" b="1" dirty="0" smtClean="0">
              <a:solidFill>
                <a:schemeClr val="tx2">
                  <a:lumMod val="50000"/>
                </a:schemeClr>
              </a:solidFill>
              <a:latin typeface="微软雅黑" panose="020B0503020204020204" pitchFamily="34" charset="-122"/>
              <a:ea typeface="微软雅黑" panose="020B0503020204020204" pitchFamily="34" charset="-122"/>
              <a:cs typeface="+mn-cs"/>
            </a:rPr>
            <a:t>2006</a:t>
          </a:r>
          <a:r>
            <a:rPr lang="zh-CN" altLang="en-US" b="1" dirty="0" smtClean="0">
              <a:solidFill>
                <a:schemeClr val="tx2">
                  <a:lumMod val="50000"/>
                </a:schemeClr>
              </a:solidFill>
              <a:latin typeface="微软雅黑" panose="020B0503020204020204" pitchFamily="34" charset="-122"/>
              <a:ea typeface="微软雅黑" panose="020B0503020204020204" pitchFamily="34" charset="-122"/>
              <a:cs typeface="+mn-cs"/>
            </a:rPr>
            <a:t>年）</a:t>
          </a:r>
        </a:p>
      </dgm:t>
    </dgm:pt>
    <dgm:pt modelId="{5E64AB2C-EB50-4899-ACA5-1A9B143B0385}" type="parTrans" cxnId="{E3110E32-5DA1-4C16-B398-9E2381EBAE51}">
      <dgm:prSet/>
      <dgm:spPr/>
      <dgm:t>
        <a:bodyPr/>
        <a:lstStyle/>
        <a:p>
          <a:endParaRPr lang="zh-CN" altLang="en-US"/>
        </a:p>
      </dgm:t>
    </dgm:pt>
    <dgm:pt modelId="{8B8CF6DD-61AA-448F-A854-270F6F0A1435}" type="sibTrans" cxnId="{E3110E32-5DA1-4C16-B398-9E2381EBAE51}">
      <dgm:prSet/>
      <dgm:spPr/>
      <dgm:t>
        <a:bodyPr/>
        <a:lstStyle/>
        <a:p>
          <a:endParaRPr lang="zh-CN" altLang="en-US"/>
        </a:p>
      </dgm:t>
    </dgm:pt>
    <dgm:pt modelId="{47DC2E56-09A3-42FA-B956-6945173F904C}">
      <dgm:prSet phldrT="[文本]" custT="1"/>
      <dgm:spPr/>
      <dgm:t>
        <a:bodyPr/>
        <a:lstStyle/>
        <a:p>
          <a:r>
            <a:rPr lang="zh-CN" altLang="en-US" sz="1400" b="1" dirty="0" smtClean="0">
              <a:solidFill>
                <a:schemeClr val="bg1"/>
              </a:solidFill>
              <a:latin typeface="微软雅黑" pitchFamily="34" charset="-122"/>
              <a:ea typeface="微软雅黑" pitchFamily="34" charset="-122"/>
            </a:rPr>
            <a:t>“</a:t>
          </a:r>
          <a:r>
            <a:rPr lang="zh-CN" altLang="zh-CN" sz="1400" b="1" dirty="0" smtClean="0">
              <a:solidFill>
                <a:schemeClr val="tx2">
                  <a:lumMod val="50000"/>
                </a:schemeClr>
              </a:solidFill>
              <a:latin typeface="微软雅黑" pitchFamily="34" charset="-122"/>
              <a:ea typeface="微软雅黑" pitchFamily="34" charset="-122"/>
            </a:rPr>
            <a:t>广泛</a:t>
          </a:r>
          <a:r>
            <a:rPr lang="zh-CN" altLang="zh-CN" sz="1400" b="1" dirty="0" smtClean="0">
              <a:solidFill>
                <a:schemeClr val="bg1"/>
              </a:solidFill>
              <a:latin typeface="微软雅黑" pitchFamily="34" charset="-122"/>
              <a:ea typeface="微软雅黑" pitchFamily="34" charset="-122"/>
            </a:rPr>
            <a:t>禁止</a:t>
          </a:r>
          <a:r>
            <a:rPr lang="zh-CN" altLang="en-US" sz="1400" b="1" dirty="0" smtClean="0">
              <a:solidFill>
                <a:schemeClr val="tx2">
                  <a:lumMod val="50000"/>
                </a:schemeClr>
              </a:solidFill>
              <a:latin typeface="微软雅黑" pitchFamily="34" charset="-122"/>
              <a:ea typeface="微软雅黑" pitchFamily="34" charset="-122"/>
            </a:rPr>
            <a:t>所有的</a:t>
          </a:r>
          <a:r>
            <a:rPr lang="zh-CN" altLang="en-US" sz="1400" b="1" dirty="0" smtClean="0">
              <a:solidFill>
                <a:schemeClr val="bg1"/>
              </a:solidFill>
              <a:latin typeface="微软雅黑" pitchFamily="34" charset="-122"/>
              <a:ea typeface="微软雅黑" pitchFamily="34" charset="-122"/>
            </a:rPr>
            <a:t>烟草广告、促销和赞助”</a:t>
          </a:r>
        </a:p>
      </dgm:t>
    </dgm:pt>
    <dgm:pt modelId="{D17D1E48-44A8-4321-A105-CAF6F5D2614C}" type="parTrans" cxnId="{6F5BDF15-3809-45FB-A47F-3BF5DD09A381}">
      <dgm:prSet/>
      <dgm:spPr/>
      <dgm:t>
        <a:bodyPr/>
        <a:lstStyle/>
        <a:p>
          <a:endParaRPr lang="zh-CN" altLang="en-US"/>
        </a:p>
      </dgm:t>
    </dgm:pt>
    <dgm:pt modelId="{CE116F50-F066-4906-80B2-B2FA30D5F206}" type="sibTrans" cxnId="{6F5BDF15-3809-45FB-A47F-3BF5DD09A381}">
      <dgm:prSet/>
      <dgm:spPr/>
      <dgm:t>
        <a:bodyPr/>
        <a:lstStyle/>
        <a:p>
          <a:endParaRPr lang="zh-CN" altLang="en-US"/>
        </a:p>
      </dgm:t>
    </dgm:pt>
    <dgm:pt modelId="{277147E0-CDAC-4249-9561-F6A3FFF36100}">
      <dgm:prSet phldrT="[文本]" custT="1"/>
      <dgm:spPr/>
      <dgm:t>
        <a:bodyPr/>
        <a:lstStyle/>
        <a:p>
          <a:r>
            <a:rPr lang="zh-CN" altLang="zh-CN" sz="1400" b="1" dirty="0" smtClean="0">
              <a:solidFill>
                <a:schemeClr val="bg1"/>
              </a:solidFill>
              <a:latin typeface="微软雅黑" pitchFamily="34" charset="-122"/>
              <a:ea typeface="微软雅黑" pitchFamily="34" charset="-122"/>
            </a:rPr>
            <a:t>“所有”就是</a:t>
          </a:r>
          <a:r>
            <a:rPr lang="zh-CN" altLang="zh-CN" sz="1400" b="1" dirty="0" smtClean="0">
              <a:solidFill>
                <a:schemeClr val="tx2">
                  <a:lumMod val="50000"/>
                </a:schemeClr>
              </a:solidFill>
              <a:latin typeface="微软雅黑" pitchFamily="34" charset="-122"/>
              <a:ea typeface="微软雅黑" pitchFamily="34" charset="-122"/>
            </a:rPr>
            <a:t>无例外</a:t>
          </a:r>
          <a:r>
            <a:rPr lang="zh-CN" altLang="zh-CN" sz="1400" b="1" dirty="0" smtClean="0">
              <a:solidFill>
                <a:schemeClr val="bg1"/>
              </a:solidFill>
              <a:latin typeface="微软雅黑" pitchFamily="34" charset="-122"/>
              <a:ea typeface="微软雅黑" pitchFamily="34" charset="-122"/>
            </a:rPr>
            <a:t>，部分禁止则</a:t>
          </a:r>
          <a:r>
            <a:rPr lang="zh-CN" altLang="zh-CN" sz="1400" b="1" dirty="0" smtClean="0">
              <a:solidFill>
                <a:schemeClr val="tx2">
                  <a:lumMod val="50000"/>
                </a:schemeClr>
              </a:solidFill>
              <a:latin typeface="微软雅黑" pitchFamily="34" charset="-122"/>
              <a:ea typeface="微软雅黑" pitchFamily="34" charset="-122"/>
            </a:rPr>
            <a:t>无效或者基本无效</a:t>
          </a:r>
          <a:endParaRPr lang="zh-CN" altLang="en-US" sz="1400" b="1" dirty="0" smtClean="0">
            <a:solidFill>
              <a:schemeClr val="tx2">
                <a:lumMod val="50000"/>
              </a:schemeClr>
            </a:solidFill>
            <a:latin typeface="微软雅黑" pitchFamily="34" charset="-122"/>
            <a:ea typeface="微软雅黑" pitchFamily="34" charset="-122"/>
          </a:endParaRPr>
        </a:p>
      </dgm:t>
    </dgm:pt>
    <dgm:pt modelId="{B47B618B-914E-4808-9E80-AF3A58734B1E}" type="parTrans" cxnId="{F546D048-F0BF-4409-990A-7B65833FF478}">
      <dgm:prSet/>
      <dgm:spPr/>
      <dgm:t>
        <a:bodyPr/>
        <a:lstStyle/>
        <a:p>
          <a:endParaRPr lang="zh-CN" altLang="en-US"/>
        </a:p>
      </dgm:t>
    </dgm:pt>
    <dgm:pt modelId="{363A45B9-9E0D-498D-B286-95E1D440F307}" type="sibTrans" cxnId="{F546D048-F0BF-4409-990A-7B65833FF478}">
      <dgm:prSet/>
      <dgm:spPr/>
      <dgm:t>
        <a:bodyPr/>
        <a:lstStyle/>
        <a:p>
          <a:endParaRPr lang="zh-CN" altLang="en-US"/>
        </a:p>
      </dgm:t>
    </dgm:pt>
    <dgm:pt modelId="{0A962811-8498-49FF-A8D1-D3948FE9A3B7}">
      <dgm:prSet custT="1"/>
      <dgm:spPr>
        <a:solidFill>
          <a:schemeClr val="accent2">
            <a:lumMod val="60000"/>
            <a:lumOff val="40000"/>
          </a:schemeClr>
        </a:solidFill>
      </dgm:spPr>
      <dgm:t>
        <a:bodyPr/>
        <a:lstStyle/>
        <a:p>
          <a:r>
            <a:rPr lang="zh-CN" altLang="zh-CN" sz="1400" b="1" dirty="0" smtClean="0">
              <a:solidFill>
                <a:schemeClr val="bg1"/>
              </a:solidFill>
              <a:latin typeface="微软雅黑" pitchFamily="34" charset="-122"/>
              <a:ea typeface="微软雅黑" pitchFamily="34" charset="-122"/>
            </a:rPr>
            <a:t>禁止在各类</a:t>
          </a:r>
          <a:r>
            <a:rPr lang="zh-CN" altLang="zh-CN" sz="1400" b="1" dirty="0" smtClean="0">
              <a:solidFill>
                <a:schemeClr val="accent2">
                  <a:lumMod val="75000"/>
                </a:schemeClr>
              </a:solidFill>
              <a:latin typeface="微软雅黑" panose="020B0503020204020204" pitchFamily="34" charset="-122"/>
              <a:ea typeface="微软雅黑" panose="020B0503020204020204" pitchFamily="34" charset="-122"/>
              <a:cs typeface="+mn-cs"/>
            </a:rPr>
            <a:t>等候</a:t>
          </a:r>
          <a:r>
            <a:rPr lang="zh-CN" altLang="en-US" sz="1400" b="1" dirty="0" smtClean="0">
              <a:solidFill>
                <a:schemeClr val="accent2">
                  <a:lumMod val="75000"/>
                </a:schemeClr>
              </a:solidFill>
              <a:latin typeface="微软雅黑" panose="020B0503020204020204" pitchFamily="34" charset="-122"/>
              <a:ea typeface="微软雅黑" panose="020B0503020204020204" pitchFamily="34" charset="-122"/>
              <a:cs typeface="+mn-cs"/>
            </a:rPr>
            <a:t>室</a:t>
          </a:r>
          <a:r>
            <a:rPr lang="zh-CN" altLang="zh-CN" sz="1400" b="1" dirty="0" smtClean="0">
              <a:solidFill>
                <a:schemeClr val="accent2">
                  <a:lumMod val="75000"/>
                </a:schemeClr>
              </a:solidFill>
              <a:latin typeface="微软雅黑" panose="020B0503020204020204" pitchFamily="34" charset="-122"/>
              <a:ea typeface="微软雅黑" panose="020B0503020204020204" pitchFamily="34" charset="-122"/>
              <a:cs typeface="+mn-cs"/>
            </a:rPr>
            <a:t>、影剧院、会议厅堂</a:t>
          </a:r>
          <a:r>
            <a:rPr lang="zh-CN" altLang="en-US" sz="1400" b="1" dirty="0" smtClean="0">
              <a:solidFill>
                <a:schemeClr val="accent2">
                  <a:lumMod val="75000"/>
                </a:schemeClr>
              </a:solidFill>
              <a:latin typeface="微软雅黑" panose="020B0503020204020204" pitchFamily="34" charset="-122"/>
              <a:ea typeface="微软雅黑" panose="020B0503020204020204" pitchFamily="34" charset="-122"/>
              <a:cs typeface="+mn-cs"/>
            </a:rPr>
            <a:t>、</a:t>
          </a:r>
          <a:r>
            <a:rPr lang="zh-CN" altLang="zh-CN" sz="1400" b="1" dirty="0" smtClean="0">
              <a:solidFill>
                <a:schemeClr val="accent2">
                  <a:lumMod val="75000"/>
                </a:schemeClr>
              </a:solidFill>
              <a:latin typeface="微软雅黑" panose="020B0503020204020204" pitchFamily="34" charset="-122"/>
              <a:ea typeface="微软雅黑" panose="020B0503020204020204" pitchFamily="34" charset="-122"/>
              <a:cs typeface="+mn-cs"/>
            </a:rPr>
            <a:t>体育比赛场馆</a:t>
          </a:r>
          <a:r>
            <a:rPr lang="zh-CN" altLang="zh-CN" sz="1400" b="1" dirty="0" smtClean="0">
              <a:solidFill>
                <a:schemeClr val="bg1"/>
              </a:solidFill>
              <a:latin typeface="微软雅黑" pitchFamily="34" charset="-122"/>
              <a:ea typeface="微软雅黑" pitchFamily="34" charset="-122"/>
            </a:rPr>
            <a:t>等公共场所设置烟草</a:t>
          </a:r>
          <a:r>
            <a:rPr lang="zh-CN" altLang="en-US" sz="1400" b="1" dirty="0" smtClean="0">
              <a:solidFill>
                <a:schemeClr val="bg1"/>
              </a:solidFill>
              <a:latin typeface="微软雅黑" pitchFamily="34" charset="-122"/>
              <a:ea typeface="微软雅黑" pitchFamily="34" charset="-122"/>
            </a:rPr>
            <a:t>广告</a:t>
          </a:r>
          <a:endParaRPr lang="zh-CN" altLang="en-US" sz="1400" b="1" dirty="0">
            <a:solidFill>
              <a:schemeClr val="bg1"/>
            </a:solidFill>
            <a:latin typeface="微软雅黑" pitchFamily="34" charset="-122"/>
            <a:ea typeface="微软雅黑" pitchFamily="34" charset="-122"/>
          </a:endParaRPr>
        </a:p>
      </dgm:t>
    </dgm:pt>
    <dgm:pt modelId="{DFA0A25E-1408-4564-BF7F-2968E96E9597}" type="parTrans" cxnId="{876DA772-85CE-4539-A598-FEE44B29A62B}">
      <dgm:prSet/>
      <dgm:spPr/>
      <dgm:t>
        <a:bodyPr/>
        <a:lstStyle/>
        <a:p>
          <a:endParaRPr lang="zh-CN" altLang="en-US"/>
        </a:p>
      </dgm:t>
    </dgm:pt>
    <dgm:pt modelId="{A3D77704-18E0-4472-B7F8-553506E40232}" type="sibTrans" cxnId="{876DA772-85CE-4539-A598-FEE44B29A62B}">
      <dgm:prSet/>
      <dgm:spPr/>
      <dgm:t>
        <a:bodyPr/>
        <a:lstStyle/>
        <a:p>
          <a:endParaRPr lang="zh-CN" altLang="en-US"/>
        </a:p>
      </dgm:t>
    </dgm:pt>
    <dgm:pt modelId="{A571381F-0889-416A-B8E6-D26FF742EA41}">
      <dgm:prSet phldrT="[文本]" custT="1"/>
      <dgm:spPr/>
      <dgm:t>
        <a:bodyPr/>
        <a:lstStyle/>
        <a:p>
          <a:r>
            <a:rPr lang="zh-CN" altLang="zh-CN" sz="1400" b="1" dirty="0" smtClean="0">
              <a:solidFill>
                <a:schemeClr val="bg1"/>
              </a:solidFill>
              <a:latin typeface="微软雅黑" pitchFamily="34" charset="-122"/>
              <a:ea typeface="微软雅黑" pitchFamily="34" charset="-122"/>
            </a:rPr>
            <a:t>各缔约方在批准公约</a:t>
          </a:r>
          <a:r>
            <a:rPr lang="zh-CN" altLang="en-US" sz="1400" b="1" dirty="0" smtClean="0">
              <a:solidFill>
                <a:schemeClr val="tx2">
                  <a:lumMod val="50000"/>
                </a:schemeClr>
              </a:solidFill>
              <a:latin typeface="微软雅黑" pitchFamily="34" charset="-122"/>
              <a:ea typeface="微软雅黑" pitchFamily="34" charset="-122"/>
            </a:rPr>
            <a:t>五年内</a:t>
          </a:r>
          <a:r>
            <a:rPr lang="zh-CN" altLang="en-US" sz="1400" b="1" dirty="0" smtClean="0">
              <a:solidFill>
                <a:schemeClr val="bg1"/>
              </a:solidFill>
              <a:latin typeface="微软雅黑" pitchFamily="34" charset="-122"/>
              <a:ea typeface="微软雅黑" pitchFamily="34" charset="-122"/>
            </a:rPr>
            <a:t>，实行和执行对烟草广告、促销和赞助的全面禁令</a:t>
          </a:r>
        </a:p>
      </dgm:t>
    </dgm:pt>
    <dgm:pt modelId="{205899E3-47EF-4015-8568-DD927CBA9998}" type="parTrans" cxnId="{96375580-D186-4701-AE36-A09202AE056B}">
      <dgm:prSet/>
      <dgm:spPr/>
      <dgm:t>
        <a:bodyPr/>
        <a:lstStyle/>
        <a:p>
          <a:endParaRPr lang="zh-CN" altLang="en-US"/>
        </a:p>
      </dgm:t>
    </dgm:pt>
    <dgm:pt modelId="{6DACDCCC-2EB9-42E7-A916-EFC5DE2C1C89}" type="sibTrans" cxnId="{96375580-D186-4701-AE36-A09202AE056B}">
      <dgm:prSet/>
      <dgm:spPr/>
      <dgm:t>
        <a:bodyPr/>
        <a:lstStyle/>
        <a:p>
          <a:endParaRPr lang="zh-CN" altLang="en-US"/>
        </a:p>
      </dgm:t>
    </dgm:pt>
    <dgm:pt modelId="{29A2F9BB-2808-45C8-9E13-3E40C58AEEDF}" type="pres">
      <dgm:prSet presAssocID="{C96BF58C-B88D-4132-8149-4BE0F94977A3}" presName="theList" presStyleCnt="0">
        <dgm:presLayoutVars>
          <dgm:dir/>
          <dgm:animLvl val="lvl"/>
          <dgm:resizeHandles val="exact"/>
        </dgm:presLayoutVars>
      </dgm:prSet>
      <dgm:spPr/>
      <dgm:t>
        <a:bodyPr/>
        <a:lstStyle/>
        <a:p>
          <a:endParaRPr lang="zh-CN" altLang="en-US"/>
        </a:p>
      </dgm:t>
    </dgm:pt>
    <dgm:pt modelId="{C32AD221-EA17-4965-A041-909E0299D4A8}" type="pres">
      <dgm:prSet presAssocID="{4DEF0929-9CD3-4C1F-BD21-B951F54A22F1}" presName="compNode" presStyleCnt="0"/>
      <dgm:spPr/>
    </dgm:pt>
    <dgm:pt modelId="{2E3D78E6-B4BB-4219-B5D4-11D4E160C442}" type="pres">
      <dgm:prSet presAssocID="{4DEF0929-9CD3-4C1F-BD21-B951F54A22F1}" presName="aNode" presStyleLbl="bgShp" presStyleIdx="0" presStyleCnt="2"/>
      <dgm:spPr/>
      <dgm:t>
        <a:bodyPr/>
        <a:lstStyle/>
        <a:p>
          <a:endParaRPr lang="zh-CN" altLang="en-US"/>
        </a:p>
      </dgm:t>
    </dgm:pt>
    <dgm:pt modelId="{4690CD6E-23A3-4321-8DE7-3DFB0D4ACA75}" type="pres">
      <dgm:prSet presAssocID="{4DEF0929-9CD3-4C1F-BD21-B951F54A22F1}" presName="textNode" presStyleLbl="bgShp" presStyleIdx="0" presStyleCnt="2"/>
      <dgm:spPr/>
      <dgm:t>
        <a:bodyPr/>
        <a:lstStyle/>
        <a:p>
          <a:endParaRPr lang="zh-CN" altLang="en-US"/>
        </a:p>
      </dgm:t>
    </dgm:pt>
    <dgm:pt modelId="{EA269B06-2796-4D96-B038-1F5D325D9D9C}" type="pres">
      <dgm:prSet presAssocID="{4DEF0929-9CD3-4C1F-BD21-B951F54A22F1}" presName="compChildNode" presStyleCnt="0"/>
      <dgm:spPr/>
    </dgm:pt>
    <dgm:pt modelId="{F73878C9-82D0-4D93-B0E4-D47F0B61CE7F}" type="pres">
      <dgm:prSet presAssocID="{4DEF0929-9CD3-4C1F-BD21-B951F54A22F1}" presName="theInnerList" presStyleCnt="0"/>
      <dgm:spPr/>
    </dgm:pt>
    <dgm:pt modelId="{C28BDCA7-ED8F-47D4-A274-3231C90544FD}" type="pres">
      <dgm:prSet presAssocID="{EF564548-FDFD-4EDE-BDDF-AD502FBDFF01}" presName="childNode" presStyleLbl="node1" presStyleIdx="0" presStyleCnt="6">
        <dgm:presLayoutVars>
          <dgm:bulletEnabled val="1"/>
        </dgm:presLayoutVars>
      </dgm:prSet>
      <dgm:spPr/>
      <dgm:t>
        <a:bodyPr/>
        <a:lstStyle/>
        <a:p>
          <a:endParaRPr lang="zh-CN" altLang="en-US"/>
        </a:p>
      </dgm:t>
    </dgm:pt>
    <dgm:pt modelId="{3A22AB53-097C-40F5-BC12-3E41616E09A4}" type="pres">
      <dgm:prSet presAssocID="{EF564548-FDFD-4EDE-BDDF-AD502FBDFF01}" presName="aSpace2" presStyleCnt="0"/>
      <dgm:spPr/>
    </dgm:pt>
    <dgm:pt modelId="{C8D4EB4D-62CC-4EE4-BBD6-6BCAADF13D67}" type="pres">
      <dgm:prSet presAssocID="{0A962811-8498-49FF-A8D1-D3948FE9A3B7}" presName="childNode" presStyleLbl="node1" presStyleIdx="1" presStyleCnt="6">
        <dgm:presLayoutVars>
          <dgm:bulletEnabled val="1"/>
        </dgm:presLayoutVars>
      </dgm:prSet>
      <dgm:spPr/>
      <dgm:t>
        <a:bodyPr/>
        <a:lstStyle/>
        <a:p>
          <a:endParaRPr lang="zh-CN" altLang="en-US"/>
        </a:p>
      </dgm:t>
    </dgm:pt>
    <dgm:pt modelId="{24848019-79EC-4CF8-840B-5C26566C7402}" type="pres">
      <dgm:prSet presAssocID="{0A962811-8498-49FF-A8D1-D3948FE9A3B7}" presName="aSpace2" presStyleCnt="0"/>
      <dgm:spPr/>
    </dgm:pt>
    <dgm:pt modelId="{C3ADB980-E99E-4A2B-92AB-AC20E449A4A0}" type="pres">
      <dgm:prSet presAssocID="{E92388C8-580D-481E-A5D6-51395F99E5AC}" presName="childNode" presStyleLbl="node1" presStyleIdx="2" presStyleCnt="6">
        <dgm:presLayoutVars>
          <dgm:bulletEnabled val="1"/>
        </dgm:presLayoutVars>
      </dgm:prSet>
      <dgm:spPr/>
      <dgm:t>
        <a:bodyPr/>
        <a:lstStyle/>
        <a:p>
          <a:endParaRPr lang="zh-CN" altLang="en-US"/>
        </a:p>
      </dgm:t>
    </dgm:pt>
    <dgm:pt modelId="{9071E23D-CB20-4876-A73C-DB65E719FBEC}" type="pres">
      <dgm:prSet presAssocID="{4DEF0929-9CD3-4C1F-BD21-B951F54A22F1}" presName="aSpace" presStyleCnt="0"/>
      <dgm:spPr/>
    </dgm:pt>
    <dgm:pt modelId="{CE46B916-746E-4F51-8080-20B0D0C7F946}" type="pres">
      <dgm:prSet presAssocID="{1B4DB268-4896-4B31-A39E-8A04983C4C42}" presName="compNode" presStyleCnt="0"/>
      <dgm:spPr/>
    </dgm:pt>
    <dgm:pt modelId="{C27D86A1-E72A-44AD-851C-E5E35520C0CF}" type="pres">
      <dgm:prSet presAssocID="{1B4DB268-4896-4B31-A39E-8A04983C4C42}" presName="aNode" presStyleLbl="bgShp" presStyleIdx="1" presStyleCnt="2"/>
      <dgm:spPr/>
      <dgm:t>
        <a:bodyPr/>
        <a:lstStyle/>
        <a:p>
          <a:endParaRPr lang="zh-CN" altLang="en-US"/>
        </a:p>
      </dgm:t>
    </dgm:pt>
    <dgm:pt modelId="{D9D498D2-0CA4-4E2B-BF86-5012ADF3C042}" type="pres">
      <dgm:prSet presAssocID="{1B4DB268-4896-4B31-A39E-8A04983C4C42}" presName="textNode" presStyleLbl="bgShp" presStyleIdx="1" presStyleCnt="2"/>
      <dgm:spPr/>
      <dgm:t>
        <a:bodyPr/>
        <a:lstStyle/>
        <a:p>
          <a:endParaRPr lang="zh-CN" altLang="en-US"/>
        </a:p>
      </dgm:t>
    </dgm:pt>
    <dgm:pt modelId="{240AA1AE-D400-457C-88EC-BF164E4CCAF5}" type="pres">
      <dgm:prSet presAssocID="{1B4DB268-4896-4B31-A39E-8A04983C4C42}" presName="compChildNode" presStyleCnt="0"/>
      <dgm:spPr/>
    </dgm:pt>
    <dgm:pt modelId="{A6A74DC4-4D0D-4DE9-B62E-3202EF6E65A0}" type="pres">
      <dgm:prSet presAssocID="{1B4DB268-4896-4B31-A39E-8A04983C4C42}" presName="theInnerList" presStyleCnt="0"/>
      <dgm:spPr/>
    </dgm:pt>
    <dgm:pt modelId="{B46B3BB1-8349-4123-AB9D-AFD860EEEB04}" type="pres">
      <dgm:prSet presAssocID="{47DC2E56-09A3-42FA-B956-6945173F904C}" presName="childNode" presStyleLbl="node1" presStyleIdx="3" presStyleCnt="6">
        <dgm:presLayoutVars>
          <dgm:bulletEnabled val="1"/>
        </dgm:presLayoutVars>
      </dgm:prSet>
      <dgm:spPr/>
      <dgm:t>
        <a:bodyPr/>
        <a:lstStyle/>
        <a:p>
          <a:endParaRPr lang="zh-CN" altLang="en-US"/>
        </a:p>
      </dgm:t>
    </dgm:pt>
    <dgm:pt modelId="{B71DACB6-34C7-4277-BC1D-701237E92253}" type="pres">
      <dgm:prSet presAssocID="{47DC2E56-09A3-42FA-B956-6945173F904C}" presName="aSpace2" presStyleCnt="0"/>
      <dgm:spPr/>
    </dgm:pt>
    <dgm:pt modelId="{79707D75-3280-45F5-A28B-B8C8C5EF9D6B}" type="pres">
      <dgm:prSet presAssocID="{277147E0-CDAC-4249-9561-F6A3FFF36100}" presName="childNode" presStyleLbl="node1" presStyleIdx="4" presStyleCnt="6">
        <dgm:presLayoutVars>
          <dgm:bulletEnabled val="1"/>
        </dgm:presLayoutVars>
      </dgm:prSet>
      <dgm:spPr/>
      <dgm:t>
        <a:bodyPr/>
        <a:lstStyle/>
        <a:p>
          <a:endParaRPr lang="zh-CN" altLang="en-US"/>
        </a:p>
      </dgm:t>
    </dgm:pt>
    <dgm:pt modelId="{AAE72C90-66E9-49C9-A42C-9F6E38C344D3}" type="pres">
      <dgm:prSet presAssocID="{277147E0-CDAC-4249-9561-F6A3FFF36100}" presName="aSpace2" presStyleCnt="0"/>
      <dgm:spPr/>
    </dgm:pt>
    <dgm:pt modelId="{1F6D3196-F4A5-4052-886C-9AFBBF3C7E23}" type="pres">
      <dgm:prSet presAssocID="{A571381F-0889-416A-B8E6-D26FF742EA41}" presName="childNode" presStyleLbl="node1" presStyleIdx="5" presStyleCnt="6">
        <dgm:presLayoutVars>
          <dgm:bulletEnabled val="1"/>
        </dgm:presLayoutVars>
      </dgm:prSet>
      <dgm:spPr/>
      <dgm:t>
        <a:bodyPr/>
        <a:lstStyle/>
        <a:p>
          <a:endParaRPr lang="zh-CN" altLang="en-US"/>
        </a:p>
      </dgm:t>
    </dgm:pt>
  </dgm:ptLst>
  <dgm:cxnLst>
    <dgm:cxn modelId="{93330B69-F1F4-4E5D-87B7-B850DCE04582}" srcId="{4DEF0929-9CD3-4C1F-BD21-B951F54A22F1}" destId="{EF564548-FDFD-4EDE-BDDF-AD502FBDFF01}" srcOrd="0" destOrd="0" parTransId="{C0579C7D-8151-4DD2-BF7C-7F1E5B8D8956}" sibTransId="{2C1E16D5-47C6-45F0-A2EA-886CC63AFCD0}"/>
    <dgm:cxn modelId="{876DA772-85CE-4539-A598-FEE44B29A62B}" srcId="{4DEF0929-9CD3-4C1F-BD21-B951F54A22F1}" destId="{0A962811-8498-49FF-A8D1-D3948FE9A3B7}" srcOrd="1" destOrd="0" parTransId="{DFA0A25E-1408-4564-BF7F-2968E96E9597}" sibTransId="{A3D77704-18E0-4472-B7F8-553506E40232}"/>
    <dgm:cxn modelId="{3D080D96-6EE0-42A1-BDC0-8D36E1FF499E}" type="presOf" srcId="{A571381F-0889-416A-B8E6-D26FF742EA41}" destId="{1F6D3196-F4A5-4052-886C-9AFBBF3C7E23}" srcOrd="0" destOrd="0" presId="urn:microsoft.com/office/officeart/2005/8/layout/lProcess2"/>
    <dgm:cxn modelId="{9A6E49A3-0E02-4D9B-AF0B-6C24D1233575}" srcId="{4DEF0929-9CD3-4C1F-BD21-B951F54A22F1}" destId="{E92388C8-580D-481E-A5D6-51395F99E5AC}" srcOrd="2" destOrd="0" parTransId="{2BF452D1-30AB-42EA-B58B-527CF261CF86}" sibTransId="{917159F6-9C0F-4A39-8862-7DD19F754598}"/>
    <dgm:cxn modelId="{6F5BDF15-3809-45FB-A47F-3BF5DD09A381}" srcId="{1B4DB268-4896-4B31-A39E-8A04983C4C42}" destId="{47DC2E56-09A3-42FA-B956-6945173F904C}" srcOrd="0" destOrd="0" parTransId="{D17D1E48-44A8-4321-A105-CAF6F5D2614C}" sibTransId="{CE116F50-F066-4906-80B2-B2FA30D5F206}"/>
    <dgm:cxn modelId="{18D4A685-3033-4C61-BFB9-FCD2A236142B}" type="presOf" srcId="{277147E0-CDAC-4249-9561-F6A3FFF36100}" destId="{79707D75-3280-45F5-A28B-B8C8C5EF9D6B}" srcOrd="0" destOrd="0" presId="urn:microsoft.com/office/officeart/2005/8/layout/lProcess2"/>
    <dgm:cxn modelId="{0951CAF1-F1C1-4055-8926-0461A7DEBF0B}" type="presOf" srcId="{1B4DB268-4896-4B31-A39E-8A04983C4C42}" destId="{C27D86A1-E72A-44AD-851C-E5E35520C0CF}" srcOrd="0" destOrd="0" presId="urn:microsoft.com/office/officeart/2005/8/layout/lProcess2"/>
    <dgm:cxn modelId="{10414A15-39CE-47E6-B7D8-2A7DE8A92848}" type="presOf" srcId="{EF564548-FDFD-4EDE-BDDF-AD502FBDFF01}" destId="{C28BDCA7-ED8F-47D4-A274-3231C90544FD}" srcOrd="0" destOrd="0" presId="urn:microsoft.com/office/officeart/2005/8/layout/lProcess2"/>
    <dgm:cxn modelId="{CE5653F9-EBAF-4146-B2C7-0517A0C40230}" type="presOf" srcId="{4DEF0929-9CD3-4C1F-BD21-B951F54A22F1}" destId="{4690CD6E-23A3-4321-8DE7-3DFB0D4ACA75}" srcOrd="1" destOrd="0" presId="urn:microsoft.com/office/officeart/2005/8/layout/lProcess2"/>
    <dgm:cxn modelId="{A0BC9E27-E76C-4103-92C4-0F77ACFD4C44}" type="presOf" srcId="{1B4DB268-4896-4B31-A39E-8A04983C4C42}" destId="{D9D498D2-0CA4-4E2B-BF86-5012ADF3C042}" srcOrd="1" destOrd="0" presId="urn:microsoft.com/office/officeart/2005/8/layout/lProcess2"/>
    <dgm:cxn modelId="{6062E060-9C4E-4026-828E-DB8747DBF404}" type="presOf" srcId="{0A962811-8498-49FF-A8D1-D3948FE9A3B7}" destId="{C8D4EB4D-62CC-4EE4-BBD6-6BCAADF13D67}" srcOrd="0" destOrd="0" presId="urn:microsoft.com/office/officeart/2005/8/layout/lProcess2"/>
    <dgm:cxn modelId="{96375580-D186-4701-AE36-A09202AE056B}" srcId="{1B4DB268-4896-4B31-A39E-8A04983C4C42}" destId="{A571381F-0889-416A-B8E6-D26FF742EA41}" srcOrd="2" destOrd="0" parTransId="{205899E3-47EF-4015-8568-DD927CBA9998}" sibTransId="{6DACDCCC-2EB9-42E7-A916-EFC5DE2C1C89}"/>
    <dgm:cxn modelId="{DBB52D46-CC59-4926-B48C-0CE1B1D549F6}" type="presOf" srcId="{4DEF0929-9CD3-4C1F-BD21-B951F54A22F1}" destId="{2E3D78E6-B4BB-4219-B5D4-11D4E160C442}" srcOrd="0" destOrd="0" presId="urn:microsoft.com/office/officeart/2005/8/layout/lProcess2"/>
    <dgm:cxn modelId="{A6DAFFA3-5E70-42D6-B992-8F508B9A5585}" srcId="{C96BF58C-B88D-4132-8149-4BE0F94977A3}" destId="{4DEF0929-9CD3-4C1F-BD21-B951F54A22F1}" srcOrd="0" destOrd="0" parTransId="{54B85B2E-3F93-41D6-8DE8-63188707D878}" sibTransId="{D448E60D-A8C3-4A92-AA6B-A9B3F7449B65}"/>
    <dgm:cxn modelId="{65303E02-411B-4BB4-BC50-BBBC4830ED19}" type="presOf" srcId="{C96BF58C-B88D-4132-8149-4BE0F94977A3}" destId="{29A2F9BB-2808-45C8-9E13-3E40C58AEEDF}" srcOrd="0" destOrd="0" presId="urn:microsoft.com/office/officeart/2005/8/layout/lProcess2"/>
    <dgm:cxn modelId="{E3110E32-5DA1-4C16-B398-9E2381EBAE51}" srcId="{C96BF58C-B88D-4132-8149-4BE0F94977A3}" destId="{1B4DB268-4896-4B31-A39E-8A04983C4C42}" srcOrd="1" destOrd="0" parTransId="{5E64AB2C-EB50-4899-ACA5-1A9B143B0385}" sibTransId="{8B8CF6DD-61AA-448F-A854-270F6F0A1435}"/>
    <dgm:cxn modelId="{41CE56C9-59C6-4123-9C49-D20606E82D3D}" type="presOf" srcId="{47DC2E56-09A3-42FA-B956-6945173F904C}" destId="{B46B3BB1-8349-4123-AB9D-AFD860EEEB04}" srcOrd="0" destOrd="0" presId="urn:microsoft.com/office/officeart/2005/8/layout/lProcess2"/>
    <dgm:cxn modelId="{15213627-D208-4B09-AC3D-5A47AF4A6A91}" type="presOf" srcId="{E92388C8-580D-481E-A5D6-51395F99E5AC}" destId="{C3ADB980-E99E-4A2B-92AB-AC20E449A4A0}" srcOrd="0" destOrd="0" presId="urn:microsoft.com/office/officeart/2005/8/layout/lProcess2"/>
    <dgm:cxn modelId="{F546D048-F0BF-4409-990A-7B65833FF478}" srcId="{1B4DB268-4896-4B31-A39E-8A04983C4C42}" destId="{277147E0-CDAC-4249-9561-F6A3FFF36100}" srcOrd="1" destOrd="0" parTransId="{B47B618B-914E-4808-9E80-AF3A58734B1E}" sibTransId="{363A45B9-9E0D-498D-B286-95E1D440F307}"/>
    <dgm:cxn modelId="{B6917E8C-D83D-4BC2-B800-493EBF084A1C}" type="presParOf" srcId="{29A2F9BB-2808-45C8-9E13-3E40C58AEEDF}" destId="{C32AD221-EA17-4965-A041-909E0299D4A8}" srcOrd="0" destOrd="0" presId="urn:microsoft.com/office/officeart/2005/8/layout/lProcess2"/>
    <dgm:cxn modelId="{C02A05BC-26CF-4672-8043-47D2D794B1FF}" type="presParOf" srcId="{C32AD221-EA17-4965-A041-909E0299D4A8}" destId="{2E3D78E6-B4BB-4219-B5D4-11D4E160C442}" srcOrd="0" destOrd="0" presId="urn:microsoft.com/office/officeart/2005/8/layout/lProcess2"/>
    <dgm:cxn modelId="{B546C141-8830-4F3F-97B9-2319C8ECBE05}" type="presParOf" srcId="{C32AD221-EA17-4965-A041-909E0299D4A8}" destId="{4690CD6E-23A3-4321-8DE7-3DFB0D4ACA75}" srcOrd="1" destOrd="0" presId="urn:microsoft.com/office/officeart/2005/8/layout/lProcess2"/>
    <dgm:cxn modelId="{F4668919-CB56-48F5-9901-9AE962D36A93}" type="presParOf" srcId="{C32AD221-EA17-4965-A041-909E0299D4A8}" destId="{EA269B06-2796-4D96-B038-1F5D325D9D9C}" srcOrd="2" destOrd="0" presId="urn:microsoft.com/office/officeart/2005/8/layout/lProcess2"/>
    <dgm:cxn modelId="{98A02C0B-DFCF-4AA9-9FEC-7CBCD0A661F6}" type="presParOf" srcId="{EA269B06-2796-4D96-B038-1F5D325D9D9C}" destId="{F73878C9-82D0-4D93-B0E4-D47F0B61CE7F}" srcOrd="0" destOrd="0" presId="urn:microsoft.com/office/officeart/2005/8/layout/lProcess2"/>
    <dgm:cxn modelId="{4669F84A-C1DE-46A9-A352-25DDA2DC02FC}" type="presParOf" srcId="{F73878C9-82D0-4D93-B0E4-D47F0B61CE7F}" destId="{C28BDCA7-ED8F-47D4-A274-3231C90544FD}" srcOrd="0" destOrd="0" presId="urn:microsoft.com/office/officeart/2005/8/layout/lProcess2"/>
    <dgm:cxn modelId="{8E38960D-BFED-4F70-AB15-9269A151A3A2}" type="presParOf" srcId="{F73878C9-82D0-4D93-B0E4-D47F0B61CE7F}" destId="{3A22AB53-097C-40F5-BC12-3E41616E09A4}" srcOrd="1" destOrd="0" presId="urn:microsoft.com/office/officeart/2005/8/layout/lProcess2"/>
    <dgm:cxn modelId="{3E917712-0569-4091-953E-B6EE6451BE6F}" type="presParOf" srcId="{F73878C9-82D0-4D93-B0E4-D47F0B61CE7F}" destId="{C8D4EB4D-62CC-4EE4-BBD6-6BCAADF13D67}" srcOrd="2" destOrd="0" presId="urn:microsoft.com/office/officeart/2005/8/layout/lProcess2"/>
    <dgm:cxn modelId="{EDE9129D-28F4-412A-AD9A-C0D6CB9FE923}" type="presParOf" srcId="{F73878C9-82D0-4D93-B0E4-D47F0B61CE7F}" destId="{24848019-79EC-4CF8-840B-5C26566C7402}" srcOrd="3" destOrd="0" presId="urn:microsoft.com/office/officeart/2005/8/layout/lProcess2"/>
    <dgm:cxn modelId="{001FDB95-4B1F-4115-BA35-8F3D25D1EF51}" type="presParOf" srcId="{F73878C9-82D0-4D93-B0E4-D47F0B61CE7F}" destId="{C3ADB980-E99E-4A2B-92AB-AC20E449A4A0}" srcOrd="4" destOrd="0" presId="urn:microsoft.com/office/officeart/2005/8/layout/lProcess2"/>
    <dgm:cxn modelId="{BE0EA976-CD44-4BAD-9692-9F61AB3DB722}" type="presParOf" srcId="{29A2F9BB-2808-45C8-9E13-3E40C58AEEDF}" destId="{9071E23D-CB20-4876-A73C-DB65E719FBEC}" srcOrd="1" destOrd="0" presId="urn:microsoft.com/office/officeart/2005/8/layout/lProcess2"/>
    <dgm:cxn modelId="{E74E9B52-DAA5-4839-9641-BD1F029393BA}" type="presParOf" srcId="{29A2F9BB-2808-45C8-9E13-3E40C58AEEDF}" destId="{CE46B916-746E-4F51-8080-20B0D0C7F946}" srcOrd="2" destOrd="0" presId="urn:microsoft.com/office/officeart/2005/8/layout/lProcess2"/>
    <dgm:cxn modelId="{22FFA4B6-5018-488A-AEE9-E9AD2312CAC9}" type="presParOf" srcId="{CE46B916-746E-4F51-8080-20B0D0C7F946}" destId="{C27D86A1-E72A-44AD-851C-E5E35520C0CF}" srcOrd="0" destOrd="0" presId="urn:microsoft.com/office/officeart/2005/8/layout/lProcess2"/>
    <dgm:cxn modelId="{D4DA4F9C-2E82-4A23-9B27-95B055D27E6B}" type="presParOf" srcId="{CE46B916-746E-4F51-8080-20B0D0C7F946}" destId="{D9D498D2-0CA4-4E2B-BF86-5012ADF3C042}" srcOrd="1" destOrd="0" presId="urn:microsoft.com/office/officeart/2005/8/layout/lProcess2"/>
    <dgm:cxn modelId="{59480C8E-6272-4B25-A53B-A73456133622}" type="presParOf" srcId="{CE46B916-746E-4F51-8080-20B0D0C7F946}" destId="{240AA1AE-D400-457C-88EC-BF164E4CCAF5}" srcOrd="2" destOrd="0" presId="urn:microsoft.com/office/officeart/2005/8/layout/lProcess2"/>
    <dgm:cxn modelId="{2B2290D0-99E7-4329-991E-544B5794F6E3}" type="presParOf" srcId="{240AA1AE-D400-457C-88EC-BF164E4CCAF5}" destId="{A6A74DC4-4D0D-4DE9-B62E-3202EF6E65A0}" srcOrd="0" destOrd="0" presId="urn:microsoft.com/office/officeart/2005/8/layout/lProcess2"/>
    <dgm:cxn modelId="{B94ADEB8-073A-4D7F-A1C7-E1E6290B7ED8}" type="presParOf" srcId="{A6A74DC4-4D0D-4DE9-B62E-3202EF6E65A0}" destId="{B46B3BB1-8349-4123-AB9D-AFD860EEEB04}" srcOrd="0" destOrd="0" presId="urn:microsoft.com/office/officeart/2005/8/layout/lProcess2"/>
    <dgm:cxn modelId="{F943F94B-49F0-4076-A220-2FEB70D331DF}" type="presParOf" srcId="{A6A74DC4-4D0D-4DE9-B62E-3202EF6E65A0}" destId="{B71DACB6-34C7-4277-BC1D-701237E92253}" srcOrd="1" destOrd="0" presId="urn:microsoft.com/office/officeart/2005/8/layout/lProcess2"/>
    <dgm:cxn modelId="{2A6ECE59-843D-41BE-9570-D0274FF5446D}" type="presParOf" srcId="{A6A74DC4-4D0D-4DE9-B62E-3202EF6E65A0}" destId="{79707D75-3280-45F5-A28B-B8C8C5EF9D6B}" srcOrd="2" destOrd="0" presId="urn:microsoft.com/office/officeart/2005/8/layout/lProcess2"/>
    <dgm:cxn modelId="{9ED151F0-48C6-4B94-A061-00C1426FFCA6}" type="presParOf" srcId="{A6A74DC4-4D0D-4DE9-B62E-3202EF6E65A0}" destId="{AAE72C90-66E9-49C9-A42C-9F6E38C344D3}" srcOrd="3" destOrd="0" presId="urn:microsoft.com/office/officeart/2005/8/layout/lProcess2"/>
    <dgm:cxn modelId="{E2E2E0B0-433B-4442-81D1-7CEFFA1890B1}" type="presParOf" srcId="{A6A74DC4-4D0D-4DE9-B62E-3202EF6E65A0}" destId="{1F6D3196-F4A5-4052-886C-9AFBBF3C7E23}" srcOrd="4" destOrd="0" presId="urn:microsoft.com/office/officeart/2005/8/layout/lProcess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3AE176-8A36-464B-8356-CF83C839F7AE}"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zh-CN" altLang="en-US"/>
        </a:p>
      </dgm:t>
    </dgm:pt>
    <dgm:pt modelId="{5B4A7CB1-D8E9-44E9-935C-2DE6C70A6D17}">
      <dgm:prSet phldrT="[文本]"/>
      <dgm:spPr/>
      <dgm:t>
        <a:bodyPr/>
        <a:lstStyle/>
        <a:p>
          <a:r>
            <a:rPr lang="en-US" altLang="zh-CN" smtClean="0"/>
            <a:t>1</a:t>
          </a:r>
          <a:endParaRPr lang="zh-CN" altLang="en-US" dirty="0"/>
        </a:p>
      </dgm:t>
    </dgm:pt>
    <dgm:pt modelId="{F2EEA358-DF4A-4B05-9FBE-F33096D10AEB}" type="parTrans" cxnId="{10FCE6DD-715B-4330-928E-0EC1C7EE3B1D}">
      <dgm:prSet/>
      <dgm:spPr/>
      <dgm:t>
        <a:bodyPr/>
        <a:lstStyle/>
        <a:p>
          <a:endParaRPr lang="zh-CN" altLang="en-US"/>
        </a:p>
      </dgm:t>
    </dgm:pt>
    <dgm:pt modelId="{B5227133-F8A0-4B62-B9AE-B2281D05A326}" type="sibTrans" cxnId="{10FCE6DD-715B-4330-928E-0EC1C7EE3B1D}">
      <dgm:prSet/>
      <dgm:spPr/>
      <dgm:t>
        <a:bodyPr/>
        <a:lstStyle/>
        <a:p>
          <a:endParaRPr lang="zh-CN" altLang="en-US"/>
        </a:p>
      </dgm:t>
    </dgm:pt>
    <dgm:pt modelId="{703D4487-F576-4545-828B-CD27757FFBEB}">
      <dgm:prSet phldrT="[文本]"/>
      <dgm:spPr/>
      <dgm:t>
        <a:bodyPr/>
        <a:lstStyle/>
        <a:p>
          <a:r>
            <a:rPr lang="en-US" altLang="zh-CN" smtClean="0"/>
            <a:t>2</a:t>
          </a:r>
          <a:endParaRPr lang="zh-CN" altLang="en-US" dirty="0"/>
        </a:p>
      </dgm:t>
    </dgm:pt>
    <dgm:pt modelId="{44F46209-00CE-4CC2-88F8-979BCA5D33F5}" type="parTrans" cxnId="{6F12E003-8E33-490A-82BE-5F4903CFC41F}">
      <dgm:prSet/>
      <dgm:spPr/>
      <dgm:t>
        <a:bodyPr/>
        <a:lstStyle/>
        <a:p>
          <a:endParaRPr lang="zh-CN" altLang="en-US"/>
        </a:p>
      </dgm:t>
    </dgm:pt>
    <dgm:pt modelId="{EA355778-A131-44AC-9016-D689130EFDAB}" type="sibTrans" cxnId="{6F12E003-8E33-490A-82BE-5F4903CFC41F}">
      <dgm:prSet/>
      <dgm:spPr/>
      <dgm:t>
        <a:bodyPr/>
        <a:lstStyle/>
        <a:p>
          <a:endParaRPr lang="zh-CN" altLang="en-US"/>
        </a:p>
      </dgm:t>
    </dgm:pt>
    <dgm:pt modelId="{250C86F7-3092-42E9-AF9E-4E18BE2DC0FF}">
      <dgm:prSet phldrT="[文本]"/>
      <dgm:spPr/>
      <dgm:t>
        <a:bodyPr/>
        <a:lstStyle/>
        <a:p>
          <a:r>
            <a:rPr lang="en-US" altLang="zh-CN" dirty="0" smtClean="0"/>
            <a:t>2014</a:t>
          </a:r>
          <a:r>
            <a:rPr lang="zh-CN" altLang="zh-CN" dirty="0" smtClean="0"/>
            <a:t>年</a:t>
          </a:r>
          <a:r>
            <a:rPr lang="en-US" altLang="zh-CN" dirty="0" smtClean="0"/>
            <a:t>6</a:t>
          </a:r>
          <a:r>
            <a:rPr lang="zh-CN" altLang="zh-CN" dirty="0" smtClean="0"/>
            <a:t>月</a:t>
          </a:r>
          <a:r>
            <a:rPr lang="en-US" altLang="zh-CN" dirty="0" smtClean="0"/>
            <a:t>4</a:t>
          </a:r>
          <a:r>
            <a:rPr lang="zh-CN" altLang="zh-CN" dirty="0" smtClean="0"/>
            <a:t>日，国务院召开常务会议讨论通过了《中华人民共和国广告法（修订草案）》</a:t>
          </a:r>
          <a:endParaRPr lang="zh-CN" altLang="en-US" dirty="0"/>
        </a:p>
      </dgm:t>
    </dgm:pt>
    <dgm:pt modelId="{051AFD25-9DF9-46B1-98D8-4FB27A2F7ADD}" type="parTrans" cxnId="{ABBF5899-DA21-4C9B-BB27-9CB98C204011}">
      <dgm:prSet/>
      <dgm:spPr/>
      <dgm:t>
        <a:bodyPr/>
        <a:lstStyle/>
        <a:p>
          <a:endParaRPr lang="zh-CN" altLang="en-US"/>
        </a:p>
      </dgm:t>
    </dgm:pt>
    <dgm:pt modelId="{39035854-EF7F-45DD-A1A7-0A251FA9BCA8}" type="sibTrans" cxnId="{ABBF5899-DA21-4C9B-BB27-9CB98C204011}">
      <dgm:prSet/>
      <dgm:spPr/>
      <dgm:t>
        <a:bodyPr/>
        <a:lstStyle/>
        <a:p>
          <a:endParaRPr lang="zh-CN" altLang="en-US"/>
        </a:p>
      </dgm:t>
    </dgm:pt>
    <dgm:pt modelId="{33E35E5A-3006-4B55-B087-AAD9491F13EF}">
      <dgm:prSet phldrT="[文本]"/>
      <dgm:spPr/>
      <dgm:t>
        <a:bodyPr/>
        <a:lstStyle/>
        <a:p>
          <a:r>
            <a:rPr lang="en-US" altLang="zh-CN" smtClean="0"/>
            <a:t>4</a:t>
          </a:r>
          <a:endParaRPr lang="zh-CN" altLang="en-US" dirty="0"/>
        </a:p>
      </dgm:t>
    </dgm:pt>
    <dgm:pt modelId="{92E8FB4A-C490-4C0C-ADD1-89BBCB67FA25}" type="parTrans" cxnId="{1EDA5655-1EA9-4C5F-A25C-19F501C6A656}">
      <dgm:prSet/>
      <dgm:spPr/>
      <dgm:t>
        <a:bodyPr/>
        <a:lstStyle/>
        <a:p>
          <a:endParaRPr lang="zh-CN" altLang="en-US"/>
        </a:p>
      </dgm:t>
    </dgm:pt>
    <dgm:pt modelId="{2473B795-CF73-4F08-B8F2-0BBFD0014602}" type="sibTrans" cxnId="{1EDA5655-1EA9-4C5F-A25C-19F501C6A656}">
      <dgm:prSet/>
      <dgm:spPr/>
      <dgm:t>
        <a:bodyPr/>
        <a:lstStyle/>
        <a:p>
          <a:endParaRPr lang="zh-CN" altLang="en-US"/>
        </a:p>
      </dgm:t>
    </dgm:pt>
    <dgm:pt modelId="{9BD86EC3-999B-4CA3-9EE7-713E4B1DE435}">
      <dgm:prSet phldrT="[文本]"/>
      <dgm:spPr/>
      <dgm:t>
        <a:bodyPr/>
        <a:lstStyle/>
        <a:p>
          <a:r>
            <a:rPr lang="zh-CN" altLang="en-US" dirty="0" smtClean="0"/>
            <a:t>再次征求意见，截止日</a:t>
          </a:r>
          <a:r>
            <a:rPr lang="en-US" altLang="zh-CN" dirty="0" smtClean="0"/>
            <a:t>9</a:t>
          </a:r>
          <a:r>
            <a:rPr lang="zh-CN" altLang="en-US" dirty="0" smtClean="0"/>
            <a:t>月</a:t>
          </a:r>
          <a:r>
            <a:rPr lang="en-US" altLang="zh-CN" dirty="0" smtClean="0"/>
            <a:t>30</a:t>
          </a:r>
          <a:r>
            <a:rPr lang="zh-CN" altLang="en-US" dirty="0" smtClean="0"/>
            <a:t>日</a:t>
          </a:r>
          <a:endParaRPr lang="zh-CN" altLang="en-US" dirty="0"/>
        </a:p>
      </dgm:t>
    </dgm:pt>
    <dgm:pt modelId="{5B28C385-20C2-459B-97F1-6C143FDB913B}" type="parTrans" cxnId="{6D2C29F6-2493-4828-9709-E2A90C872C8C}">
      <dgm:prSet/>
      <dgm:spPr/>
      <dgm:t>
        <a:bodyPr/>
        <a:lstStyle/>
        <a:p>
          <a:endParaRPr lang="zh-CN" altLang="en-US"/>
        </a:p>
      </dgm:t>
    </dgm:pt>
    <dgm:pt modelId="{CFA83688-274A-4991-8687-7D9D902EF8B0}" type="sibTrans" cxnId="{6D2C29F6-2493-4828-9709-E2A90C872C8C}">
      <dgm:prSet/>
      <dgm:spPr/>
      <dgm:t>
        <a:bodyPr/>
        <a:lstStyle/>
        <a:p>
          <a:endParaRPr lang="zh-CN" altLang="en-US"/>
        </a:p>
      </dgm:t>
    </dgm:pt>
    <dgm:pt modelId="{B1DE1688-420D-4A76-AC5D-9A17EAF1C0A8}">
      <dgm:prSet/>
      <dgm:spPr/>
      <dgm:t>
        <a:bodyPr/>
        <a:lstStyle/>
        <a:p>
          <a:r>
            <a:rPr lang="en-US" altLang="zh-CN" dirty="0" smtClean="0"/>
            <a:t>2014</a:t>
          </a:r>
          <a:r>
            <a:rPr lang="zh-CN" altLang="zh-CN" dirty="0" smtClean="0"/>
            <a:t>年</a:t>
          </a:r>
          <a:r>
            <a:rPr lang="en-US" altLang="zh-CN" dirty="0" smtClean="0"/>
            <a:t>2</a:t>
          </a:r>
          <a:r>
            <a:rPr lang="zh-CN" altLang="zh-CN" dirty="0" smtClean="0"/>
            <a:t>月</a:t>
          </a:r>
          <a:r>
            <a:rPr lang="en-US" altLang="zh-CN" dirty="0" smtClean="0"/>
            <a:t>28</a:t>
          </a:r>
          <a:r>
            <a:rPr lang="zh-CN" altLang="zh-CN" dirty="0" smtClean="0"/>
            <a:t>日至</a:t>
          </a:r>
          <a:r>
            <a:rPr lang="en-US" altLang="zh-CN" dirty="0" smtClean="0"/>
            <a:t>3</a:t>
          </a:r>
          <a:r>
            <a:rPr lang="zh-CN" altLang="zh-CN" dirty="0" smtClean="0"/>
            <a:t>月</a:t>
          </a:r>
          <a:r>
            <a:rPr lang="en-US" altLang="zh-CN" dirty="0" smtClean="0"/>
            <a:t>24</a:t>
          </a:r>
          <a:r>
            <a:rPr lang="zh-CN" altLang="zh-CN" dirty="0" smtClean="0"/>
            <a:t>日，国务院法制办将修订草案征求意见稿上网公开征求社会意见</a:t>
          </a:r>
          <a:endParaRPr lang="zh-CN" altLang="en-US" dirty="0"/>
        </a:p>
      </dgm:t>
    </dgm:pt>
    <dgm:pt modelId="{EB3DE84F-BA93-4BBB-AC60-89F1E313CED4}" type="parTrans" cxnId="{DA754F65-EE5A-4A9A-B05E-4C6F0D36DB56}">
      <dgm:prSet/>
      <dgm:spPr/>
      <dgm:t>
        <a:bodyPr/>
        <a:lstStyle/>
        <a:p>
          <a:endParaRPr lang="zh-CN" altLang="en-US"/>
        </a:p>
      </dgm:t>
    </dgm:pt>
    <dgm:pt modelId="{E83A7C63-334E-441D-B4D0-D05A106212CF}" type="sibTrans" cxnId="{DA754F65-EE5A-4A9A-B05E-4C6F0D36DB56}">
      <dgm:prSet/>
      <dgm:spPr/>
      <dgm:t>
        <a:bodyPr/>
        <a:lstStyle/>
        <a:p>
          <a:endParaRPr lang="zh-CN" altLang="en-US"/>
        </a:p>
      </dgm:t>
    </dgm:pt>
    <dgm:pt modelId="{C0BAEB4C-2385-47CF-B521-30B9350224E0}">
      <dgm:prSet phldrT="[文本]"/>
      <dgm:spPr/>
      <dgm:t>
        <a:bodyPr/>
        <a:lstStyle/>
        <a:p>
          <a:r>
            <a:rPr lang="en-US" altLang="zh-CN" smtClean="0"/>
            <a:t>3</a:t>
          </a:r>
          <a:endParaRPr lang="zh-CN" altLang="en-US" dirty="0"/>
        </a:p>
      </dgm:t>
    </dgm:pt>
    <dgm:pt modelId="{DD502E12-F9F5-4631-A321-10ACB2A5D526}" type="sibTrans" cxnId="{A01A6C5A-84AD-4B3E-B92A-944CC4E19CD9}">
      <dgm:prSet/>
      <dgm:spPr/>
      <dgm:t>
        <a:bodyPr/>
        <a:lstStyle/>
        <a:p>
          <a:endParaRPr lang="zh-CN" altLang="en-US"/>
        </a:p>
      </dgm:t>
    </dgm:pt>
    <dgm:pt modelId="{BC3745B4-A342-44B4-A57D-6AF34BC5010B}" type="parTrans" cxnId="{A01A6C5A-84AD-4B3E-B92A-944CC4E19CD9}">
      <dgm:prSet/>
      <dgm:spPr/>
      <dgm:t>
        <a:bodyPr/>
        <a:lstStyle/>
        <a:p>
          <a:endParaRPr lang="zh-CN" altLang="en-US"/>
        </a:p>
      </dgm:t>
    </dgm:pt>
    <dgm:pt modelId="{9BF61DA9-FD7A-454C-BD01-857342C15199}">
      <dgm:prSet phldrT="[文本]"/>
      <dgm:spPr/>
      <dgm:t>
        <a:bodyPr/>
        <a:lstStyle/>
        <a:p>
          <a:r>
            <a:rPr lang="zh-CN" altLang="zh-CN" dirty="0" smtClean="0"/>
            <a:t>《广告法》修订草案</a:t>
          </a:r>
          <a:r>
            <a:rPr lang="en-US" altLang="zh-CN" dirty="0" smtClean="0"/>
            <a:t>8</a:t>
          </a:r>
          <a:r>
            <a:rPr lang="zh-CN" altLang="zh-CN" dirty="0" smtClean="0"/>
            <a:t>月</a:t>
          </a:r>
          <a:r>
            <a:rPr lang="en-US" altLang="zh-CN" dirty="0" smtClean="0"/>
            <a:t>25</a:t>
          </a:r>
          <a:r>
            <a:rPr lang="zh-CN" altLang="zh-CN" dirty="0" smtClean="0"/>
            <a:t>日提交第十二届全国人大常委会第十次会议审议</a:t>
          </a:r>
          <a:endParaRPr lang="zh-CN" altLang="en-US" dirty="0"/>
        </a:p>
      </dgm:t>
    </dgm:pt>
    <dgm:pt modelId="{A5345B2E-6571-4F30-95DF-AA06DCA19C12}" type="parTrans" cxnId="{3B8A1D9A-5CDF-4678-9E04-9E9AE76010F0}">
      <dgm:prSet/>
      <dgm:spPr/>
      <dgm:t>
        <a:bodyPr/>
        <a:lstStyle/>
        <a:p>
          <a:endParaRPr lang="zh-CN" altLang="en-US"/>
        </a:p>
      </dgm:t>
    </dgm:pt>
    <dgm:pt modelId="{8FA0EFE5-D7F1-4E76-A994-F186F9DD141F}" type="sibTrans" cxnId="{3B8A1D9A-5CDF-4678-9E04-9E9AE76010F0}">
      <dgm:prSet/>
      <dgm:spPr/>
      <dgm:t>
        <a:bodyPr/>
        <a:lstStyle/>
        <a:p>
          <a:endParaRPr lang="zh-CN" altLang="en-US"/>
        </a:p>
      </dgm:t>
    </dgm:pt>
    <dgm:pt modelId="{F498D42F-CC14-454C-8E0A-5C85170DEC98}" type="pres">
      <dgm:prSet presAssocID="{E73AE176-8A36-464B-8356-CF83C839F7AE}" presName="linearFlow" presStyleCnt="0">
        <dgm:presLayoutVars>
          <dgm:dir/>
          <dgm:animLvl val="lvl"/>
          <dgm:resizeHandles val="exact"/>
        </dgm:presLayoutVars>
      </dgm:prSet>
      <dgm:spPr/>
      <dgm:t>
        <a:bodyPr/>
        <a:lstStyle/>
        <a:p>
          <a:endParaRPr lang="zh-CN" altLang="en-US"/>
        </a:p>
      </dgm:t>
    </dgm:pt>
    <dgm:pt modelId="{9451EAFD-1169-44C1-ACCB-23275954D4B9}" type="pres">
      <dgm:prSet presAssocID="{5B4A7CB1-D8E9-44E9-935C-2DE6C70A6D17}" presName="composite" presStyleCnt="0"/>
      <dgm:spPr/>
      <dgm:t>
        <a:bodyPr/>
        <a:lstStyle/>
        <a:p>
          <a:endParaRPr lang="zh-CN" altLang="en-US"/>
        </a:p>
      </dgm:t>
    </dgm:pt>
    <dgm:pt modelId="{544791CC-D049-458F-8E3E-2BBEDFA4B6E3}" type="pres">
      <dgm:prSet presAssocID="{5B4A7CB1-D8E9-44E9-935C-2DE6C70A6D17}" presName="parentText" presStyleLbl="alignNode1" presStyleIdx="0" presStyleCnt="4">
        <dgm:presLayoutVars>
          <dgm:chMax val="1"/>
          <dgm:bulletEnabled val="1"/>
        </dgm:presLayoutVars>
      </dgm:prSet>
      <dgm:spPr/>
      <dgm:t>
        <a:bodyPr/>
        <a:lstStyle/>
        <a:p>
          <a:endParaRPr lang="zh-CN" altLang="en-US"/>
        </a:p>
      </dgm:t>
    </dgm:pt>
    <dgm:pt modelId="{2CFB0A7E-7F54-4170-B0EE-35A1B7F8601E}" type="pres">
      <dgm:prSet presAssocID="{5B4A7CB1-D8E9-44E9-935C-2DE6C70A6D17}" presName="descendantText" presStyleLbl="alignAcc1" presStyleIdx="0" presStyleCnt="4">
        <dgm:presLayoutVars>
          <dgm:bulletEnabled val="1"/>
        </dgm:presLayoutVars>
      </dgm:prSet>
      <dgm:spPr/>
      <dgm:t>
        <a:bodyPr/>
        <a:lstStyle/>
        <a:p>
          <a:endParaRPr lang="zh-CN" altLang="en-US"/>
        </a:p>
      </dgm:t>
    </dgm:pt>
    <dgm:pt modelId="{120603AF-EAC8-4FA0-984F-046E439D688A}" type="pres">
      <dgm:prSet presAssocID="{B5227133-F8A0-4B62-B9AE-B2281D05A326}" presName="sp" presStyleCnt="0"/>
      <dgm:spPr/>
      <dgm:t>
        <a:bodyPr/>
        <a:lstStyle/>
        <a:p>
          <a:endParaRPr lang="zh-CN" altLang="en-US"/>
        </a:p>
      </dgm:t>
    </dgm:pt>
    <dgm:pt modelId="{96205DB1-F50A-4435-ADB1-7EA82C139101}" type="pres">
      <dgm:prSet presAssocID="{703D4487-F576-4545-828B-CD27757FFBEB}" presName="composite" presStyleCnt="0"/>
      <dgm:spPr/>
      <dgm:t>
        <a:bodyPr/>
        <a:lstStyle/>
        <a:p>
          <a:endParaRPr lang="zh-CN" altLang="en-US"/>
        </a:p>
      </dgm:t>
    </dgm:pt>
    <dgm:pt modelId="{2A7A4C66-36D1-473E-9E25-FD20950CFDA9}" type="pres">
      <dgm:prSet presAssocID="{703D4487-F576-4545-828B-CD27757FFBEB}" presName="parentText" presStyleLbl="alignNode1" presStyleIdx="1" presStyleCnt="4">
        <dgm:presLayoutVars>
          <dgm:chMax val="1"/>
          <dgm:bulletEnabled val="1"/>
        </dgm:presLayoutVars>
      </dgm:prSet>
      <dgm:spPr/>
      <dgm:t>
        <a:bodyPr/>
        <a:lstStyle/>
        <a:p>
          <a:endParaRPr lang="zh-CN" altLang="en-US"/>
        </a:p>
      </dgm:t>
    </dgm:pt>
    <dgm:pt modelId="{8D5F6F0C-DF8A-486F-8A56-D3E269B07CF9}" type="pres">
      <dgm:prSet presAssocID="{703D4487-F576-4545-828B-CD27757FFBEB}" presName="descendantText" presStyleLbl="alignAcc1" presStyleIdx="1" presStyleCnt="4">
        <dgm:presLayoutVars>
          <dgm:bulletEnabled val="1"/>
        </dgm:presLayoutVars>
      </dgm:prSet>
      <dgm:spPr/>
      <dgm:t>
        <a:bodyPr/>
        <a:lstStyle/>
        <a:p>
          <a:endParaRPr lang="zh-CN" altLang="en-US"/>
        </a:p>
      </dgm:t>
    </dgm:pt>
    <dgm:pt modelId="{7178C025-7C6B-4487-8CCF-A2670E264AC9}" type="pres">
      <dgm:prSet presAssocID="{EA355778-A131-44AC-9016-D689130EFDAB}" presName="sp" presStyleCnt="0"/>
      <dgm:spPr/>
      <dgm:t>
        <a:bodyPr/>
        <a:lstStyle/>
        <a:p>
          <a:endParaRPr lang="zh-CN" altLang="en-US"/>
        </a:p>
      </dgm:t>
    </dgm:pt>
    <dgm:pt modelId="{F8828E72-6898-4D62-BCB7-0072D5BC197E}" type="pres">
      <dgm:prSet presAssocID="{C0BAEB4C-2385-47CF-B521-30B9350224E0}" presName="composite" presStyleCnt="0"/>
      <dgm:spPr/>
      <dgm:t>
        <a:bodyPr/>
        <a:lstStyle/>
        <a:p>
          <a:endParaRPr lang="zh-CN" altLang="en-US"/>
        </a:p>
      </dgm:t>
    </dgm:pt>
    <dgm:pt modelId="{234DDDEF-4DAE-4DD1-9C54-F5E4E4F58BC8}" type="pres">
      <dgm:prSet presAssocID="{C0BAEB4C-2385-47CF-B521-30B9350224E0}" presName="parentText" presStyleLbl="alignNode1" presStyleIdx="2" presStyleCnt="4">
        <dgm:presLayoutVars>
          <dgm:chMax val="1"/>
          <dgm:bulletEnabled val="1"/>
        </dgm:presLayoutVars>
      </dgm:prSet>
      <dgm:spPr/>
      <dgm:t>
        <a:bodyPr/>
        <a:lstStyle/>
        <a:p>
          <a:endParaRPr lang="zh-CN" altLang="en-US"/>
        </a:p>
      </dgm:t>
    </dgm:pt>
    <dgm:pt modelId="{72707D51-E6E3-4F29-A601-74AEDB84E4C6}" type="pres">
      <dgm:prSet presAssocID="{C0BAEB4C-2385-47CF-B521-30B9350224E0}" presName="descendantText" presStyleLbl="alignAcc1" presStyleIdx="2" presStyleCnt="4">
        <dgm:presLayoutVars>
          <dgm:bulletEnabled val="1"/>
        </dgm:presLayoutVars>
      </dgm:prSet>
      <dgm:spPr/>
      <dgm:t>
        <a:bodyPr/>
        <a:lstStyle/>
        <a:p>
          <a:endParaRPr lang="zh-CN" altLang="en-US"/>
        </a:p>
      </dgm:t>
    </dgm:pt>
    <dgm:pt modelId="{F67F5D9D-A879-45CD-ACF5-8BA8BF86F094}" type="pres">
      <dgm:prSet presAssocID="{DD502E12-F9F5-4631-A321-10ACB2A5D526}" presName="sp" presStyleCnt="0"/>
      <dgm:spPr/>
      <dgm:t>
        <a:bodyPr/>
        <a:lstStyle/>
        <a:p>
          <a:endParaRPr lang="zh-CN" altLang="en-US"/>
        </a:p>
      </dgm:t>
    </dgm:pt>
    <dgm:pt modelId="{EC9FECFE-02B5-4A12-90CA-D451A98010BB}" type="pres">
      <dgm:prSet presAssocID="{33E35E5A-3006-4B55-B087-AAD9491F13EF}" presName="composite" presStyleCnt="0"/>
      <dgm:spPr/>
      <dgm:t>
        <a:bodyPr/>
        <a:lstStyle/>
        <a:p>
          <a:endParaRPr lang="zh-CN" altLang="en-US"/>
        </a:p>
      </dgm:t>
    </dgm:pt>
    <dgm:pt modelId="{5744B03D-7F13-4980-B2E3-EB9767438D9E}" type="pres">
      <dgm:prSet presAssocID="{33E35E5A-3006-4B55-B087-AAD9491F13EF}" presName="parentText" presStyleLbl="alignNode1" presStyleIdx="3" presStyleCnt="4">
        <dgm:presLayoutVars>
          <dgm:chMax val="1"/>
          <dgm:bulletEnabled val="1"/>
        </dgm:presLayoutVars>
      </dgm:prSet>
      <dgm:spPr/>
      <dgm:t>
        <a:bodyPr/>
        <a:lstStyle/>
        <a:p>
          <a:endParaRPr lang="zh-CN" altLang="en-US"/>
        </a:p>
      </dgm:t>
    </dgm:pt>
    <dgm:pt modelId="{D20D4CD2-6C41-4D28-BA6A-8BB3DF8E8258}" type="pres">
      <dgm:prSet presAssocID="{33E35E5A-3006-4B55-B087-AAD9491F13EF}" presName="descendantText" presStyleLbl="alignAcc1" presStyleIdx="3" presStyleCnt="4">
        <dgm:presLayoutVars>
          <dgm:bulletEnabled val="1"/>
        </dgm:presLayoutVars>
      </dgm:prSet>
      <dgm:spPr/>
      <dgm:t>
        <a:bodyPr/>
        <a:lstStyle/>
        <a:p>
          <a:endParaRPr lang="zh-CN" altLang="en-US"/>
        </a:p>
      </dgm:t>
    </dgm:pt>
  </dgm:ptLst>
  <dgm:cxnLst>
    <dgm:cxn modelId="{1C694679-E8E9-453E-9646-1BD5283D67D6}" type="presOf" srcId="{703D4487-F576-4545-828B-CD27757FFBEB}" destId="{2A7A4C66-36D1-473E-9E25-FD20950CFDA9}" srcOrd="0" destOrd="0" presId="urn:microsoft.com/office/officeart/2005/8/layout/chevron2"/>
    <dgm:cxn modelId="{EE8D188F-46B8-4FAD-ADF6-825A27CF11FA}" type="presOf" srcId="{5B4A7CB1-D8E9-44E9-935C-2DE6C70A6D17}" destId="{544791CC-D049-458F-8E3E-2BBEDFA4B6E3}" srcOrd="0" destOrd="0" presId="urn:microsoft.com/office/officeart/2005/8/layout/chevron2"/>
    <dgm:cxn modelId="{D81D0C83-0B59-4E4D-AA6B-C41565AA7009}" type="presOf" srcId="{B1DE1688-420D-4A76-AC5D-9A17EAF1C0A8}" destId="{2CFB0A7E-7F54-4170-B0EE-35A1B7F8601E}" srcOrd="0" destOrd="0" presId="urn:microsoft.com/office/officeart/2005/8/layout/chevron2"/>
    <dgm:cxn modelId="{C76F3B0F-ECF6-408F-8508-805352EEBCA6}" type="presOf" srcId="{250C86F7-3092-42E9-AF9E-4E18BE2DC0FF}" destId="{8D5F6F0C-DF8A-486F-8A56-D3E269B07CF9}" srcOrd="0" destOrd="0" presId="urn:microsoft.com/office/officeart/2005/8/layout/chevron2"/>
    <dgm:cxn modelId="{DA754F65-EE5A-4A9A-B05E-4C6F0D36DB56}" srcId="{5B4A7CB1-D8E9-44E9-935C-2DE6C70A6D17}" destId="{B1DE1688-420D-4A76-AC5D-9A17EAF1C0A8}" srcOrd="0" destOrd="0" parTransId="{EB3DE84F-BA93-4BBB-AC60-89F1E313CED4}" sibTransId="{E83A7C63-334E-441D-B4D0-D05A106212CF}"/>
    <dgm:cxn modelId="{6EA93AA6-6E61-4AE7-9FCB-AC5F630E27C4}" type="presOf" srcId="{C0BAEB4C-2385-47CF-B521-30B9350224E0}" destId="{234DDDEF-4DAE-4DD1-9C54-F5E4E4F58BC8}" srcOrd="0" destOrd="0" presId="urn:microsoft.com/office/officeart/2005/8/layout/chevron2"/>
    <dgm:cxn modelId="{10FCE6DD-715B-4330-928E-0EC1C7EE3B1D}" srcId="{E73AE176-8A36-464B-8356-CF83C839F7AE}" destId="{5B4A7CB1-D8E9-44E9-935C-2DE6C70A6D17}" srcOrd="0" destOrd="0" parTransId="{F2EEA358-DF4A-4B05-9FBE-F33096D10AEB}" sibTransId="{B5227133-F8A0-4B62-B9AE-B2281D05A326}"/>
    <dgm:cxn modelId="{A01A6C5A-84AD-4B3E-B92A-944CC4E19CD9}" srcId="{E73AE176-8A36-464B-8356-CF83C839F7AE}" destId="{C0BAEB4C-2385-47CF-B521-30B9350224E0}" srcOrd="2" destOrd="0" parTransId="{BC3745B4-A342-44B4-A57D-6AF34BC5010B}" sibTransId="{DD502E12-F9F5-4631-A321-10ACB2A5D526}"/>
    <dgm:cxn modelId="{3B8A1D9A-5CDF-4678-9E04-9E9AE76010F0}" srcId="{C0BAEB4C-2385-47CF-B521-30B9350224E0}" destId="{9BF61DA9-FD7A-454C-BD01-857342C15199}" srcOrd="0" destOrd="0" parTransId="{A5345B2E-6571-4F30-95DF-AA06DCA19C12}" sibTransId="{8FA0EFE5-D7F1-4E76-A994-F186F9DD141F}"/>
    <dgm:cxn modelId="{1EDA5655-1EA9-4C5F-A25C-19F501C6A656}" srcId="{E73AE176-8A36-464B-8356-CF83C839F7AE}" destId="{33E35E5A-3006-4B55-B087-AAD9491F13EF}" srcOrd="3" destOrd="0" parTransId="{92E8FB4A-C490-4C0C-ADD1-89BBCB67FA25}" sibTransId="{2473B795-CF73-4F08-B8F2-0BBFD0014602}"/>
    <dgm:cxn modelId="{284150EF-565A-432D-857E-6FE5CDE423A8}" type="presOf" srcId="{33E35E5A-3006-4B55-B087-AAD9491F13EF}" destId="{5744B03D-7F13-4980-B2E3-EB9767438D9E}" srcOrd="0" destOrd="0" presId="urn:microsoft.com/office/officeart/2005/8/layout/chevron2"/>
    <dgm:cxn modelId="{BF279597-B626-4DAC-A83E-607BB2C8EC8C}" type="presOf" srcId="{9BD86EC3-999B-4CA3-9EE7-713E4B1DE435}" destId="{D20D4CD2-6C41-4D28-BA6A-8BB3DF8E8258}" srcOrd="0" destOrd="0" presId="urn:microsoft.com/office/officeart/2005/8/layout/chevron2"/>
    <dgm:cxn modelId="{ABBF5899-DA21-4C9B-BB27-9CB98C204011}" srcId="{703D4487-F576-4545-828B-CD27757FFBEB}" destId="{250C86F7-3092-42E9-AF9E-4E18BE2DC0FF}" srcOrd="0" destOrd="0" parTransId="{051AFD25-9DF9-46B1-98D8-4FB27A2F7ADD}" sibTransId="{39035854-EF7F-45DD-A1A7-0A251FA9BCA8}"/>
    <dgm:cxn modelId="{6D2C29F6-2493-4828-9709-E2A90C872C8C}" srcId="{33E35E5A-3006-4B55-B087-AAD9491F13EF}" destId="{9BD86EC3-999B-4CA3-9EE7-713E4B1DE435}" srcOrd="0" destOrd="0" parTransId="{5B28C385-20C2-459B-97F1-6C143FDB913B}" sibTransId="{CFA83688-274A-4991-8687-7D9D902EF8B0}"/>
    <dgm:cxn modelId="{E624604D-74DB-4F55-BB05-5772B8F6FE87}" type="presOf" srcId="{E73AE176-8A36-464B-8356-CF83C839F7AE}" destId="{F498D42F-CC14-454C-8E0A-5C85170DEC98}" srcOrd="0" destOrd="0" presId="urn:microsoft.com/office/officeart/2005/8/layout/chevron2"/>
    <dgm:cxn modelId="{6F12E003-8E33-490A-82BE-5F4903CFC41F}" srcId="{E73AE176-8A36-464B-8356-CF83C839F7AE}" destId="{703D4487-F576-4545-828B-CD27757FFBEB}" srcOrd="1" destOrd="0" parTransId="{44F46209-00CE-4CC2-88F8-979BCA5D33F5}" sibTransId="{EA355778-A131-44AC-9016-D689130EFDAB}"/>
    <dgm:cxn modelId="{CE5B58FC-20BB-4833-88C7-6EA5DEB38BEF}" type="presOf" srcId="{9BF61DA9-FD7A-454C-BD01-857342C15199}" destId="{72707D51-E6E3-4F29-A601-74AEDB84E4C6}" srcOrd="0" destOrd="0" presId="urn:microsoft.com/office/officeart/2005/8/layout/chevron2"/>
    <dgm:cxn modelId="{34009ED4-A26A-4AB9-A7FE-9E71559E9D1D}" type="presParOf" srcId="{F498D42F-CC14-454C-8E0A-5C85170DEC98}" destId="{9451EAFD-1169-44C1-ACCB-23275954D4B9}" srcOrd="0" destOrd="0" presId="urn:microsoft.com/office/officeart/2005/8/layout/chevron2"/>
    <dgm:cxn modelId="{7D0E49BD-0007-4AB4-8676-F01A86E416D7}" type="presParOf" srcId="{9451EAFD-1169-44C1-ACCB-23275954D4B9}" destId="{544791CC-D049-458F-8E3E-2BBEDFA4B6E3}" srcOrd="0" destOrd="0" presId="urn:microsoft.com/office/officeart/2005/8/layout/chevron2"/>
    <dgm:cxn modelId="{B646ECD1-209A-48D5-A0A9-B91BFCEA126A}" type="presParOf" srcId="{9451EAFD-1169-44C1-ACCB-23275954D4B9}" destId="{2CFB0A7E-7F54-4170-B0EE-35A1B7F8601E}" srcOrd="1" destOrd="0" presId="urn:microsoft.com/office/officeart/2005/8/layout/chevron2"/>
    <dgm:cxn modelId="{C9AC9A88-DAC8-482E-9032-C86887F2CA97}" type="presParOf" srcId="{F498D42F-CC14-454C-8E0A-5C85170DEC98}" destId="{120603AF-EAC8-4FA0-984F-046E439D688A}" srcOrd="1" destOrd="0" presId="urn:microsoft.com/office/officeart/2005/8/layout/chevron2"/>
    <dgm:cxn modelId="{915004E4-D434-4D36-A091-0F3BD63C91FA}" type="presParOf" srcId="{F498D42F-CC14-454C-8E0A-5C85170DEC98}" destId="{96205DB1-F50A-4435-ADB1-7EA82C139101}" srcOrd="2" destOrd="0" presId="urn:microsoft.com/office/officeart/2005/8/layout/chevron2"/>
    <dgm:cxn modelId="{2F13B97B-6CBF-4005-A86B-6B81ABB7E73B}" type="presParOf" srcId="{96205DB1-F50A-4435-ADB1-7EA82C139101}" destId="{2A7A4C66-36D1-473E-9E25-FD20950CFDA9}" srcOrd="0" destOrd="0" presId="urn:microsoft.com/office/officeart/2005/8/layout/chevron2"/>
    <dgm:cxn modelId="{C474D008-16EA-4A45-B730-E848532CEBF5}" type="presParOf" srcId="{96205DB1-F50A-4435-ADB1-7EA82C139101}" destId="{8D5F6F0C-DF8A-486F-8A56-D3E269B07CF9}" srcOrd="1" destOrd="0" presId="urn:microsoft.com/office/officeart/2005/8/layout/chevron2"/>
    <dgm:cxn modelId="{0CE79D5C-5EB7-4D8C-AD67-B52DFE273962}" type="presParOf" srcId="{F498D42F-CC14-454C-8E0A-5C85170DEC98}" destId="{7178C025-7C6B-4487-8CCF-A2670E264AC9}" srcOrd="3" destOrd="0" presId="urn:microsoft.com/office/officeart/2005/8/layout/chevron2"/>
    <dgm:cxn modelId="{6F4AF52C-1B42-495E-B39D-37EBC874A60B}" type="presParOf" srcId="{F498D42F-CC14-454C-8E0A-5C85170DEC98}" destId="{F8828E72-6898-4D62-BCB7-0072D5BC197E}" srcOrd="4" destOrd="0" presId="urn:microsoft.com/office/officeart/2005/8/layout/chevron2"/>
    <dgm:cxn modelId="{88A8D0FD-CA0F-4CB0-891B-40180EF9D59F}" type="presParOf" srcId="{F8828E72-6898-4D62-BCB7-0072D5BC197E}" destId="{234DDDEF-4DAE-4DD1-9C54-F5E4E4F58BC8}" srcOrd="0" destOrd="0" presId="urn:microsoft.com/office/officeart/2005/8/layout/chevron2"/>
    <dgm:cxn modelId="{E306D04F-DCB4-44B0-B848-4D351C9C28C3}" type="presParOf" srcId="{F8828E72-6898-4D62-BCB7-0072D5BC197E}" destId="{72707D51-E6E3-4F29-A601-74AEDB84E4C6}" srcOrd="1" destOrd="0" presId="urn:microsoft.com/office/officeart/2005/8/layout/chevron2"/>
    <dgm:cxn modelId="{8F53F72D-DD85-4EC3-BF4F-11D04DF8C363}" type="presParOf" srcId="{F498D42F-CC14-454C-8E0A-5C85170DEC98}" destId="{F67F5D9D-A879-45CD-ACF5-8BA8BF86F094}" srcOrd="5" destOrd="0" presId="urn:microsoft.com/office/officeart/2005/8/layout/chevron2"/>
    <dgm:cxn modelId="{56CCCB32-31CD-461C-BE25-7DC5BB38D1DF}" type="presParOf" srcId="{F498D42F-CC14-454C-8E0A-5C85170DEC98}" destId="{EC9FECFE-02B5-4A12-90CA-D451A98010BB}" srcOrd="6" destOrd="0" presId="urn:microsoft.com/office/officeart/2005/8/layout/chevron2"/>
    <dgm:cxn modelId="{C62A8778-41FC-4C82-9683-0A217E47D076}" type="presParOf" srcId="{EC9FECFE-02B5-4A12-90CA-D451A98010BB}" destId="{5744B03D-7F13-4980-B2E3-EB9767438D9E}" srcOrd="0" destOrd="0" presId="urn:microsoft.com/office/officeart/2005/8/layout/chevron2"/>
    <dgm:cxn modelId="{1518ED6A-99E8-4167-A322-EF42956A09BA}" type="presParOf" srcId="{EC9FECFE-02B5-4A12-90CA-D451A98010BB}" destId="{D20D4CD2-6C41-4D28-BA6A-8BB3DF8E8258}"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B4BD62-564E-4A68-9EB1-3EB7301BE2CD}" type="doc">
      <dgm:prSet loTypeId="urn:microsoft.com/office/officeart/2005/8/layout/hProcess9" loCatId="process" qsTypeId="urn:microsoft.com/office/officeart/2005/8/quickstyle/simple1" qsCatId="simple" csTypeId="urn:microsoft.com/office/officeart/2005/8/colors/accent1_2" csCatId="accent1" phldr="1"/>
      <dgm:spPr/>
    </dgm:pt>
    <dgm:pt modelId="{69461C5B-2B40-4324-B6FC-39AA8722C4D3}">
      <dgm:prSet phldrT="[文本]"/>
      <dgm:spPr/>
      <dgm:t>
        <a:bodyPr/>
        <a:lstStyle/>
        <a:p>
          <a:r>
            <a:rPr lang="zh-CN" altLang="zh-CN" b="1" dirty="0" smtClean="0"/>
            <a:t>为媒体提供信息补贴</a:t>
          </a:r>
          <a:r>
            <a:rPr lang="zh-CN" altLang="zh-CN" dirty="0" smtClean="0"/>
            <a:t> </a:t>
          </a:r>
          <a:endParaRPr lang="zh-CN" altLang="en-US" dirty="0"/>
        </a:p>
      </dgm:t>
    </dgm:pt>
    <dgm:pt modelId="{7D614D88-4B4D-4CDE-AF52-E9CC43A7B4E6}" type="parTrans" cxnId="{76344F9A-3A2E-4A9B-82C7-E3162BAE1C8A}">
      <dgm:prSet/>
      <dgm:spPr/>
      <dgm:t>
        <a:bodyPr/>
        <a:lstStyle/>
        <a:p>
          <a:endParaRPr lang="zh-CN" altLang="en-US"/>
        </a:p>
      </dgm:t>
    </dgm:pt>
    <dgm:pt modelId="{7ABA792B-B9D1-4B96-91DB-CA5850BBE0B5}" type="sibTrans" cxnId="{76344F9A-3A2E-4A9B-82C7-E3162BAE1C8A}">
      <dgm:prSet/>
      <dgm:spPr/>
      <dgm:t>
        <a:bodyPr/>
        <a:lstStyle/>
        <a:p>
          <a:endParaRPr lang="zh-CN" altLang="en-US"/>
        </a:p>
      </dgm:t>
    </dgm:pt>
    <dgm:pt modelId="{4EBE20AB-05EC-4369-9BCB-EA94D0F2ED99}">
      <dgm:prSet phldrT="[文本]"/>
      <dgm:spPr/>
      <dgm:t>
        <a:bodyPr/>
        <a:lstStyle/>
        <a:p>
          <a:r>
            <a:rPr lang="zh-CN" altLang="zh-CN" b="1" dirty="0" smtClean="0"/>
            <a:t>接受媒体采访，成为</a:t>
          </a:r>
          <a:r>
            <a:rPr lang="zh-CN" altLang="en-US" b="1" dirty="0" smtClean="0"/>
            <a:t>消息源</a:t>
          </a:r>
          <a:endParaRPr lang="zh-CN" altLang="en-US" dirty="0"/>
        </a:p>
      </dgm:t>
    </dgm:pt>
    <dgm:pt modelId="{8B22FFD6-2446-4DD5-8360-042B2E414115}" type="parTrans" cxnId="{AF7EB23D-1D15-4022-97C9-D6573A6CEDB1}">
      <dgm:prSet/>
      <dgm:spPr/>
      <dgm:t>
        <a:bodyPr/>
        <a:lstStyle/>
        <a:p>
          <a:endParaRPr lang="zh-CN" altLang="en-US"/>
        </a:p>
      </dgm:t>
    </dgm:pt>
    <dgm:pt modelId="{53B06172-23CD-491F-A2C9-2CE9B42AFAB8}" type="sibTrans" cxnId="{AF7EB23D-1D15-4022-97C9-D6573A6CEDB1}">
      <dgm:prSet/>
      <dgm:spPr/>
      <dgm:t>
        <a:bodyPr/>
        <a:lstStyle/>
        <a:p>
          <a:endParaRPr lang="zh-CN" altLang="en-US"/>
        </a:p>
      </dgm:t>
    </dgm:pt>
    <dgm:pt modelId="{2A3C27FC-5687-428E-80D7-E6EBD37EF8BE}">
      <dgm:prSet phldrT="[文本]"/>
      <dgm:spPr/>
      <dgm:t>
        <a:bodyPr/>
        <a:lstStyle/>
        <a:p>
          <a:r>
            <a:rPr lang="zh-CN" altLang="en-US" b="1" dirty="0" smtClean="0"/>
            <a:t>利用各种新媒体</a:t>
          </a:r>
        </a:p>
      </dgm:t>
    </dgm:pt>
    <dgm:pt modelId="{54C0E274-7616-4BB6-99B0-40BA0BD6CD01}" type="parTrans" cxnId="{115714F6-7C41-41F4-81C0-D9412853A87D}">
      <dgm:prSet/>
      <dgm:spPr/>
      <dgm:t>
        <a:bodyPr/>
        <a:lstStyle/>
        <a:p>
          <a:endParaRPr lang="zh-CN" altLang="en-US"/>
        </a:p>
      </dgm:t>
    </dgm:pt>
    <dgm:pt modelId="{A017C238-D498-47C6-A71A-C10D359D381F}" type="sibTrans" cxnId="{115714F6-7C41-41F4-81C0-D9412853A87D}">
      <dgm:prSet/>
      <dgm:spPr/>
      <dgm:t>
        <a:bodyPr/>
        <a:lstStyle/>
        <a:p>
          <a:endParaRPr lang="zh-CN" altLang="en-US"/>
        </a:p>
      </dgm:t>
    </dgm:pt>
    <dgm:pt modelId="{35472190-94B5-4F34-8DB6-92793842124F}" type="pres">
      <dgm:prSet presAssocID="{DFB4BD62-564E-4A68-9EB1-3EB7301BE2CD}" presName="CompostProcess" presStyleCnt="0">
        <dgm:presLayoutVars>
          <dgm:dir/>
          <dgm:resizeHandles val="exact"/>
        </dgm:presLayoutVars>
      </dgm:prSet>
      <dgm:spPr/>
    </dgm:pt>
    <dgm:pt modelId="{A7617976-1DC3-4AAB-907F-A90C835650BB}" type="pres">
      <dgm:prSet presAssocID="{DFB4BD62-564E-4A68-9EB1-3EB7301BE2CD}" presName="arrow" presStyleLbl="bgShp" presStyleIdx="0" presStyleCnt="1" custLinFactNeighborY="40000"/>
      <dgm:spPr/>
    </dgm:pt>
    <dgm:pt modelId="{8ED6F246-010C-4B0D-ACEA-6DF164AF709C}" type="pres">
      <dgm:prSet presAssocID="{DFB4BD62-564E-4A68-9EB1-3EB7301BE2CD}" presName="linearProcess" presStyleCnt="0"/>
      <dgm:spPr/>
    </dgm:pt>
    <dgm:pt modelId="{26FD0989-0656-462C-8D76-367B4A2C152F}" type="pres">
      <dgm:prSet presAssocID="{69461C5B-2B40-4324-B6FC-39AA8722C4D3}" presName="textNode" presStyleLbl="node1" presStyleIdx="0" presStyleCnt="3">
        <dgm:presLayoutVars>
          <dgm:bulletEnabled val="1"/>
        </dgm:presLayoutVars>
      </dgm:prSet>
      <dgm:spPr/>
      <dgm:t>
        <a:bodyPr/>
        <a:lstStyle/>
        <a:p>
          <a:endParaRPr lang="zh-CN" altLang="en-US"/>
        </a:p>
      </dgm:t>
    </dgm:pt>
    <dgm:pt modelId="{A83C7924-0AB0-46BE-AD46-066DF43E7719}" type="pres">
      <dgm:prSet presAssocID="{7ABA792B-B9D1-4B96-91DB-CA5850BBE0B5}" presName="sibTrans" presStyleCnt="0"/>
      <dgm:spPr/>
    </dgm:pt>
    <dgm:pt modelId="{B2725806-A3C7-4A93-A94D-71355BAF6EBA}" type="pres">
      <dgm:prSet presAssocID="{4EBE20AB-05EC-4369-9BCB-EA94D0F2ED99}" presName="textNode" presStyleLbl="node1" presStyleIdx="1" presStyleCnt="3">
        <dgm:presLayoutVars>
          <dgm:bulletEnabled val="1"/>
        </dgm:presLayoutVars>
      </dgm:prSet>
      <dgm:spPr/>
      <dgm:t>
        <a:bodyPr/>
        <a:lstStyle/>
        <a:p>
          <a:endParaRPr lang="zh-CN" altLang="en-US"/>
        </a:p>
      </dgm:t>
    </dgm:pt>
    <dgm:pt modelId="{D0C25347-12F5-447B-8476-9FD6590F5272}" type="pres">
      <dgm:prSet presAssocID="{53B06172-23CD-491F-A2C9-2CE9B42AFAB8}" presName="sibTrans" presStyleCnt="0"/>
      <dgm:spPr/>
    </dgm:pt>
    <dgm:pt modelId="{1ADE1A5E-F608-45C5-9515-C8E882D79C60}" type="pres">
      <dgm:prSet presAssocID="{2A3C27FC-5687-428E-80D7-E6EBD37EF8BE}" presName="textNode" presStyleLbl="node1" presStyleIdx="2" presStyleCnt="3">
        <dgm:presLayoutVars>
          <dgm:bulletEnabled val="1"/>
        </dgm:presLayoutVars>
      </dgm:prSet>
      <dgm:spPr/>
      <dgm:t>
        <a:bodyPr/>
        <a:lstStyle/>
        <a:p>
          <a:endParaRPr lang="zh-CN" altLang="en-US"/>
        </a:p>
      </dgm:t>
    </dgm:pt>
  </dgm:ptLst>
  <dgm:cxnLst>
    <dgm:cxn modelId="{66619B1B-9876-489C-BDD2-72865A045636}" type="presOf" srcId="{4EBE20AB-05EC-4369-9BCB-EA94D0F2ED99}" destId="{B2725806-A3C7-4A93-A94D-71355BAF6EBA}" srcOrd="0" destOrd="0" presId="urn:microsoft.com/office/officeart/2005/8/layout/hProcess9"/>
    <dgm:cxn modelId="{1C640708-CEB8-45C0-B190-9B2142C2622C}" type="presOf" srcId="{2A3C27FC-5687-428E-80D7-E6EBD37EF8BE}" destId="{1ADE1A5E-F608-45C5-9515-C8E882D79C60}" srcOrd="0" destOrd="0" presId="urn:microsoft.com/office/officeart/2005/8/layout/hProcess9"/>
    <dgm:cxn modelId="{DCDDAF10-CAF7-43FE-92C6-903B156D547C}" type="presOf" srcId="{69461C5B-2B40-4324-B6FC-39AA8722C4D3}" destId="{26FD0989-0656-462C-8D76-367B4A2C152F}" srcOrd="0" destOrd="0" presId="urn:microsoft.com/office/officeart/2005/8/layout/hProcess9"/>
    <dgm:cxn modelId="{115714F6-7C41-41F4-81C0-D9412853A87D}" srcId="{DFB4BD62-564E-4A68-9EB1-3EB7301BE2CD}" destId="{2A3C27FC-5687-428E-80D7-E6EBD37EF8BE}" srcOrd="2" destOrd="0" parTransId="{54C0E274-7616-4BB6-99B0-40BA0BD6CD01}" sibTransId="{A017C238-D498-47C6-A71A-C10D359D381F}"/>
    <dgm:cxn modelId="{AF7EB23D-1D15-4022-97C9-D6573A6CEDB1}" srcId="{DFB4BD62-564E-4A68-9EB1-3EB7301BE2CD}" destId="{4EBE20AB-05EC-4369-9BCB-EA94D0F2ED99}" srcOrd="1" destOrd="0" parTransId="{8B22FFD6-2446-4DD5-8360-042B2E414115}" sibTransId="{53B06172-23CD-491F-A2C9-2CE9B42AFAB8}"/>
    <dgm:cxn modelId="{86DF0802-AEA0-40DF-904F-9777AB6D6FD0}" type="presOf" srcId="{DFB4BD62-564E-4A68-9EB1-3EB7301BE2CD}" destId="{35472190-94B5-4F34-8DB6-92793842124F}" srcOrd="0" destOrd="0" presId="urn:microsoft.com/office/officeart/2005/8/layout/hProcess9"/>
    <dgm:cxn modelId="{76344F9A-3A2E-4A9B-82C7-E3162BAE1C8A}" srcId="{DFB4BD62-564E-4A68-9EB1-3EB7301BE2CD}" destId="{69461C5B-2B40-4324-B6FC-39AA8722C4D3}" srcOrd="0" destOrd="0" parTransId="{7D614D88-4B4D-4CDE-AF52-E9CC43A7B4E6}" sibTransId="{7ABA792B-B9D1-4B96-91DB-CA5850BBE0B5}"/>
    <dgm:cxn modelId="{82BB0846-7B48-4C32-916C-B9E34220B2C2}" type="presParOf" srcId="{35472190-94B5-4F34-8DB6-92793842124F}" destId="{A7617976-1DC3-4AAB-907F-A90C835650BB}" srcOrd="0" destOrd="0" presId="urn:microsoft.com/office/officeart/2005/8/layout/hProcess9"/>
    <dgm:cxn modelId="{D28B4A0B-8108-4785-B42E-ABD459DB6B17}" type="presParOf" srcId="{35472190-94B5-4F34-8DB6-92793842124F}" destId="{8ED6F246-010C-4B0D-ACEA-6DF164AF709C}" srcOrd="1" destOrd="0" presId="urn:microsoft.com/office/officeart/2005/8/layout/hProcess9"/>
    <dgm:cxn modelId="{18E71D8D-E03C-4F36-8DBC-97832465B5A0}" type="presParOf" srcId="{8ED6F246-010C-4B0D-ACEA-6DF164AF709C}" destId="{26FD0989-0656-462C-8D76-367B4A2C152F}" srcOrd="0" destOrd="0" presId="urn:microsoft.com/office/officeart/2005/8/layout/hProcess9"/>
    <dgm:cxn modelId="{AEEF61CF-4447-4B14-94E5-6A67D70EE42C}" type="presParOf" srcId="{8ED6F246-010C-4B0D-ACEA-6DF164AF709C}" destId="{A83C7924-0AB0-46BE-AD46-066DF43E7719}" srcOrd="1" destOrd="0" presId="urn:microsoft.com/office/officeart/2005/8/layout/hProcess9"/>
    <dgm:cxn modelId="{301FC502-F286-4C58-B2E4-98D9F43C1620}" type="presParOf" srcId="{8ED6F246-010C-4B0D-ACEA-6DF164AF709C}" destId="{B2725806-A3C7-4A93-A94D-71355BAF6EBA}" srcOrd="2" destOrd="0" presId="urn:microsoft.com/office/officeart/2005/8/layout/hProcess9"/>
    <dgm:cxn modelId="{5C736503-B821-4735-AD43-3BAD4970ECCA}" type="presParOf" srcId="{8ED6F246-010C-4B0D-ACEA-6DF164AF709C}" destId="{D0C25347-12F5-447B-8476-9FD6590F5272}" srcOrd="3" destOrd="0" presId="urn:microsoft.com/office/officeart/2005/8/layout/hProcess9"/>
    <dgm:cxn modelId="{CCFF03E1-B349-4DAD-945A-7DB5AE68B790}" type="presParOf" srcId="{8ED6F246-010C-4B0D-ACEA-6DF164AF709C}" destId="{1ADE1A5E-F608-45C5-9515-C8E882D79C60}" srcOrd="4" destOrd="0" presId="urn:microsoft.com/office/officeart/2005/8/layout/hProcess9"/>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1197540-0DFE-4468-B434-EDD0C960685C}" type="doc">
      <dgm:prSet loTypeId="urn:microsoft.com/office/officeart/2005/8/layout/vList4#1" loCatId="list" qsTypeId="urn:microsoft.com/office/officeart/2005/8/quickstyle/simple1" qsCatId="simple" csTypeId="urn:microsoft.com/office/officeart/2005/8/colors/colorful2" csCatId="colorful" phldr="1"/>
      <dgm:spPr/>
      <dgm:t>
        <a:bodyPr/>
        <a:lstStyle/>
        <a:p>
          <a:endParaRPr lang="zh-CN" altLang="en-US"/>
        </a:p>
      </dgm:t>
    </dgm:pt>
    <dgm:pt modelId="{70CF7053-2059-4D56-AF0E-894744642B38}">
      <dgm:prSet phldrT="[文本]" custT="1"/>
      <dgm:spPr/>
      <dgm:t>
        <a:bodyPr/>
        <a:lstStyle/>
        <a:p>
          <a:r>
            <a:rPr lang="zh-CN" altLang="zh-CN" sz="1500" b="1" dirty="0" smtClean="0"/>
            <a:t>“</a:t>
          </a:r>
          <a:r>
            <a:rPr lang="zh-CN" altLang="zh-CN" sz="2800" b="1" dirty="0" smtClean="0"/>
            <a:t>蓝色风尚 为爱起跑</a:t>
          </a:r>
          <a:r>
            <a:rPr lang="en-US" altLang="zh-CN" sz="2800" b="1" dirty="0" smtClean="0"/>
            <a:t>”</a:t>
          </a:r>
          <a:r>
            <a:rPr lang="zh-CN" altLang="zh-CN" sz="2800" b="1" dirty="0" smtClean="0"/>
            <a:t>户外大型烟草广告</a:t>
          </a:r>
          <a:endParaRPr lang="zh-CN" altLang="en-US" sz="1500" dirty="0"/>
        </a:p>
      </dgm:t>
    </dgm:pt>
    <dgm:pt modelId="{F17FE025-6340-4266-8C96-569C49F0A02B}" type="parTrans" cxnId="{57B5CBD1-8D5E-4DA7-8C7D-7E74329512C7}">
      <dgm:prSet/>
      <dgm:spPr/>
      <dgm:t>
        <a:bodyPr/>
        <a:lstStyle/>
        <a:p>
          <a:endParaRPr lang="zh-CN" altLang="en-US"/>
        </a:p>
      </dgm:t>
    </dgm:pt>
    <dgm:pt modelId="{33A4B203-CED6-4373-BDF4-2D66252DD975}" type="sibTrans" cxnId="{57B5CBD1-8D5E-4DA7-8C7D-7E74329512C7}">
      <dgm:prSet/>
      <dgm:spPr/>
      <dgm:t>
        <a:bodyPr/>
        <a:lstStyle/>
        <a:p>
          <a:endParaRPr lang="zh-CN" altLang="en-US"/>
        </a:p>
      </dgm:t>
    </dgm:pt>
    <dgm:pt modelId="{A7225259-38B4-4777-964B-C922762823A1}">
      <dgm:prSet phldrT="[文本]"/>
      <dgm:spPr/>
      <dgm:t>
        <a:bodyPr/>
        <a:lstStyle/>
        <a:p>
          <a:r>
            <a:rPr lang="zh-CN" b="1" dirty="0" smtClean="0"/>
            <a:t>江西中烟“金圣”黑老虎烟草广告</a:t>
          </a:r>
          <a:endParaRPr lang="zh-CN" altLang="en-US" dirty="0"/>
        </a:p>
      </dgm:t>
    </dgm:pt>
    <dgm:pt modelId="{163D6A59-6C85-452B-87BB-9E4A49030446}" type="parTrans" cxnId="{3962F890-ED85-4397-8A05-7EBA11ED8833}">
      <dgm:prSet/>
      <dgm:spPr/>
      <dgm:t>
        <a:bodyPr/>
        <a:lstStyle/>
        <a:p>
          <a:endParaRPr lang="zh-CN" altLang="en-US"/>
        </a:p>
      </dgm:t>
    </dgm:pt>
    <dgm:pt modelId="{D9A8A4AD-69F7-4F78-AA82-65DCAFD10FE7}" type="sibTrans" cxnId="{3962F890-ED85-4397-8A05-7EBA11ED8833}">
      <dgm:prSet/>
      <dgm:spPr/>
      <dgm:t>
        <a:bodyPr/>
        <a:lstStyle/>
        <a:p>
          <a:endParaRPr lang="zh-CN" altLang="en-US"/>
        </a:p>
      </dgm:t>
    </dgm:pt>
    <dgm:pt modelId="{DF6684E1-3656-431B-B751-C08E7D047CE4}">
      <dgm:prSet phldrT="[文本]"/>
      <dgm:spPr/>
      <dgm:t>
        <a:bodyPr/>
        <a:lstStyle/>
        <a:p>
          <a:r>
            <a:rPr lang="zh-CN" b="1" dirty="0" smtClean="0"/>
            <a:t>上海</a:t>
          </a:r>
          <a:r>
            <a:rPr lang="en-US" b="1" dirty="0" smtClean="0"/>
            <a:t>F1</a:t>
          </a:r>
          <a:r>
            <a:rPr lang="zh-CN" b="1" dirty="0" smtClean="0"/>
            <a:t>赛事万宝路烟草商赞助和广告</a:t>
          </a:r>
          <a:endParaRPr lang="zh-CN" altLang="en-US" dirty="0"/>
        </a:p>
      </dgm:t>
    </dgm:pt>
    <dgm:pt modelId="{851877E7-1E1C-4BCD-B30E-7723B08F5B42}" type="parTrans" cxnId="{78A156B5-6CF0-437A-B181-9E3A0955F424}">
      <dgm:prSet/>
      <dgm:spPr/>
      <dgm:t>
        <a:bodyPr/>
        <a:lstStyle/>
        <a:p>
          <a:endParaRPr lang="zh-CN" altLang="en-US"/>
        </a:p>
      </dgm:t>
    </dgm:pt>
    <dgm:pt modelId="{BE0A3304-1C6C-4F8D-A5CC-B7B1A8B6B830}" type="sibTrans" cxnId="{78A156B5-6CF0-437A-B181-9E3A0955F424}">
      <dgm:prSet/>
      <dgm:spPr/>
      <dgm:t>
        <a:bodyPr/>
        <a:lstStyle/>
        <a:p>
          <a:endParaRPr lang="zh-CN" altLang="en-US"/>
        </a:p>
      </dgm:t>
    </dgm:pt>
    <dgm:pt modelId="{3D2240A8-6DB5-4D47-8B1F-C4CD2555EBA1}">
      <dgm:prSet phldrT="[文本]"/>
      <dgm:spPr/>
      <dgm:t>
        <a:bodyPr/>
        <a:lstStyle/>
        <a:p>
          <a:r>
            <a:rPr lang="zh-CN" b="1" dirty="0" smtClean="0">
              <a:solidFill>
                <a:schemeClr val="tx1"/>
              </a:solidFill>
            </a:rPr>
            <a:t>北京市南苑机场侯机楼瑞港商城烟草广告</a:t>
          </a:r>
          <a:endParaRPr lang="zh-CN" altLang="en-US" dirty="0">
            <a:solidFill>
              <a:schemeClr val="tx1"/>
            </a:solidFill>
          </a:endParaRPr>
        </a:p>
      </dgm:t>
    </dgm:pt>
    <dgm:pt modelId="{DB49491B-43A1-423D-A20A-F9E2A798399E}" type="parTrans" cxnId="{C41F6A81-04AC-433C-9C81-E5A0E70AF76D}">
      <dgm:prSet/>
      <dgm:spPr/>
      <dgm:t>
        <a:bodyPr/>
        <a:lstStyle/>
        <a:p>
          <a:endParaRPr lang="zh-CN" altLang="en-US"/>
        </a:p>
      </dgm:t>
    </dgm:pt>
    <dgm:pt modelId="{1BC54C30-C57C-43E9-969C-145569AD93CD}" type="sibTrans" cxnId="{C41F6A81-04AC-433C-9C81-E5A0E70AF76D}">
      <dgm:prSet/>
      <dgm:spPr/>
      <dgm:t>
        <a:bodyPr/>
        <a:lstStyle/>
        <a:p>
          <a:endParaRPr lang="zh-CN" altLang="en-US"/>
        </a:p>
      </dgm:t>
    </dgm:pt>
    <dgm:pt modelId="{3D2D2A13-0BEE-4A8F-B5C2-274A59A266D7}" type="pres">
      <dgm:prSet presAssocID="{21197540-0DFE-4468-B434-EDD0C960685C}" presName="linear" presStyleCnt="0">
        <dgm:presLayoutVars>
          <dgm:dir/>
          <dgm:resizeHandles val="exact"/>
        </dgm:presLayoutVars>
      </dgm:prSet>
      <dgm:spPr/>
      <dgm:t>
        <a:bodyPr/>
        <a:lstStyle/>
        <a:p>
          <a:endParaRPr lang="zh-CN" altLang="en-US"/>
        </a:p>
      </dgm:t>
    </dgm:pt>
    <dgm:pt modelId="{99F3DADD-EE4B-49A1-98D2-FA2E55691527}" type="pres">
      <dgm:prSet presAssocID="{70CF7053-2059-4D56-AF0E-894744642B38}" presName="comp" presStyleCnt="0"/>
      <dgm:spPr/>
    </dgm:pt>
    <dgm:pt modelId="{5A563063-1670-4B54-B2B2-5E27525911CD}" type="pres">
      <dgm:prSet presAssocID="{70CF7053-2059-4D56-AF0E-894744642B38}" presName="box" presStyleLbl="node1" presStyleIdx="0" presStyleCnt="4"/>
      <dgm:spPr/>
      <dgm:t>
        <a:bodyPr/>
        <a:lstStyle/>
        <a:p>
          <a:endParaRPr lang="zh-CN" altLang="en-US"/>
        </a:p>
      </dgm:t>
    </dgm:pt>
    <dgm:pt modelId="{0CD15DAD-B39C-4015-BDAB-28D915085D84}" type="pres">
      <dgm:prSet presAssocID="{70CF7053-2059-4D56-AF0E-894744642B38}" presName="img" presStyleLbl="fgImgPlace1" presStyleIdx="0" presStyleCnt="4"/>
      <dgm:spPr>
        <a:blipFill rotWithShape="0">
          <a:blip xmlns:r="http://schemas.openxmlformats.org/officeDocument/2006/relationships" r:embed="rId1"/>
          <a:stretch>
            <a:fillRect/>
          </a:stretch>
        </a:blipFill>
      </dgm:spPr>
    </dgm:pt>
    <dgm:pt modelId="{AFD04419-9C4C-486E-98D7-317055E5D367}" type="pres">
      <dgm:prSet presAssocID="{70CF7053-2059-4D56-AF0E-894744642B38}" presName="text" presStyleLbl="node1" presStyleIdx="0" presStyleCnt="4">
        <dgm:presLayoutVars>
          <dgm:bulletEnabled val="1"/>
        </dgm:presLayoutVars>
      </dgm:prSet>
      <dgm:spPr/>
      <dgm:t>
        <a:bodyPr/>
        <a:lstStyle/>
        <a:p>
          <a:endParaRPr lang="zh-CN" altLang="en-US"/>
        </a:p>
      </dgm:t>
    </dgm:pt>
    <dgm:pt modelId="{0252115A-A026-4792-BDB4-371442F02D02}" type="pres">
      <dgm:prSet presAssocID="{33A4B203-CED6-4373-BDF4-2D66252DD975}" presName="spacer" presStyleCnt="0"/>
      <dgm:spPr/>
    </dgm:pt>
    <dgm:pt modelId="{36C81BA8-FD9F-40F6-8334-96C5B038ACEE}" type="pres">
      <dgm:prSet presAssocID="{A7225259-38B4-4777-964B-C922762823A1}" presName="comp" presStyleCnt="0"/>
      <dgm:spPr/>
    </dgm:pt>
    <dgm:pt modelId="{84DBAB02-B247-4F88-865C-56A6174599EA}" type="pres">
      <dgm:prSet presAssocID="{A7225259-38B4-4777-964B-C922762823A1}" presName="box" presStyleLbl="node1" presStyleIdx="1" presStyleCnt="4"/>
      <dgm:spPr/>
      <dgm:t>
        <a:bodyPr/>
        <a:lstStyle/>
        <a:p>
          <a:endParaRPr lang="zh-CN" altLang="en-US"/>
        </a:p>
      </dgm:t>
    </dgm:pt>
    <dgm:pt modelId="{F25FA84A-6E34-46E5-B965-288B21A62DDC}" type="pres">
      <dgm:prSet presAssocID="{A7225259-38B4-4777-964B-C922762823A1}" presName="img" presStyleLbl="fgImgPlace1" presStyleIdx="1" presStyleCnt="4" custScaleX="57327"/>
      <dgm:spPr>
        <a:blipFill rotWithShape="0">
          <a:blip xmlns:r="http://schemas.openxmlformats.org/officeDocument/2006/relationships" r:embed="rId2"/>
          <a:stretch>
            <a:fillRect/>
          </a:stretch>
        </a:blipFill>
      </dgm:spPr>
    </dgm:pt>
    <dgm:pt modelId="{86BEDCBA-29E3-470D-9257-F2FCC3F1583D}" type="pres">
      <dgm:prSet presAssocID="{A7225259-38B4-4777-964B-C922762823A1}" presName="text" presStyleLbl="node1" presStyleIdx="1" presStyleCnt="4">
        <dgm:presLayoutVars>
          <dgm:bulletEnabled val="1"/>
        </dgm:presLayoutVars>
      </dgm:prSet>
      <dgm:spPr/>
      <dgm:t>
        <a:bodyPr/>
        <a:lstStyle/>
        <a:p>
          <a:endParaRPr lang="zh-CN" altLang="en-US"/>
        </a:p>
      </dgm:t>
    </dgm:pt>
    <dgm:pt modelId="{1494D1A1-B175-4852-B7EB-49332DF25613}" type="pres">
      <dgm:prSet presAssocID="{D9A8A4AD-69F7-4F78-AA82-65DCAFD10FE7}" presName="spacer" presStyleCnt="0"/>
      <dgm:spPr/>
    </dgm:pt>
    <dgm:pt modelId="{CD3DD56D-B01E-4167-82F7-2C0A6B9F5E21}" type="pres">
      <dgm:prSet presAssocID="{DF6684E1-3656-431B-B751-C08E7D047CE4}" presName="comp" presStyleCnt="0"/>
      <dgm:spPr/>
    </dgm:pt>
    <dgm:pt modelId="{A5ED0105-7581-4DA2-946A-14C4D6C049E3}" type="pres">
      <dgm:prSet presAssocID="{DF6684E1-3656-431B-B751-C08E7D047CE4}" presName="box" presStyleLbl="node1" presStyleIdx="2" presStyleCnt="4"/>
      <dgm:spPr/>
      <dgm:t>
        <a:bodyPr/>
        <a:lstStyle/>
        <a:p>
          <a:endParaRPr lang="zh-CN" altLang="en-US"/>
        </a:p>
      </dgm:t>
    </dgm:pt>
    <dgm:pt modelId="{C4D171B4-D77F-4928-9566-DD41B69E6E53}" type="pres">
      <dgm:prSet presAssocID="{DF6684E1-3656-431B-B751-C08E7D047CE4}" presName="img" presStyleLbl="fgImgPlace1" presStyleIdx="2" presStyleCnt="4" custScaleX="50296"/>
      <dgm:spPr>
        <a:blipFill rotWithShape="0">
          <a:blip xmlns:r="http://schemas.openxmlformats.org/officeDocument/2006/relationships" r:embed="rId3"/>
          <a:stretch>
            <a:fillRect/>
          </a:stretch>
        </a:blipFill>
      </dgm:spPr>
    </dgm:pt>
    <dgm:pt modelId="{A7EB831A-CC39-4947-8893-8308BFC886FA}" type="pres">
      <dgm:prSet presAssocID="{DF6684E1-3656-431B-B751-C08E7D047CE4}" presName="text" presStyleLbl="node1" presStyleIdx="2" presStyleCnt="4">
        <dgm:presLayoutVars>
          <dgm:bulletEnabled val="1"/>
        </dgm:presLayoutVars>
      </dgm:prSet>
      <dgm:spPr/>
      <dgm:t>
        <a:bodyPr/>
        <a:lstStyle/>
        <a:p>
          <a:endParaRPr lang="zh-CN" altLang="en-US"/>
        </a:p>
      </dgm:t>
    </dgm:pt>
    <dgm:pt modelId="{6E0BB137-0A32-4B99-9D57-5F5082468967}" type="pres">
      <dgm:prSet presAssocID="{BE0A3304-1C6C-4F8D-A5CC-B7B1A8B6B830}" presName="spacer" presStyleCnt="0"/>
      <dgm:spPr/>
    </dgm:pt>
    <dgm:pt modelId="{346D69B0-AAF7-4E20-B0E0-1AF8D3BE4D24}" type="pres">
      <dgm:prSet presAssocID="{3D2240A8-6DB5-4D47-8B1F-C4CD2555EBA1}" presName="comp" presStyleCnt="0"/>
      <dgm:spPr/>
    </dgm:pt>
    <dgm:pt modelId="{04DC2B21-8754-4D66-BB00-56FC10E56F3A}" type="pres">
      <dgm:prSet presAssocID="{3D2240A8-6DB5-4D47-8B1F-C4CD2555EBA1}" presName="box" presStyleLbl="node1" presStyleIdx="3" presStyleCnt="4"/>
      <dgm:spPr/>
      <dgm:t>
        <a:bodyPr/>
        <a:lstStyle/>
        <a:p>
          <a:endParaRPr lang="zh-CN" altLang="en-US"/>
        </a:p>
      </dgm:t>
    </dgm:pt>
    <dgm:pt modelId="{8142E5C5-A63A-4026-A06E-0BFD4C5869EC}" type="pres">
      <dgm:prSet presAssocID="{3D2240A8-6DB5-4D47-8B1F-C4CD2555EBA1}" presName="img" presStyleLbl="fgImgPlace1" presStyleIdx="3" presStyleCnt="4"/>
      <dgm:spPr>
        <a:blipFill rotWithShape="0">
          <a:blip xmlns:r="http://schemas.openxmlformats.org/officeDocument/2006/relationships" r:embed="rId4"/>
          <a:stretch>
            <a:fillRect/>
          </a:stretch>
        </a:blipFill>
      </dgm:spPr>
    </dgm:pt>
    <dgm:pt modelId="{43DF797C-402D-437B-9A27-1EB811F0F8C8}" type="pres">
      <dgm:prSet presAssocID="{3D2240A8-6DB5-4D47-8B1F-C4CD2555EBA1}" presName="text" presStyleLbl="node1" presStyleIdx="3" presStyleCnt="4">
        <dgm:presLayoutVars>
          <dgm:bulletEnabled val="1"/>
        </dgm:presLayoutVars>
      </dgm:prSet>
      <dgm:spPr/>
      <dgm:t>
        <a:bodyPr/>
        <a:lstStyle/>
        <a:p>
          <a:endParaRPr lang="zh-CN" altLang="en-US"/>
        </a:p>
      </dgm:t>
    </dgm:pt>
  </dgm:ptLst>
  <dgm:cxnLst>
    <dgm:cxn modelId="{57B5CBD1-8D5E-4DA7-8C7D-7E74329512C7}" srcId="{21197540-0DFE-4468-B434-EDD0C960685C}" destId="{70CF7053-2059-4D56-AF0E-894744642B38}" srcOrd="0" destOrd="0" parTransId="{F17FE025-6340-4266-8C96-569C49F0A02B}" sibTransId="{33A4B203-CED6-4373-BDF4-2D66252DD975}"/>
    <dgm:cxn modelId="{C41F6A81-04AC-433C-9C81-E5A0E70AF76D}" srcId="{21197540-0DFE-4468-B434-EDD0C960685C}" destId="{3D2240A8-6DB5-4D47-8B1F-C4CD2555EBA1}" srcOrd="3" destOrd="0" parTransId="{DB49491B-43A1-423D-A20A-F9E2A798399E}" sibTransId="{1BC54C30-C57C-43E9-969C-145569AD93CD}"/>
    <dgm:cxn modelId="{242A15E4-9D4C-42CC-8DC1-AB98E2683DCB}" type="presOf" srcId="{DF6684E1-3656-431B-B751-C08E7D047CE4}" destId="{A7EB831A-CC39-4947-8893-8308BFC886FA}" srcOrd="1" destOrd="0" presId="urn:microsoft.com/office/officeart/2005/8/layout/vList4#1"/>
    <dgm:cxn modelId="{CEB73C4B-2A22-4E0A-A527-5407A32C054F}" type="presOf" srcId="{A7225259-38B4-4777-964B-C922762823A1}" destId="{84DBAB02-B247-4F88-865C-56A6174599EA}" srcOrd="0" destOrd="0" presId="urn:microsoft.com/office/officeart/2005/8/layout/vList4#1"/>
    <dgm:cxn modelId="{3962F890-ED85-4397-8A05-7EBA11ED8833}" srcId="{21197540-0DFE-4468-B434-EDD0C960685C}" destId="{A7225259-38B4-4777-964B-C922762823A1}" srcOrd="1" destOrd="0" parTransId="{163D6A59-6C85-452B-87BB-9E4A49030446}" sibTransId="{D9A8A4AD-69F7-4F78-AA82-65DCAFD10FE7}"/>
    <dgm:cxn modelId="{248028B5-CB81-486E-A141-1AB218B7EBD8}" type="presOf" srcId="{70CF7053-2059-4D56-AF0E-894744642B38}" destId="{AFD04419-9C4C-486E-98D7-317055E5D367}" srcOrd="1" destOrd="0" presId="urn:microsoft.com/office/officeart/2005/8/layout/vList4#1"/>
    <dgm:cxn modelId="{FD1E363F-2388-46D3-9D62-EF1A88BED5D5}" type="presOf" srcId="{21197540-0DFE-4468-B434-EDD0C960685C}" destId="{3D2D2A13-0BEE-4A8F-B5C2-274A59A266D7}" srcOrd="0" destOrd="0" presId="urn:microsoft.com/office/officeart/2005/8/layout/vList4#1"/>
    <dgm:cxn modelId="{2316310F-690C-4680-A48F-FE3BF50B505C}" type="presOf" srcId="{3D2240A8-6DB5-4D47-8B1F-C4CD2555EBA1}" destId="{43DF797C-402D-437B-9A27-1EB811F0F8C8}" srcOrd="1" destOrd="0" presId="urn:microsoft.com/office/officeart/2005/8/layout/vList4#1"/>
    <dgm:cxn modelId="{CD56916B-B7AE-43D3-BE05-ECD0034FF83F}" type="presOf" srcId="{A7225259-38B4-4777-964B-C922762823A1}" destId="{86BEDCBA-29E3-470D-9257-F2FCC3F1583D}" srcOrd="1" destOrd="0" presId="urn:microsoft.com/office/officeart/2005/8/layout/vList4#1"/>
    <dgm:cxn modelId="{8FE32F9C-8258-4544-B67F-EE29DC4F94C9}" type="presOf" srcId="{70CF7053-2059-4D56-AF0E-894744642B38}" destId="{5A563063-1670-4B54-B2B2-5E27525911CD}" srcOrd="0" destOrd="0" presId="urn:microsoft.com/office/officeart/2005/8/layout/vList4#1"/>
    <dgm:cxn modelId="{78A156B5-6CF0-437A-B181-9E3A0955F424}" srcId="{21197540-0DFE-4468-B434-EDD0C960685C}" destId="{DF6684E1-3656-431B-B751-C08E7D047CE4}" srcOrd="2" destOrd="0" parTransId="{851877E7-1E1C-4BCD-B30E-7723B08F5B42}" sibTransId="{BE0A3304-1C6C-4F8D-A5CC-B7B1A8B6B830}"/>
    <dgm:cxn modelId="{E5B67FE9-910C-4713-8372-0BFC25635F65}" type="presOf" srcId="{DF6684E1-3656-431B-B751-C08E7D047CE4}" destId="{A5ED0105-7581-4DA2-946A-14C4D6C049E3}" srcOrd="0" destOrd="0" presId="urn:microsoft.com/office/officeart/2005/8/layout/vList4#1"/>
    <dgm:cxn modelId="{F5A6FD99-16FE-4E81-A354-789ACFE3E9F2}" type="presOf" srcId="{3D2240A8-6DB5-4D47-8B1F-C4CD2555EBA1}" destId="{04DC2B21-8754-4D66-BB00-56FC10E56F3A}" srcOrd="0" destOrd="0" presId="urn:microsoft.com/office/officeart/2005/8/layout/vList4#1"/>
    <dgm:cxn modelId="{C9F20768-33EA-4D4A-A633-0DCCCB5EACD6}" type="presParOf" srcId="{3D2D2A13-0BEE-4A8F-B5C2-274A59A266D7}" destId="{99F3DADD-EE4B-49A1-98D2-FA2E55691527}" srcOrd="0" destOrd="0" presId="urn:microsoft.com/office/officeart/2005/8/layout/vList4#1"/>
    <dgm:cxn modelId="{90E6052A-F25E-4AD7-B803-5BD27C359134}" type="presParOf" srcId="{99F3DADD-EE4B-49A1-98D2-FA2E55691527}" destId="{5A563063-1670-4B54-B2B2-5E27525911CD}" srcOrd="0" destOrd="0" presId="urn:microsoft.com/office/officeart/2005/8/layout/vList4#1"/>
    <dgm:cxn modelId="{61AD1D69-2671-402F-9190-DB09998AEE5A}" type="presParOf" srcId="{99F3DADD-EE4B-49A1-98D2-FA2E55691527}" destId="{0CD15DAD-B39C-4015-BDAB-28D915085D84}" srcOrd="1" destOrd="0" presId="urn:microsoft.com/office/officeart/2005/8/layout/vList4#1"/>
    <dgm:cxn modelId="{7BDD588D-1F53-4BBE-A900-4B915DC2F3DF}" type="presParOf" srcId="{99F3DADD-EE4B-49A1-98D2-FA2E55691527}" destId="{AFD04419-9C4C-486E-98D7-317055E5D367}" srcOrd="2" destOrd="0" presId="urn:microsoft.com/office/officeart/2005/8/layout/vList4#1"/>
    <dgm:cxn modelId="{6A5E2E55-71AA-4184-857D-898FBA347F03}" type="presParOf" srcId="{3D2D2A13-0BEE-4A8F-B5C2-274A59A266D7}" destId="{0252115A-A026-4792-BDB4-371442F02D02}" srcOrd="1" destOrd="0" presId="urn:microsoft.com/office/officeart/2005/8/layout/vList4#1"/>
    <dgm:cxn modelId="{61903FF2-34BC-4349-8FD7-3AB79B9AC151}" type="presParOf" srcId="{3D2D2A13-0BEE-4A8F-B5C2-274A59A266D7}" destId="{36C81BA8-FD9F-40F6-8334-96C5B038ACEE}" srcOrd="2" destOrd="0" presId="urn:microsoft.com/office/officeart/2005/8/layout/vList4#1"/>
    <dgm:cxn modelId="{0286913F-FC35-420D-A225-8E1C1432C4BF}" type="presParOf" srcId="{36C81BA8-FD9F-40F6-8334-96C5B038ACEE}" destId="{84DBAB02-B247-4F88-865C-56A6174599EA}" srcOrd="0" destOrd="0" presId="urn:microsoft.com/office/officeart/2005/8/layout/vList4#1"/>
    <dgm:cxn modelId="{B2BFC87F-F07D-474C-9109-1ECAB88981A4}" type="presParOf" srcId="{36C81BA8-FD9F-40F6-8334-96C5B038ACEE}" destId="{F25FA84A-6E34-46E5-B965-288B21A62DDC}" srcOrd="1" destOrd="0" presId="urn:microsoft.com/office/officeart/2005/8/layout/vList4#1"/>
    <dgm:cxn modelId="{3A87BB99-EA82-4F1B-8886-31A73CD32635}" type="presParOf" srcId="{36C81BA8-FD9F-40F6-8334-96C5B038ACEE}" destId="{86BEDCBA-29E3-470D-9257-F2FCC3F1583D}" srcOrd="2" destOrd="0" presId="urn:microsoft.com/office/officeart/2005/8/layout/vList4#1"/>
    <dgm:cxn modelId="{19631EEF-745D-4564-B075-C5B8DDBD2930}" type="presParOf" srcId="{3D2D2A13-0BEE-4A8F-B5C2-274A59A266D7}" destId="{1494D1A1-B175-4852-B7EB-49332DF25613}" srcOrd="3" destOrd="0" presId="urn:microsoft.com/office/officeart/2005/8/layout/vList4#1"/>
    <dgm:cxn modelId="{E0E23419-BBBD-4FBF-8024-8AABBBEDAE25}" type="presParOf" srcId="{3D2D2A13-0BEE-4A8F-B5C2-274A59A266D7}" destId="{CD3DD56D-B01E-4167-82F7-2C0A6B9F5E21}" srcOrd="4" destOrd="0" presId="urn:microsoft.com/office/officeart/2005/8/layout/vList4#1"/>
    <dgm:cxn modelId="{9DDE7751-FF2E-4A0A-926E-E088E7AECCAE}" type="presParOf" srcId="{CD3DD56D-B01E-4167-82F7-2C0A6B9F5E21}" destId="{A5ED0105-7581-4DA2-946A-14C4D6C049E3}" srcOrd="0" destOrd="0" presId="urn:microsoft.com/office/officeart/2005/8/layout/vList4#1"/>
    <dgm:cxn modelId="{7D93493F-BCB0-49B2-8C52-B277FAC25256}" type="presParOf" srcId="{CD3DD56D-B01E-4167-82F7-2C0A6B9F5E21}" destId="{C4D171B4-D77F-4928-9566-DD41B69E6E53}" srcOrd="1" destOrd="0" presId="urn:microsoft.com/office/officeart/2005/8/layout/vList4#1"/>
    <dgm:cxn modelId="{F4CF41CF-FA4D-4A98-9DE0-3AB59F36F1D1}" type="presParOf" srcId="{CD3DD56D-B01E-4167-82F7-2C0A6B9F5E21}" destId="{A7EB831A-CC39-4947-8893-8308BFC886FA}" srcOrd="2" destOrd="0" presId="urn:microsoft.com/office/officeart/2005/8/layout/vList4#1"/>
    <dgm:cxn modelId="{36F0EB28-54A9-4105-A461-7C6689C8C403}" type="presParOf" srcId="{3D2D2A13-0BEE-4A8F-B5C2-274A59A266D7}" destId="{6E0BB137-0A32-4B99-9D57-5F5082468967}" srcOrd="5" destOrd="0" presId="urn:microsoft.com/office/officeart/2005/8/layout/vList4#1"/>
    <dgm:cxn modelId="{D3BC8C66-8923-4721-9022-166B923C98C9}" type="presParOf" srcId="{3D2D2A13-0BEE-4A8F-B5C2-274A59A266D7}" destId="{346D69B0-AAF7-4E20-B0E0-1AF8D3BE4D24}" srcOrd="6" destOrd="0" presId="urn:microsoft.com/office/officeart/2005/8/layout/vList4#1"/>
    <dgm:cxn modelId="{68BB4314-A5E2-411E-8C3D-4186CAAAB808}" type="presParOf" srcId="{346D69B0-AAF7-4E20-B0E0-1AF8D3BE4D24}" destId="{04DC2B21-8754-4D66-BB00-56FC10E56F3A}" srcOrd="0" destOrd="0" presId="urn:microsoft.com/office/officeart/2005/8/layout/vList4#1"/>
    <dgm:cxn modelId="{DCCEE139-11D7-40A9-A382-DEEED525A6E8}" type="presParOf" srcId="{346D69B0-AAF7-4E20-B0E0-1AF8D3BE4D24}" destId="{8142E5C5-A63A-4026-A06E-0BFD4C5869EC}" srcOrd="1" destOrd="0" presId="urn:microsoft.com/office/officeart/2005/8/layout/vList4#1"/>
    <dgm:cxn modelId="{B0196FB7-4328-476B-9946-32A2BDD9942E}" type="presParOf" srcId="{346D69B0-AAF7-4E20-B0E0-1AF8D3BE4D24}" destId="{43DF797C-402D-437B-9A27-1EB811F0F8C8}" srcOrd="2" destOrd="0" presId="urn:microsoft.com/office/officeart/2005/8/layout/vList4#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A211760-C7D3-4BEB-87EE-159F89A3715C}" type="doc">
      <dgm:prSet loTypeId="urn:microsoft.com/office/officeart/2005/8/layout/vList4#2" loCatId="list" qsTypeId="urn:microsoft.com/office/officeart/2005/8/quickstyle/simple1" qsCatId="simple" csTypeId="urn:microsoft.com/office/officeart/2005/8/colors/colorful2" csCatId="colorful" phldr="1"/>
      <dgm:spPr/>
      <dgm:t>
        <a:bodyPr/>
        <a:lstStyle/>
        <a:p>
          <a:endParaRPr lang="zh-CN" altLang="en-US"/>
        </a:p>
      </dgm:t>
    </dgm:pt>
    <dgm:pt modelId="{7B9D8320-397F-4C20-AA31-A58F7269D027}">
      <dgm:prSet phldrT="[文本]"/>
      <dgm:spPr/>
      <dgm:t>
        <a:bodyPr/>
        <a:lstStyle/>
        <a:p>
          <a:r>
            <a:rPr lang="zh-CN" b="1" dirty="0" smtClean="0"/>
            <a:t>诉北京西站内红塔集团烟草广告</a:t>
          </a:r>
          <a:endParaRPr lang="zh-CN" altLang="en-US" dirty="0"/>
        </a:p>
      </dgm:t>
    </dgm:pt>
    <dgm:pt modelId="{51EDA376-5EE7-4B62-835B-1CC500401917}" type="parTrans" cxnId="{0E5B443F-9A77-471B-8BBD-EB7A803A97DB}">
      <dgm:prSet/>
      <dgm:spPr/>
      <dgm:t>
        <a:bodyPr/>
        <a:lstStyle/>
        <a:p>
          <a:endParaRPr lang="zh-CN" altLang="en-US"/>
        </a:p>
      </dgm:t>
    </dgm:pt>
    <dgm:pt modelId="{FA4A0B13-4131-471F-9063-21DDEB5A4C3C}" type="sibTrans" cxnId="{0E5B443F-9A77-471B-8BBD-EB7A803A97DB}">
      <dgm:prSet/>
      <dgm:spPr/>
      <dgm:t>
        <a:bodyPr/>
        <a:lstStyle/>
        <a:p>
          <a:endParaRPr lang="zh-CN" altLang="en-US"/>
        </a:p>
      </dgm:t>
    </dgm:pt>
    <dgm:pt modelId="{3DA28AAE-E555-45BC-989D-21245C86130F}">
      <dgm:prSet phldrT="[文本]"/>
      <dgm:spPr/>
      <dgm:t>
        <a:bodyPr/>
        <a:lstStyle/>
        <a:p>
          <a:r>
            <a:rPr lang="zh-CN" b="1" dirty="0" smtClean="0"/>
            <a:t>诉中央电视台《新闻联播》中华烟植入广告</a:t>
          </a:r>
          <a:endParaRPr lang="zh-CN" altLang="en-US" dirty="0"/>
        </a:p>
      </dgm:t>
    </dgm:pt>
    <dgm:pt modelId="{CD625A5F-4C65-412F-965C-5D5E4FF42D15}" type="parTrans" cxnId="{9C09A918-9E10-49E4-B858-B0BD8D46C9B3}">
      <dgm:prSet/>
      <dgm:spPr/>
      <dgm:t>
        <a:bodyPr/>
        <a:lstStyle/>
        <a:p>
          <a:endParaRPr lang="zh-CN" altLang="en-US"/>
        </a:p>
      </dgm:t>
    </dgm:pt>
    <dgm:pt modelId="{EFBA74CC-9C5A-4FF2-8502-9BD50BE713F7}" type="sibTrans" cxnId="{9C09A918-9E10-49E4-B858-B0BD8D46C9B3}">
      <dgm:prSet/>
      <dgm:spPr/>
      <dgm:t>
        <a:bodyPr/>
        <a:lstStyle/>
        <a:p>
          <a:endParaRPr lang="zh-CN" altLang="en-US"/>
        </a:p>
      </dgm:t>
    </dgm:pt>
    <dgm:pt modelId="{960070C6-7169-465D-9E1C-09FC1D984EED}">
      <dgm:prSet phldrT="[文本]"/>
      <dgm:spPr/>
      <dgm:t>
        <a:bodyPr/>
        <a:lstStyle/>
        <a:p>
          <a:r>
            <a:rPr lang="zh-CN" b="1" dirty="0" smtClean="0"/>
            <a:t>诉“</a:t>
          </a:r>
          <a:r>
            <a:rPr lang="en-US" b="1" dirty="0" smtClean="0"/>
            <a:t>2013</a:t>
          </a:r>
          <a:r>
            <a:rPr lang="zh-CN" b="1" dirty="0" smtClean="0"/>
            <a:t>中国国际西湖情大红鹰玫瑰婚典”活动烟草广告</a:t>
          </a:r>
          <a:endParaRPr lang="zh-CN" altLang="en-US" dirty="0"/>
        </a:p>
      </dgm:t>
    </dgm:pt>
    <dgm:pt modelId="{A4612F01-3143-43BB-A8EE-7C4362BAA2B5}" type="parTrans" cxnId="{E581AC3C-547C-4679-A456-B6FB9D210402}">
      <dgm:prSet/>
      <dgm:spPr/>
      <dgm:t>
        <a:bodyPr/>
        <a:lstStyle/>
        <a:p>
          <a:endParaRPr lang="zh-CN" altLang="en-US"/>
        </a:p>
      </dgm:t>
    </dgm:pt>
    <dgm:pt modelId="{0A2901A8-9AFC-4F94-AB8D-AE1774377672}" type="sibTrans" cxnId="{E581AC3C-547C-4679-A456-B6FB9D210402}">
      <dgm:prSet/>
      <dgm:spPr/>
      <dgm:t>
        <a:bodyPr/>
        <a:lstStyle/>
        <a:p>
          <a:endParaRPr lang="zh-CN" altLang="en-US"/>
        </a:p>
      </dgm:t>
    </dgm:pt>
    <dgm:pt modelId="{0ADACDE9-40A5-4063-964A-2C6263AE648E}">
      <dgm:prSet phldrT="[文本]"/>
      <dgm:spPr/>
      <dgm:t>
        <a:bodyPr/>
        <a:lstStyle/>
        <a:p>
          <a:r>
            <a:rPr lang="zh-CN" b="1" dirty="0" smtClean="0">
              <a:solidFill>
                <a:schemeClr val="tx1"/>
              </a:solidFill>
            </a:rPr>
            <a:t>呼吁整顿中国烟草博物馆</a:t>
          </a:r>
          <a:endParaRPr lang="zh-CN" altLang="en-US" dirty="0">
            <a:solidFill>
              <a:schemeClr val="tx1"/>
            </a:solidFill>
          </a:endParaRPr>
        </a:p>
      </dgm:t>
    </dgm:pt>
    <dgm:pt modelId="{CD295E88-5868-4385-A585-62DAD24E20F8}" type="parTrans" cxnId="{67447F0F-CB37-46CF-B104-7866EACE63A3}">
      <dgm:prSet/>
      <dgm:spPr/>
      <dgm:t>
        <a:bodyPr/>
        <a:lstStyle/>
        <a:p>
          <a:endParaRPr lang="zh-CN" altLang="en-US"/>
        </a:p>
      </dgm:t>
    </dgm:pt>
    <dgm:pt modelId="{857B9F0A-0E0E-44AA-B0C4-32A557122694}" type="sibTrans" cxnId="{67447F0F-CB37-46CF-B104-7866EACE63A3}">
      <dgm:prSet/>
      <dgm:spPr/>
      <dgm:t>
        <a:bodyPr/>
        <a:lstStyle/>
        <a:p>
          <a:endParaRPr lang="zh-CN" altLang="en-US"/>
        </a:p>
      </dgm:t>
    </dgm:pt>
    <dgm:pt modelId="{7A95EEF9-3549-427F-B069-E685B9D19B26}" type="pres">
      <dgm:prSet presAssocID="{4A211760-C7D3-4BEB-87EE-159F89A3715C}" presName="linear" presStyleCnt="0">
        <dgm:presLayoutVars>
          <dgm:dir/>
          <dgm:resizeHandles val="exact"/>
        </dgm:presLayoutVars>
      </dgm:prSet>
      <dgm:spPr/>
      <dgm:t>
        <a:bodyPr/>
        <a:lstStyle/>
        <a:p>
          <a:endParaRPr lang="zh-CN" altLang="en-US"/>
        </a:p>
      </dgm:t>
    </dgm:pt>
    <dgm:pt modelId="{A96A3041-BED9-4A34-904B-5A7B7136C466}" type="pres">
      <dgm:prSet presAssocID="{7B9D8320-397F-4C20-AA31-A58F7269D027}" presName="comp" presStyleCnt="0"/>
      <dgm:spPr/>
    </dgm:pt>
    <dgm:pt modelId="{6ED0F7DF-0E14-40A7-ACC2-8DDDD57F65CC}" type="pres">
      <dgm:prSet presAssocID="{7B9D8320-397F-4C20-AA31-A58F7269D027}" presName="box" presStyleLbl="node1" presStyleIdx="0" presStyleCnt="4"/>
      <dgm:spPr/>
      <dgm:t>
        <a:bodyPr/>
        <a:lstStyle/>
        <a:p>
          <a:endParaRPr lang="zh-CN" altLang="en-US"/>
        </a:p>
      </dgm:t>
    </dgm:pt>
    <dgm:pt modelId="{8E185CBB-1C12-4335-A043-BC9005D8CCA4}" type="pres">
      <dgm:prSet presAssocID="{7B9D8320-397F-4C20-AA31-A58F7269D027}" presName="img" presStyleLbl="fgImgPlace1" presStyleIdx="0" presStyleCnt="4" custScaleX="83577"/>
      <dgm:spPr>
        <a:blipFill rotWithShape="0">
          <a:blip xmlns:r="http://schemas.openxmlformats.org/officeDocument/2006/relationships" r:embed="rId1"/>
          <a:stretch>
            <a:fillRect/>
          </a:stretch>
        </a:blipFill>
      </dgm:spPr>
    </dgm:pt>
    <dgm:pt modelId="{C8E20E4C-2315-4EC7-8D6C-4F1AACF45DD4}" type="pres">
      <dgm:prSet presAssocID="{7B9D8320-397F-4C20-AA31-A58F7269D027}" presName="text" presStyleLbl="node1" presStyleIdx="0" presStyleCnt="4">
        <dgm:presLayoutVars>
          <dgm:bulletEnabled val="1"/>
        </dgm:presLayoutVars>
      </dgm:prSet>
      <dgm:spPr/>
      <dgm:t>
        <a:bodyPr/>
        <a:lstStyle/>
        <a:p>
          <a:endParaRPr lang="zh-CN" altLang="en-US"/>
        </a:p>
      </dgm:t>
    </dgm:pt>
    <dgm:pt modelId="{5801AA8A-C29E-461C-8B90-48BA9AAB62D2}" type="pres">
      <dgm:prSet presAssocID="{FA4A0B13-4131-471F-9063-21DDEB5A4C3C}" presName="spacer" presStyleCnt="0"/>
      <dgm:spPr/>
    </dgm:pt>
    <dgm:pt modelId="{4BC3F8C4-E8BF-4F3A-B3FE-7643F390C26A}" type="pres">
      <dgm:prSet presAssocID="{3DA28AAE-E555-45BC-989D-21245C86130F}" presName="comp" presStyleCnt="0"/>
      <dgm:spPr/>
    </dgm:pt>
    <dgm:pt modelId="{66BBF1C3-652F-4F05-9E82-A318D385E75A}" type="pres">
      <dgm:prSet presAssocID="{3DA28AAE-E555-45BC-989D-21245C86130F}" presName="box" presStyleLbl="node1" presStyleIdx="1" presStyleCnt="4"/>
      <dgm:spPr/>
      <dgm:t>
        <a:bodyPr/>
        <a:lstStyle/>
        <a:p>
          <a:endParaRPr lang="zh-CN" altLang="en-US"/>
        </a:p>
      </dgm:t>
    </dgm:pt>
    <dgm:pt modelId="{A037D5A2-59A0-4B13-8BB4-945947B50F8A}" type="pres">
      <dgm:prSet presAssocID="{3DA28AAE-E555-45BC-989D-21245C86130F}" presName="img" presStyleLbl="fgImgPlace1" presStyleIdx="1" presStyleCnt="4" custScaleX="92327"/>
      <dgm:spPr>
        <a:blipFill rotWithShape="0">
          <a:blip xmlns:r="http://schemas.openxmlformats.org/officeDocument/2006/relationships" r:embed="rId2"/>
          <a:stretch>
            <a:fillRect/>
          </a:stretch>
        </a:blipFill>
      </dgm:spPr>
    </dgm:pt>
    <dgm:pt modelId="{EBC70526-1901-4E9A-B63C-8C9B00A2A2FA}" type="pres">
      <dgm:prSet presAssocID="{3DA28AAE-E555-45BC-989D-21245C86130F}" presName="text" presStyleLbl="node1" presStyleIdx="1" presStyleCnt="4">
        <dgm:presLayoutVars>
          <dgm:bulletEnabled val="1"/>
        </dgm:presLayoutVars>
      </dgm:prSet>
      <dgm:spPr/>
      <dgm:t>
        <a:bodyPr/>
        <a:lstStyle/>
        <a:p>
          <a:endParaRPr lang="zh-CN" altLang="en-US"/>
        </a:p>
      </dgm:t>
    </dgm:pt>
    <dgm:pt modelId="{9FBC0A2E-559B-4E26-81F2-0239E132D4D6}" type="pres">
      <dgm:prSet presAssocID="{EFBA74CC-9C5A-4FF2-8502-9BD50BE713F7}" presName="spacer" presStyleCnt="0"/>
      <dgm:spPr/>
    </dgm:pt>
    <dgm:pt modelId="{97FF665E-5F92-48E4-87A1-E3AAFA6FBB49}" type="pres">
      <dgm:prSet presAssocID="{960070C6-7169-465D-9E1C-09FC1D984EED}" presName="comp" presStyleCnt="0"/>
      <dgm:spPr/>
    </dgm:pt>
    <dgm:pt modelId="{5A2C4A3E-E021-4F34-A698-F7B930A6B03A}" type="pres">
      <dgm:prSet presAssocID="{960070C6-7169-465D-9E1C-09FC1D984EED}" presName="box" presStyleLbl="node1" presStyleIdx="2" presStyleCnt="4"/>
      <dgm:spPr/>
      <dgm:t>
        <a:bodyPr/>
        <a:lstStyle/>
        <a:p>
          <a:endParaRPr lang="zh-CN" altLang="en-US"/>
        </a:p>
      </dgm:t>
    </dgm:pt>
    <dgm:pt modelId="{0356C446-FC68-46F0-9E49-5E269C9B0A58}" type="pres">
      <dgm:prSet presAssocID="{960070C6-7169-465D-9E1C-09FC1D984EED}" presName="img" presStyleLbl="fgImgPlace1" presStyleIdx="2" presStyleCnt="4" custScaleX="66077"/>
      <dgm:spPr>
        <a:blipFill rotWithShape="0">
          <a:blip xmlns:r="http://schemas.openxmlformats.org/officeDocument/2006/relationships" r:embed="rId3"/>
          <a:stretch>
            <a:fillRect/>
          </a:stretch>
        </a:blipFill>
      </dgm:spPr>
    </dgm:pt>
    <dgm:pt modelId="{B61AF325-AE40-47A7-9D31-4DC8B7B3DA4A}" type="pres">
      <dgm:prSet presAssocID="{960070C6-7169-465D-9E1C-09FC1D984EED}" presName="text" presStyleLbl="node1" presStyleIdx="2" presStyleCnt="4">
        <dgm:presLayoutVars>
          <dgm:bulletEnabled val="1"/>
        </dgm:presLayoutVars>
      </dgm:prSet>
      <dgm:spPr/>
      <dgm:t>
        <a:bodyPr/>
        <a:lstStyle/>
        <a:p>
          <a:endParaRPr lang="zh-CN" altLang="en-US"/>
        </a:p>
      </dgm:t>
    </dgm:pt>
    <dgm:pt modelId="{BABAC045-D3B7-4E6F-A052-8407A3A42959}" type="pres">
      <dgm:prSet presAssocID="{0A2901A8-9AFC-4F94-AB8D-AE1774377672}" presName="spacer" presStyleCnt="0"/>
      <dgm:spPr/>
    </dgm:pt>
    <dgm:pt modelId="{5C56E7C4-289C-4EFF-92C1-01E3A4F9DC7F}" type="pres">
      <dgm:prSet presAssocID="{0ADACDE9-40A5-4063-964A-2C6263AE648E}" presName="comp" presStyleCnt="0"/>
      <dgm:spPr/>
    </dgm:pt>
    <dgm:pt modelId="{4EAC332D-2446-49CF-BFFE-54977D596072}" type="pres">
      <dgm:prSet presAssocID="{0ADACDE9-40A5-4063-964A-2C6263AE648E}" presName="box" presStyleLbl="node1" presStyleIdx="3" presStyleCnt="4"/>
      <dgm:spPr/>
      <dgm:t>
        <a:bodyPr/>
        <a:lstStyle/>
        <a:p>
          <a:endParaRPr lang="zh-CN" altLang="en-US"/>
        </a:p>
      </dgm:t>
    </dgm:pt>
    <dgm:pt modelId="{1B6DAB28-2C2A-41B0-A029-BD1756EA9093}" type="pres">
      <dgm:prSet presAssocID="{0ADACDE9-40A5-4063-964A-2C6263AE648E}" presName="img" presStyleLbl="fgImgPlace1" presStyleIdx="3" presStyleCnt="4" custScaleX="66247" custLinFactNeighborX="-85" custLinFactNeighborY="-1615"/>
      <dgm:spPr>
        <a:blipFill rotWithShape="0">
          <a:blip xmlns:r="http://schemas.openxmlformats.org/officeDocument/2006/relationships" r:embed="rId4"/>
          <a:stretch>
            <a:fillRect/>
          </a:stretch>
        </a:blipFill>
      </dgm:spPr>
    </dgm:pt>
    <dgm:pt modelId="{7165A78F-C0F2-4D3F-B004-FBCB4D4990D4}" type="pres">
      <dgm:prSet presAssocID="{0ADACDE9-40A5-4063-964A-2C6263AE648E}" presName="text" presStyleLbl="node1" presStyleIdx="3" presStyleCnt="4">
        <dgm:presLayoutVars>
          <dgm:bulletEnabled val="1"/>
        </dgm:presLayoutVars>
      </dgm:prSet>
      <dgm:spPr/>
      <dgm:t>
        <a:bodyPr/>
        <a:lstStyle/>
        <a:p>
          <a:endParaRPr lang="zh-CN" altLang="en-US"/>
        </a:p>
      </dgm:t>
    </dgm:pt>
  </dgm:ptLst>
  <dgm:cxnLst>
    <dgm:cxn modelId="{1F7EC591-112D-4676-B1FB-660BF11165CD}" type="presOf" srcId="{3DA28AAE-E555-45BC-989D-21245C86130F}" destId="{66BBF1C3-652F-4F05-9E82-A318D385E75A}" srcOrd="0" destOrd="0" presId="urn:microsoft.com/office/officeart/2005/8/layout/vList4#2"/>
    <dgm:cxn modelId="{DF031423-07CE-4596-9CE1-4624910278C6}" type="presOf" srcId="{7B9D8320-397F-4C20-AA31-A58F7269D027}" destId="{C8E20E4C-2315-4EC7-8D6C-4F1AACF45DD4}" srcOrd="1" destOrd="0" presId="urn:microsoft.com/office/officeart/2005/8/layout/vList4#2"/>
    <dgm:cxn modelId="{5760488E-26DA-40B1-8BD3-D45BAD153695}" type="presOf" srcId="{0ADACDE9-40A5-4063-964A-2C6263AE648E}" destId="{4EAC332D-2446-49CF-BFFE-54977D596072}" srcOrd="0" destOrd="0" presId="urn:microsoft.com/office/officeart/2005/8/layout/vList4#2"/>
    <dgm:cxn modelId="{C43E7439-98F5-4D63-AB2A-7A3A52615883}" type="presOf" srcId="{0ADACDE9-40A5-4063-964A-2C6263AE648E}" destId="{7165A78F-C0F2-4D3F-B004-FBCB4D4990D4}" srcOrd="1" destOrd="0" presId="urn:microsoft.com/office/officeart/2005/8/layout/vList4#2"/>
    <dgm:cxn modelId="{67447F0F-CB37-46CF-B104-7866EACE63A3}" srcId="{4A211760-C7D3-4BEB-87EE-159F89A3715C}" destId="{0ADACDE9-40A5-4063-964A-2C6263AE648E}" srcOrd="3" destOrd="0" parTransId="{CD295E88-5868-4385-A585-62DAD24E20F8}" sibTransId="{857B9F0A-0E0E-44AA-B0C4-32A557122694}"/>
    <dgm:cxn modelId="{E581AC3C-547C-4679-A456-B6FB9D210402}" srcId="{4A211760-C7D3-4BEB-87EE-159F89A3715C}" destId="{960070C6-7169-465D-9E1C-09FC1D984EED}" srcOrd="2" destOrd="0" parTransId="{A4612F01-3143-43BB-A8EE-7C4362BAA2B5}" sibTransId="{0A2901A8-9AFC-4F94-AB8D-AE1774377672}"/>
    <dgm:cxn modelId="{2F7AECCC-9506-4206-A496-8B09B793A286}" type="presOf" srcId="{3DA28AAE-E555-45BC-989D-21245C86130F}" destId="{EBC70526-1901-4E9A-B63C-8C9B00A2A2FA}" srcOrd="1" destOrd="0" presId="urn:microsoft.com/office/officeart/2005/8/layout/vList4#2"/>
    <dgm:cxn modelId="{4F321755-F18B-473F-9D93-EA26F3CEA0D8}" type="presOf" srcId="{960070C6-7169-465D-9E1C-09FC1D984EED}" destId="{5A2C4A3E-E021-4F34-A698-F7B930A6B03A}" srcOrd="0" destOrd="0" presId="urn:microsoft.com/office/officeart/2005/8/layout/vList4#2"/>
    <dgm:cxn modelId="{0E5B443F-9A77-471B-8BBD-EB7A803A97DB}" srcId="{4A211760-C7D3-4BEB-87EE-159F89A3715C}" destId="{7B9D8320-397F-4C20-AA31-A58F7269D027}" srcOrd="0" destOrd="0" parTransId="{51EDA376-5EE7-4B62-835B-1CC500401917}" sibTransId="{FA4A0B13-4131-471F-9063-21DDEB5A4C3C}"/>
    <dgm:cxn modelId="{48E51B60-AB0C-4784-A5DA-0BFB69F000BE}" type="presOf" srcId="{960070C6-7169-465D-9E1C-09FC1D984EED}" destId="{B61AF325-AE40-47A7-9D31-4DC8B7B3DA4A}" srcOrd="1" destOrd="0" presId="urn:microsoft.com/office/officeart/2005/8/layout/vList4#2"/>
    <dgm:cxn modelId="{9C09A918-9E10-49E4-B858-B0BD8D46C9B3}" srcId="{4A211760-C7D3-4BEB-87EE-159F89A3715C}" destId="{3DA28AAE-E555-45BC-989D-21245C86130F}" srcOrd="1" destOrd="0" parTransId="{CD625A5F-4C65-412F-965C-5D5E4FF42D15}" sibTransId="{EFBA74CC-9C5A-4FF2-8502-9BD50BE713F7}"/>
    <dgm:cxn modelId="{A92161C1-2439-49CF-B912-D90368C46EEC}" type="presOf" srcId="{4A211760-C7D3-4BEB-87EE-159F89A3715C}" destId="{7A95EEF9-3549-427F-B069-E685B9D19B26}" srcOrd="0" destOrd="0" presId="urn:microsoft.com/office/officeart/2005/8/layout/vList4#2"/>
    <dgm:cxn modelId="{93CDD074-D178-4A2A-A25B-3F2647F35E27}" type="presOf" srcId="{7B9D8320-397F-4C20-AA31-A58F7269D027}" destId="{6ED0F7DF-0E14-40A7-ACC2-8DDDD57F65CC}" srcOrd="0" destOrd="0" presId="urn:microsoft.com/office/officeart/2005/8/layout/vList4#2"/>
    <dgm:cxn modelId="{8998811E-A35A-4F50-9E85-DEACCE6FD1AA}" type="presParOf" srcId="{7A95EEF9-3549-427F-B069-E685B9D19B26}" destId="{A96A3041-BED9-4A34-904B-5A7B7136C466}" srcOrd="0" destOrd="0" presId="urn:microsoft.com/office/officeart/2005/8/layout/vList4#2"/>
    <dgm:cxn modelId="{2F4844C9-0371-49DC-8F10-D448C4032FBB}" type="presParOf" srcId="{A96A3041-BED9-4A34-904B-5A7B7136C466}" destId="{6ED0F7DF-0E14-40A7-ACC2-8DDDD57F65CC}" srcOrd="0" destOrd="0" presId="urn:microsoft.com/office/officeart/2005/8/layout/vList4#2"/>
    <dgm:cxn modelId="{467DF02B-4B3B-460B-8E38-F9204AA9B7C8}" type="presParOf" srcId="{A96A3041-BED9-4A34-904B-5A7B7136C466}" destId="{8E185CBB-1C12-4335-A043-BC9005D8CCA4}" srcOrd="1" destOrd="0" presId="urn:microsoft.com/office/officeart/2005/8/layout/vList4#2"/>
    <dgm:cxn modelId="{AE818122-0888-4BF5-AE2A-52989F667F2A}" type="presParOf" srcId="{A96A3041-BED9-4A34-904B-5A7B7136C466}" destId="{C8E20E4C-2315-4EC7-8D6C-4F1AACF45DD4}" srcOrd="2" destOrd="0" presId="urn:microsoft.com/office/officeart/2005/8/layout/vList4#2"/>
    <dgm:cxn modelId="{6C3B02D3-1FF1-4DD8-8FF8-32FBD1FBFD66}" type="presParOf" srcId="{7A95EEF9-3549-427F-B069-E685B9D19B26}" destId="{5801AA8A-C29E-461C-8B90-48BA9AAB62D2}" srcOrd="1" destOrd="0" presId="urn:microsoft.com/office/officeart/2005/8/layout/vList4#2"/>
    <dgm:cxn modelId="{66F550B1-FD62-44CB-B273-9CF069BF9B1C}" type="presParOf" srcId="{7A95EEF9-3549-427F-B069-E685B9D19B26}" destId="{4BC3F8C4-E8BF-4F3A-B3FE-7643F390C26A}" srcOrd="2" destOrd="0" presId="urn:microsoft.com/office/officeart/2005/8/layout/vList4#2"/>
    <dgm:cxn modelId="{3E34E457-7453-4D10-BD64-4F0D68B47D87}" type="presParOf" srcId="{4BC3F8C4-E8BF-4F3A-B3FE-7643F390C26A}" destId="{66BBF1C3-652F-4F05-9E82-A318D385E75A}" srcOrd="0" destOrd="0" presId="urn:microsoft.com/office/officeart/2005/8/layout/vList4#2"/>
    <dgm:cxn modelId="{D197C806-6E87-484F-AB62-B1FE766638A9}" type="presParOf" srcId="{4BC3F8C4-E8BF-4F3A-B3FE-7643F390C26A}" destId="{A037D5A2-59A0-4B13-8BB4-945947B50F8A}" srcOrd="1" destOrd="0" presId="urn:microsoft.com/office/officeart/2005/8/layout/vList4#2"/>
    <dgm:cxn modelId="{7F7B624F-B47E-43F0-8A55-ECEC2B55D729}" type="presParOf" srcId="{4BC3F8C4-E8BF-4F3A-B3FE-7643F390C26A}" destId="{EBC70526-1901-4E9A-B63C-8C9B00A2A2FA}" srcOrd="2" destOrd="0" presId="urn:microsoft.com/office/officeart/2005/8/layout/vList4#2"/>
    <dgm:cxn modelId="{62223B0F-1CD3-4752-B9BF-2494C1307BA6}" type="presParOf" srcId="{7A95EEF9-3549-427F-B069-E685B9D19B26}" destId="{9FBC0A2E-559B-4E26-81F2-0239E132D4D6}" srcOrd="3" destOrd="0" presId="urn:microsoft.com/office/officeart/2005/8/layout/vList4#2"/>
    <dgm:cxn modelId="{8534A8A4-98EE-4792-9DC0-E17081A7CD73}" type="presParOf" srcId="{7A95EEF9-3549-427F-B069-E685B9D19B26}" destId="{97FF665E-5F92-48E4-87A1-E3AAFA6FBB49}" srcOrd="4" destOrd="0" presId="urn:microsoft.com/office/officeart/2005/8/layout/vList4#2"/>
    <dgm:cxn modelId="{9E6353CD-9539-4F39-928B-8D31C4F052DF}" type="presParOf" srcId="{97FF665E-5F92-48E4-87A1-E3AAFA6FBB49}" destId="{5A2C4A3E-E021-4F34-A698-F7B930A6B03A}" srcOrd="0" destOrd="0" presId="urn:microsoft.com/office/officeart/2005/8/layout/vList4#2"/>
    <dgm:cxn modelId="{0C47F866-08F7-4D22-B260-E4B6A26E3F07}" type="presParOf" srcId="{97FF665E-5F92-48E4-87A1-E3AAFA6FBB49}" destId="{0356C446-FC68-46F0-9E49-5E269C9B0A58}" srcOrd="1" destOrd="0" presId="urn:microsoft.com/office/officeart/2005/8/layout/vList4#2"/>
    <dgm:cxn modelId="{DA33369C-E444-4580-82C2-CF0D01BA5ADF}" type="presParOf" srcId="{97FF665E-5F92-48E4-87A1-E3AAFA6FBB49}" destId="{B61AF325-AE40-47A7-9D31-4DC8B7B3DA4A}" srcOrd="2" destOrd="0" presId="urn:microsoft.com/office/officeart/2005/8/layout/vList4#2"/>
    <dgm:cxn modelId="{B407C802-201D-46FF-80FF-2944AD60D9AE}" type="presParOf" srcId="{7A95EEF9-3549-427F-B069-E685B9D19B26}" destId="{BABAC045-D3B7-4E6F-A052-8407A3A42959}" srcOrd="5" destOrd="0" presId="urn:microsoft.com/office/officeart/2005/8/layout/vList4#2"/>
    <dgm:cxn modelId="{D770938E-F802-4F4E-841C-0B9077D062F5}" type="presParOf" srcId="{7A95EEF9-3549-427F-B069-E685B9D19B26}" destId="{5C56E7C4-289C-4EFF-92C1-01E3A4F9DC7F}" srcOrd="6" destOrd="0" presId="urn:microsoft.com/office/officeart/2005/8/layout/vList4#2"/>
    <dgm:cxn modelId="{19839AF5-E09B-446F-A435-8CC150F9E81C}" type="presParOf" srcId="{5C56E7C4-289C-4EFF-92C1-01E3A4F9DC7F}" destId="{4EAC332D-2446-49CF-BFFE-54977D596072}" srcOrd="0" destOrd="0" presId="urn:microsoft.com/office/officeart/2005/8/layout/vList4#2"/>
    <dgm:cxn modelId="{1450D5E4-C23E-4534-A075-60ADECAE8FE3}" type="presParOf" srcId="{5C56E7C4-289C-4EFF-92C1-01E3A4F9DC7F}" destId="{1B6DAB28-2C2A-41B0-A029-BD1756EA9093}" srcOrd="1" destOrd="0" presId="urn:microsoft.com/office/officeart/2005/8/layout/vList4#2"/>
    <dgm:cxn modelId="{6E91006C-F999-4EE2-A432-F2333B799E5A}" type="presParOf" srcId="{5C56E7C4-289C-4EFF-92C1-01E3A4F9DC7F}" destId="{7165A78F-C0F2-4D3F-B004-FBCB4D4990D4}" srcOrd="2" destOrd="0" presId="urn:microsoft.com/office/officeart/2005/8/layout/vList4#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7A44468-5923-4750-B76D-58D488D2D229}" type="doc">
      <dgm:prSet loTypeId="urn:microsoft.com/office/officeart/2005/8/layout/vList4#3" loCatId="list" qsTypeId="urn:microsoft.com/office/officeart/2005/8/quickstyle/simple1" qsCatId="simple" csTypeId="urn:microsoft.com/office/officeart/2005/8/colors/colorful5" csCatId="colorful" phldr="1"/>
      <dgm:spPr/>
      <dgm:t>
        <a:bodyPr/>
        <a:lstStyle/>
        <a:p>
          <a:endParaRPr lang="zh-CN" altLang="en-US"/>
        </a:p>
      </dgm:t>
    </dgm:pt>
    <dgm:pt modelId="{912AFEEB-589A-4A1C-89CA-6A50E6612272}">
      <dgm:prSet phldrT="[文本]"/>
      <dgm:spPr/>
      <dgm:t>
        <a:bodyPr/>
        <a:lstStyle/>
        <a:p>
          <a:r>
            <a:rPr lang="zh-CN" b="1" dirty="0" smtClean="0"/>
            <a:t>上海世博会退还烟草企业捐赠</a:t>
          </a:r>
          <a:endParaRPr lang="zh-CN" altLang="en-US" dirty="0"/>
        </a:p>
      </dgm:t>
    </dgm:pt>
    <dgm:pt modelId="{4E2BC937-DB0B-4EBF-993E-08D0D6216CEE}" type="parTrans" cxnId="{C7F03444-C4EA-4489-8E14-81FDC278531E}">
      <dgm:prSet/>
      <dgm:spPr/>
      <dgm:t>
        <a:bodyPr/>
        <a:lstStyle/>
        <a:p>
          <a:endParaRPr lang="zh-CN" altLang="en-US"/>
        </a:p>
      </dgm:t>
    </dgm:pt>
    <dgm:pt modelId="{78C19939-A751-4805-9813-48EA9D6A28A2}" type="sibTrans" cxnId="{C7F03444-C4EA-4489-8E14-81FDC278531E}">
      <dgm:prSet/>
      <dgm:spPr/>
      <dgm:t>
        <a:bodyPr/>
        <a:lstStyle/>
        <a:p>
          <a:endParaRPr lang="zh-CN" altLang="en-US"/>
        </a:p>
      </dgm:t>
    </dgm:pt>
    <dgm:pt modelId="{61A2BAA7-AEA3-4E6F-9C31-4679D66193D6}">
      <dgm:prSet/>
      <dgm:spPr/>
      <dgm:t>
        <a:bodyPr/>
        <a:lstStyle/>
        <a:p>
          <a:r>
            <a:rPr lang="zh-CN" b="1" dirty="0" smtClean="0"/>
            <a:t>诉江西中烟开展金圣（硬典藏）“谢师宴”活动</a:t>
          </a:r>
          <a:endParaRPr lang="zh-CN" dirty="0"/>
        </a:p>
      </dgm:t>
    </dgm:pt>
    <dgm:pt modelId="{DD12E213-39C4-4425-A0E2-A6020DF9979C}" type="parTrans" cxnId="{6226516B-79A3-48B6-A87C-579D374CBEDA}">
      <dgm:prSet/>
      <dgm:spPr/>
      <dgm:t>
        <a:bodyPr/>
        <a:lstStyle/>
        <a:p>
          <a:endParaRPr lang="zh-CN" altLang="en-US"/>
        </a:p>
      </dgm:t>
    </dgm:pt>
    <dgm:pt modelId="{14862A05-4182-4778-B4B5-90BFCDEF1737}" type="sibTrans" cxnId="{6226516B-79A3-48B6-A87C-579D374CBEDA}">
      <dgm:prSet/>
      <dgm:spPr/>
      <dgm:t>
        <a:bodyPr/>
        <a:lstStyle/>
        <a:p>
          <a:endParaRPr lang="zh-CN" altLang="en-US"/>
        </a:p>
      </dgm:t>
    </dgm:pt>
    <dgm:pt modelId="{6D3BA2C8-E609-419C-8CDB-28ADD30C9CBD}" type="pres">
      <dgm:prSet presAssocID="{57A44468-5923-4750-B76D-58D488D2D229}" presName="linear" presStyleCnt="0">
        <dgm:presLayoutVars>
          <dgm:dir/>
          <dgm:resizeHandles val="exact"/>
        </dgm:presLayoutVars>
      </dgm:prSet>
      <dgm:spPr/>
      <dgm:t>
        <a:bodyPr/>
        <a:lstStyle/>
        <a:p>
          <a:endParaRPr lang="zh-CN" altLang="en-US"/>
        </a:p>
      </dgm:t>
    </dgm:pt>
    <dgm:pt modelId="{129A905C-26D0-43B7-BAE5-2511E86FA118}" type="pres">
      <dgm:prSet presAssocID="{912AFEEB-589A-4A1C-89CA-6A50E6612272}" presName="comp" presStyleCnt="0"/>
      <dgm:spPr/>
    </dgm:pt>
    <dgm:pt modelId="{6DF695B3-C59F-49CF-AF74-24B32CF84C93}" type="pres">
      <dgm:prSet presAssocID="{912AFEEB-589A-4A1C-89CA-6A50E6612272}" presName="box" presStyleLbl="node1" presStyleIdx="0" presStyleCnt="2"/>
      <dgm:spPr/>
      <dgm:t>
        <a:bodyPr/>
        <a:lstStyle/>
        <a:p>
          <a:endParaRPr lang="zh-CN" altLang="en-US"/>
        </a:p>
      </dgm:t>
    </dgm:pt>
    <dgm:pt modelId="{AE523459-4E7D-41DF-A8FF-A64959750FB1}" type="pres">
      <dgm:prSet presAssocID="{912AFEEB-589A-4A1C-89CA-6A50E6612272}" presName="img" presStyleLbl="fgImgPlace1" presStyleIdx="0" presStyleCnt="2"/>
      <dgm:spPr>
        <a:blipFill rotWithShape="0">
          <a:blip xmlns:r="http://schemas.openxmlformats.org/officeDocument/2006/relationships" r:embed="rId1"/>
          <a:stretch>
            <a:fillRect/>
          </a:stretch>
        </a:blipFill>
      </dgm:spPr>
    </dgm:pt>
    <dgm:pt modelId="{C3712ED7-CB04-4945-8D57-33901AF4FCF8}" type="pres">
      <dgm:prSet presAssocID="{912AFEEB-589A-4A1C-89CA-6A50E6612272}" presName="text" presStyleLbl="node1" presStyleIdx="0" presStyleCnt="2">
        <dgm:presLayoutVars>
          <dgm:bulletEnabled val="1"/>
        </dgm:presLayoutVars>
      </dgm:prSet>
      <dgm:spPr/>
      <dgm:t>
        <a:bodyPr/>
        <a:lstStyle/>
        <a:p>
          <a:endParaRPr lang="zh-CN" altLang="en-US"/>
        </a:p>
      </dgm:t>
    </dgm:pt>
    <dgm:pt modelId="{E4C1FA6F-6728-40EC-A7DF-0E37328B2D9A}" type="pres">
      <dgm:prSet presAssocID="{78C19939-A751-4805-9813-48EA9D6A28A2}" presName="spacer" presStyleCnt="0"/>
      <dgm:spPr/>
    </dgm:pt>
    <dgm:pt modelId="{7EA3B809-F901-43EC-B319-1694D4DCA6A8}" type="pres">
      <dgm:prSet presAssocID="{61A2BAA7-AEA3-4E6F-9C31-4679D66193D6}" presName="comp" presStyleCnt="0"/>
      <dgm:spPr/>
    </dgm:pt>
    <dgm:pt modelId="{4851D52E-4BDF-4EEC-8A6C-ADBF708DBFF9}" type="pres">
      <dgm:prSet presAssocID="{61A2BAA7-AEA3-4E6F-9C31-4679D66193D6}" presName="box" presStyleLbl="node1" presStyleIdx="1" presStyleCnt="2"/>
      <dgm:spPr/>
      <dgm:t>
        <a:bodyPr/>
        <a:lstStyle/>
        <a:p>
          <a:endParaRPr lang="zh-CN" altLang="en-US"/>
        </a:p>
      </dgm:t>
    </dgm:pt>
    <dgm:pt modelId="{7044B995-0282-4A1E-AD85-BA56278B7420}" type="pres">
      <dgm:prSet presAssocID="{61A2BAA7-AEA3-4E6F-9C31-4679D66193D6}" presName="img" presStyleLbl="fgImgPlace1" presStyleIdx="1" presStyleCnt="2" custScaleX="77185" custLinFactNeighborX="-3186" custLinFactNeighborY="3651"/>
      <dgm:spPr>
        <a:blipFill rotWithShape="0">
          <a:blip xmlns:r="http://schemas.openxmlformats.org/officeDocument/2006/relationships" r:embed="rId2"/>
          <a:stretch>
            <a:fillRect/>
          </a:stretch>
        </a:blipFill>
      </dgm:spPr>
    </dgm:pt>
    <dgm:pt modelId="{9BE6F27A-36E7-4A3C-B4CE-31305B2B78F8}" type="pres">
      <dgm:prSet presAssocID="{61A2BAA7-AEA3-4E6F-9C31-4679D66193D6}" presName="text" presStyleLbl="node1" presStyleIdx="1" presStyleCnt="2">
        <dgm:presLayoutVars>
          <dgm:bulletEnabled val="1"/>
        </dgm:presLayoutVars>
      </dgm:prSet>
      <dgm:spPr/>
      <dgm:t>
        <a:bodyPr/>
        <a:lstStyle/>
        <a:p>
          <a:endParaRPr lang="zh-CN" altLang="en-US"/>
        </a:p>
      </dgm:t>
    </dgm:pt>
  </dgm:ptLst>
  <dgm:cxnLst>
    <dgm:cxn modelId="{88E066C2-95DF-438A-AFA1-C3B90F277B79}" type="presOf" srcId="{61A2BAA7-AEA3-4E6F-9C31-4679D66193D6}" destId="{9BE6F27A-36E7-4A3C-B4CE-31305B2B78F8}" srcOrd="1" destOrd="0" presId="urn:microsoft.com/office/officeart/2005/8/layout/vList4#3"/>
    <dgm:cxn modelId="{6226516B-79A3-48B6-A87C-579D374CBEDA}" srcId="{57A44468-5923-4750-B76D-58D488D2D229}" destId="{61A2BAA7-AEA3-4E6F-9C31-4679D66193D6}" srcOrd="1" destOrd="0" parTransId="{DD12E213-39C4-4425-A0E2-A6020DF9979C}" sibTransId="{14862A05-4182-4778-B4B5-90BFCDEF1737}"/>
    <dgm:cxn modelId="{C7F03444-C4EA-4489-8E14-81FDC278531E}" srcId="{57A44468-5923-4750-B76D-58D488D2D229}" destId="{912AFEEB-589A-4A1C-89CA-6A50E6612272}" srcOrd="0" destOrd="0" parTransId="{4E2BC937-DB0B-4EBF-993E-08D0D6216CEE}" sibTransId="{78C19939-A751-4805-9813-48EA9D6A28A2}"/>
    <dgm:cxn modelId="{2FB3F3D7-3EB5-459B-A770-F08D507CF5A6}" type="presOf" srcId="{57A44468-5923-4750-B76D-58D488D2D229}" destId="{6D3BA2C8-E609-419C-8CDB-28ADD30C9CBD}" srcOrd="0" destOrd="0" presId="urn:microsoft.com/office/officeart/2005/8/layout/vList4#3"/>
    <dgm:cxn modelId="{28FC9765-163B-40C3-AA34-5EC7963DD7C5}" type="presOf" srcId="{61A2BAA7-AEA3-4E6F-9C31-4679D66193D6}" destId="{4851D52E-4BDF-4EEC-8A6C-ADBF708DBFF9}" srcOrd="0" destOrd="0" presId="urn:microsoft.com/office/officeart/2005/8/layout/vList4#3"/>
    <dgm:cxn modelId="{9384E877-B76A-4052-BC5D-1383E6711129}" type="presOf" srcId="{912AFEEB-589A-4A1C-89CA-6A50E6612272}" destId="{C3712ED7-CB04-4945-8D57-33901AF4FCF8}" srcOrd="1" destOrd="0" presId="urn:microsoft.com/office/officeart/2005/8/layout/vList4#3"/>
    <dgm:cxn modelId="{00263252-DFBF-4D5E-9AD2-B98C97161F84}" type="presOf" srcId="{912AFEEB-589A-4A1C-89CA-6A50E6612272}" destId="{6DF695B3-C59F-49CF-AF74-24B32CF84C93}" srcOrd="0" destOrd="0" presId="urn:microsoft.com/office/officeart/2005/8/layout/vList4#3"/>
    <dgm:cxn modelId="{FFB2EBB3-86C6-41D2-B6C0-34E207454CEF}" type="presParOf" srcId="{6D3BA2C8-E609-419C-8CDB-28ADD30C9CBD}" destId="{129A905C-26D0-43B7-BAE5-2511E86FA118}" srcOrd="0" destOrd="0" presId="urn:microsoft.com/office/officeart/2005/8/layout/vList4#3"/>
    <dgm:cxn modelId="{15A822D0-5316-4070-AD54-32C6F86D5C87}" type="presParOf" srcId="{129A905C-26D0-43B7-BAE5-2511E86FA118}" destId="{6DF695B3-C59F-49CF-AF74-24B32CF84C93}" srcOrd="0" destOrd="0" presId="urn:microsoft.com/office/officeart/2005/8/layout/vList4#3"/>
    <dgm:cxn modelId="{183FCAB0-676C-4817-8F57-D2EF29888734}" type="presParOf" srcId="{129A905C-26D0-43B7-BAE5-2511E86FA118}" destId="{AE523459-4E7D-41DF-A8FF-A64959750FB1}" srcOrd="1" destOrd="0" presId="urn:microsoft.com/office/officeart/2005/8/layout/vList4#3"/>
    <dgm:cxn modelId="{33C848CA-542C-4516-AD19-C139C26DEA3B}" type="presParOf" srcId="{129A905C-26D0-43B7-BAE5-2511E86FA118}" destId="{C3712ED7-CB04-4945-8D57-33901AF4FCF8}" srcOrd="2" destOrd="0" presId="urn:microsoft.com/office/officeart/2005/8/layout/vList4#3"/>
    <dgm:cxn modelId="{151AFE9B-6265-4D6E-9CB9-C2B573D73EE7}" type="presParOf" srcId="{6D3BA2C8-E609-419C-8CDB-28ADD30C9CBD}" destId="{E4C1FA6F-6728-40EC-A7DF-0E37328B2D9A}" srcOrd="1" destOrd="0" presId="urn:microsoft.com/office/officeart/2005/8/layout/vList4#3"/>
    <dgm:cxn modelId="{70166CD9-225A-440C-A3A4-90409CA02794}" type="presParOf" srcId="{6D3BA2C8-E609-419C-8CDB-28ADD30C9CBD}" destId="{7EA3B809-F901-43EC-B319-1694D4DCA6A8}" srcOrd="2" destOrd="0" presId="urn:microsoft.com/office/officeart/2005/8/layout/vList4#3"/>
    <dgm:cxn modelId="{8E5846FD-DEEF-4913-9B58-0708460EFF6A}" type="presParOf" srcId="{7EA3B809-F901-43EC-B319-1694D4DCA6A8}" destId="{4851D52E-4BDF-4EEC-8A6C-ADBF708DBFF9}" srcOrd="0" destOrd="0" presId="urn:microsoft.com/office/officeart/2005/8/layout/vList4#3"/>
    <dgm:cxn modelId="{71C6CF1A-697B-465E-A243-BC1AA0A40A1E}" type="presParOf" srcId="{7EA3B809-F901-43EC-B319-1694D4DCA6A8}" destId="{7044B995-0282-4A1E-AD85-BA56278B7420}" srcOrd="1" destOrd="0" presId="urn:microsoft.com/office/officeart/2005/8/layout/vList4#3"/>
    <dgm:cxn modelId="{537C3C4F-1344-401E-90D1-979F0A02A3CB}" type="presParOf" srcId="{7EA3B809-F901-43EC-B319-1694D4DCA6A8}" destId="{9BE6F27A-36E7-4A3C-B4CE-31305B2B78F8}" srcOrd="2" destOrd="0" presId="urn:microsoft.com/office/officeart/2005/8/layout/vList4#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06F6EFF-3574-4918-BE8F-DF09E19BC2EB}" type="doc">
      <dgm:prSet loTypeId="urn:microsoft.com/office/officeart/2005/8/layout/vList4#4" loCatId="list" qsTypeId="urn:microsoft.com/office/officeart/2005/8/quickstyle/simple1" qsCatId="simple" csTypeId="urn:microsoft.com/office/officeart/2005/8/colors/accent1_2" csCatId="accent1" phldr="1"/>
      <dgm:spPr/>
      <dgm:t>
        <a:bodyPr/>
        <a:lstStyle/>
        <a:p>
          <a:endParaRPr lang="zh-CN" altLang="en-US"/>
        </a:p>
      </dgm:t>
    </dgm:pt>
    <dgm:pt modelId="{43E5CECF-1B75-4FA6-84B2-5AA797E1272A}">
      <dgm:prSet phldrT="[文本]"/>
      <dgm:spPr/>
      <dgm:t>
        <a:bodyPr/>
        <a:lstStyle/>
        <a:p>
          <a:r>
            <a:rPr lang="zh-CN" b="1" dirty="0" smtClean="0"/>
            <a:t>云南昆明《都市时报》刊登烟草广告</a:t>
          </a:r>
          <a:endParaRPr lang="zh-CN" altLang="en-US" dirty="0"/>
        </a:p>
      </dgm:t>
    </dgm:pt>
    <dgm:pt modelId="{718C2682-0D52-495B-B330-8A076C2DDB74}" type="parTrans" cxnId="{EC1DD898-9B55-4DC5-A67B-AC4E831BBE4B}">
      <dgm:prSet/>
      <dgm:spPr/>
      <dgm:t>
        <a:bodyPr/>
        <a:lstStyle/>
        <a:p>
          <a:endParaRPr lang="zh-CN" altLang="en-US"/>
        </a:p>
      </dgm:t>
    </dgm:pt>
    <dgm:pt modelId="{2AEE1673-6726-4E63-978A-72D16661F004}" type="sibTrans" cxnId="{EC1DD898-9B55-4DC5-A67B-AC4E831BBE4B}">
      <dgm:prSet/>
      <dgm:spPr/>
      <dgm:t>
        <a:bodyPr/>
        <a:lstStyle/>
        <a:p>
          <a:endParaRPr lang="zh-CN" altLang="en-US"/>
        </a:p>
      </dgm:t>
    </dgm:pt>
    <dgm:pt modelId="{F7F129F7-2B87-4E63-9235-E28300CBAC12}">
      <dgm:prSet phldrT="[文本]"/>
      <dgm:spPr/>
      <dgm:t>
        <a:bodyPr/>
        <a:lstStyle/>
        <a:p>
          <a:r>
            <a:rPr lang="zh-CN" altLang="en-US" b="1" dirty="0" smtClean="0"/>
            <a:t>消费者诉</a:t>
          </a:r>
          <a:r>
            <a:rPr lang="zh-CN" b="1" dirty="0" smtClean="0"/>
            <a:t>江西中烟工业有限责任公司</a:t>
          </a:r>
          <a:endParaRPr lang="zh-CN" altLang="en-US" dirty="0"/>
        </a:p>
      </dgm:t>
    </dgm:pt>
    <dgm:pt modelId="{9EDBBFDF-189C-44A4-8A08-6CBE7781A7ED}" type="parTrans" cxnId="{7EBD10A4-BAD3-4B23-9084-8C19397EF1EA}">
      <dgm:prSet/>
      <dgm:spPr/>
      <dgm:t>
        <a:bodyPr/>
        <a:lstStyle/>
        <a:p>
          <a:endParaRPr lang="zh-CN" altLang="en-US"/>
        </a:p>
      </dgm:t>
    </dgm:pt>
    <dgm:pt modelId="{93E3A3F9-DCC8-41E5-910C-1D919568B5E6}" type="sibTrans" cxnId="{7EBD10A4-BAD3-4B23-9084-8C19397EF1EA}">
      <dgm:prSet/>
      <dgm:spPr/>
      <dgm:t>
        <a:bodyPr/>
        <a:lstStyle/>
        <a:p>
          <a:endParaRPr lang="zh-CN" altLang="en-US"/>
        </a:p>
      </dgm:t>
    </dgm:pt>
    <dgm:pt modelId="{2961079F-C0F3-4200-B8C9-B4FC72C02014}" type="pres">
      <dgm:prSet presAssocID="{306F6EFF-3574-4918-BE8F-DF09E19BC2EB}" presName="linear" presStyleCnt="0">
        <dgm:presLayoutVars>
          <dgm:dir/>
          <dgm:resizeHandles val="exact"/>
        </dgm:presLayoutVars>
      </dgm:prSet>
      <dgm:spPr/>
      <dgm:t>
        <a:bodyPr/>
        <a:lstStyle/>
        <a:p>
          <a:endParaRPr lang="zh-CN" altLang="en-US"/>
        </a:p>
      </dgm:t>
    </dgm:pt>
    <dgm:pt modelId="{FEBE401A-92A0-4A75-B513-C26010BFFA38}" type="pres">
      <dgm:prSet presAssocID="{43E5CECF-1B75-4FA6-84B2-5AA797E1272A}" presName="comp" presStyleCnt="0"/>
      <dgm:spPr/>
    </dgm:pt>
    <dgm:pt modelId="{76CE76AD-4D8C-4338-B924-5E3A6ED31843}" type="pres">
      <dgm:prSet presAssocID="{43E5CECF-1B75-4FA6-84B2-5AA797E1272A}" presName="box" presStyleLbl="node1" presStyleIdx="0" presStyleCnt="2"/>
      <dgm:spPr/>
      <dgm:t>
        <a:bodyPr/>
        <a:lstStyle/>
        <a:p>
          <a:endParaRPr lang="zh-CN" altLang="en-US"/>
        </a:p>
      </dgm:t>
    </dgm:pt>
    <dgm:pt modelId="{E872D2DF-2195-47BA-A885-9BAA12AAD454}" type="pres">
      <dgm:prSet presAssocID="{43E5CECF-1B75-4FA6-84B2-5AA797E1272A}" presName="img" presStyleLbl="fgImgPlace1" presStyleIdx="0" presStyleCnt="2" custScaleX="100688"/>
      <dgm:spPr>
        <a:blipFill rotWithShape="0">
          <a:blip xmlns:r="http://schemas.openxmlformats.org/officeDocument/2006/relationships" r:embed="rId1"/>
          <a:stretch>
            <a:fillRect/>
          </a:stretch>
        </a:blipFill>
      </dgm:spPr>
    </dgm:pt>
    <dgm:pt modelId="{FC2E3ECE-A95C-435C-B6C9-9FBE0440DAFC}" type="pres">
      <dgm:prSet presAssocID="{43E5CECF-1B75-4FA6-84B2-5AA797E1272A}" presName="text" presStyleLbl="node1" presStyleIdx="0" presStyleCnt="2">
        <dgm:presLayoutVars>
          <dgm:bulletEnabled val="1"/>
        </dgm:presLayoutVars>
      </dgm:prSet>
      <dgm:spPr/>
      <dgm:t>
        <a:bodyPr/>
        <a:lstStyle/>
        <a:p>
          <a:endParaRPr lang="zh-CN" altLang="en-US"/>
        </a:p>
      </dgm:t>
    </dgm:pt>
    <dgm:pt modelId="{09447F49-4420-4BC1-8232-6064D8468C4C}" type="pres">
      <dgm:prSet presAssocID="{2AEE1673-6726-4E63-978A-72D16661F004}" presName="spacer" presStyleCnt="0"/>
      <dgm:spPr/>
    </dgm:pt>
    <dgm:pt modelId="{DB5D2F07-33FF-457D-9E6A-71E56A35F636}" type="pres">
      <dgm:prSet presAssocID="{F7F129F7-2B87-4E63-9235-E28300CBAC12}" presName="comp" presStyleCnt="0"/>
      <dgm:spPr/>
    </dgm:pt>
    <dgm:pt modelId="{3A46523A-7F16-4AEC-A07E-693D72201496}" type="pres">
      <dgm:prSet presAssocID="{F7F129F7-2B87-4E63-9235-E28300CBAC12}" presName="box" presStyleLbl="node1" presStyleIdx="1" presStyleCnt="2"/>
      <dgm:spPr/>
      <dgm:t>
        <a:bodyPr/>
        <a:lstStyle/>
        <a:p>
          <a:endParaRPr lang="zh-CN" altLang="en-US"/>
        </a:p>
      </dgm:t>
    </dgm:pt>
    <dgm:pt modelId="{80745CD5-288C-41CD-BD26-8E52D63894DF}" type="pres">
      <dgm:prSet presAssocID="{F7F129F7-2B87-4E63-9235-E28300CBAC12}" presName="img" presStyleLbl="fgImgPlace1" presStyleIdx="1" presStyleCnt="2"/>
      <dgm:spPr>
        <a:blipFill rotWithShape="0">
          <a:blip xmlns:r="http://schemas.openxmlformats.org/officeDocument/2006/relationships" r:embed="rId2"/>
          <a:stretch>
            <a:fillRect/>
          </a:stretch>
        </a:blipFill>
      </dgm:spPr>
    </dgm:pt>
    <dgm:pt modelId="{58BA76DC-3F1D-4117-840F-FB874847BFA5}" type="pres">
      <dgm:prSet presAssocID="{F7F129F7-2B87-4E63-9235-E28300CBAC12}" presName="text" presStyleLbl="node1" presStyleIdx="1" presStyleCnt="2">
        <dgm:presLayoutVars>
          <dgm:bulletEnabled val="1"/>
        </dgm:presLayoutVars>
      </dgm:prSet>
      <dgm:spPr/>
      <dgm:t>
        <a:bodyPr/>
        <a:lstStyle/>
        <a:p>
          <a:endParaRPr lang="zh-CN" altLang="en-US"/>
        </a:p>
      </dgm:t>
    </dgm:pt>
  </dgm:ptLst>
  <dgm:cxnLst>
    <dgm:cxn modelId="{9C921E6F-6BBC-4E9B-904E-36287CBF09FD}" type="presOf" srcId="{43E5CECF-1B75-4FA6-84B2-5AA797E1272A}" destId="{FC2E3ECE-A95C-435C-B6C9-9FBE0440DAFC}" srcOrd="1" destOrd="0" presId="urn:microsoft.com/office/officeart/2005/8/layout/vList4#4"/>
    <dgm:cxn modelId="{7EBD10A4-BAD3-4B23-9084-8C19397EF1EA}" srcId="{306F6EFF-3574-4918-BE8F-DF09E19BC2EB}" destId="{F7F129F7-2B87-4E63-9235-E28300CBAC12}" srcOrd="1" destOrd="0" parTransId="{9EDBBFDF-189C-44A4-8A08-6CBE7781A7ED}" sibTransId="{93E3A3F9-DCC8-41E5-910C-1D919568B5E6}"/>
    <dgm:cxn modelId="{EC1DD898-9B55-4DC5-A67B-AC4E831BBE4B}" srcId="{306F6EFF-3574-4918-BE8F-DF09E19BC2EB}" destId="{43E5CECF-1B75-4FA6-84B2-5AA797E1272A}" srcOrd="0" destOrd="0" parTransId="{718C2682-0D52-495B-B330-8A076C2DDB74}" sibTransId="{2AEE1673-6726-4E63-978A-72D16661F004}"/>
    <dgm:cxn modelId="{F7083F43-8773-4705-9AAF-C7535E194F62}" type="presOf" srcId="{F7F129F7-2B87-4E63-9235-E28300CBAC12}" destId="{3A46523A-7F16-4AEC-A07E-693D72201496}" srcOrd="0" destOrd="0" presId="urn:microsoft.com/office/officeart/2005/8/layout/vList4#4"/>
    <dgm:cxn modelId="{4DAA97C7-07DF-4B50-8E90-EB34F0AF58F0}" type="presOf" srcId="{306F6EFF-3574-4918-BE8F-DF09E19BC2EB}" destId="{2961079F-C0F3-4200-B8C9-B4FC72C02014}" srcOrd="0" destOrd="0" presId="urn:microsoft.com/office/officeart/2005/8/layout/vList4#4"/>
    <dgm:cxn modelId="{699183BF-1896-4053-9921-8952DED07574}" type="presOf" srcId="{43E5CECF-1B75-4FA6-84B2-5AA797E1272A}" destId="{76CE76AD-4D8C-4338-B924-5E3A6ED31843}" srcOrd="0" destOrd="0" presId="urn:microsoft.com/office/officeart/2005/8/layout/vList4#4"/>
    <dgm:cxn modelId="{46661ABA-F1A0-4576-B2F0-07E073087895}" type="presOf" srcId="{F7F129F7-2B87-4E63-9235-E28300CBAC12}" destId="{58BA76DC-3F1D-4117-840F-FB874847BFA5}" srcOrd="1" destOrd="0" presId="urn:microsoft.com/office/officeart/2005/8/layout/vList4#4"/>
    <dgm:cxn modelId="{814C23E8-AB79-453D-B3A3-3A78A5E8378B}" type="presParOf" srcId="{2961079F-C0F3-4200-B8C9-B4FC72C02014}" destId="{FEBE401A-92A0-4A75-B513-C26010BFFA38}" srcOrd="0" destOrd="0" presId="urn:microsoft.com/office/officeart/2005/8/layout/vList4#4"/>
    <dgm:cxn modelId="{2D9360CE-258E-4A13-9025-22479F573C10}" type="presParOf" srcId="{FEBE401A-92A0-4A75-B513-C26010BFFA38}" destId="{76CE76AD-4D8C-4338-B924-5E3A6ED31843}" srcOrd="0" destOrd="0" presId="urn:microsoft.com/office/officeart/2005/8/layout/vList4#4"/>
    <dgm:cxn modelId="{A30C8860-500B-49A2-8E98-436373E45D99}" type="presParOf" srcId="{FEBE401A-92A0-4A75-B513-C26010BFFA38}" destId="{E872D2DF-2195-47BA-A885-9BAA12AAD454}" srcOrd="1" destOrd="0" presId="urn:microsoft.com/office/officeart/2005/8/layout/vList4#4"/>
    <dgm:cxn modelId="{1DA026B6-5673-4876-BD87-5397625C14D2}" type="presParOf" srcId="{FEBE401A-92A0-4A75-B513-C26010BFFA38}" destId="{FC2E3ECE-A95C-435C-B6C9-9FBE0440DAFC}" srcOrd="2" destOrd="0" presId="urn:microsoft.com/office/officeart/2005/8/layout/vList4#4"/>
    <dgm:cxn modelId="{54B37943-1428-4B0E-8245-02033B107AE2}" type="presParOf" srcId="{2961079F-C0F3-4200-B8C9-B4FC72C02014}" destId="{09447F49-4420-4BC1-8232-6064D8468C4C}" srcOrd="1" destOrd="0" presId="urn:microsoft.com/office/officeart/2005/8/layout/vList4#4"/>
    <dgm:cxn modelId="{DD15D4FC-059D-45EF-87D7-32E8B2FDE616}" type="presParOf" srcId="{2961079F-C0F3-4200-B8C9-B4FC72C02014}" destId="{DB5D2F07-33FF-457D-9E6A-71E56A35F636}" srcOrd="2" destOrd="0" presId="urn:microsoft.com/office/officeart/2005/8/layout/vList4#4"/>
    <dgm:cxn modelId="{AC634D8D-A31C-4F3D-B490-92DE48182291}" type="presParOf" srcId="{DB5D2F07-33FF-457D-9E6A-71E56A35F636}" destId="{3A46523A-7F16-4AEC-A07E-693D72201496}" srcOrd="0" destOrd="0" presId="urn:microsoft.com/office/officeart/2005/8/layout/vList4#4"/>
    <dgm:cxn modelId="{42913A7C-A09E-4497-A1DA-884719938543}" type="presParOf" srcId="{DB5D2F07-33FF-457D-9E6A-71E56A35F636}" destId="{80745CD5-288C-41CD-BD26-8E52D63894DF}" srcOrd="1" destOrd="0" presId="urn:microsoft.com/office/officeart/2005/8/layout/vList4#4"/>
    <dgm:cxn modelId="{9D05BB9A-2EB2-4A8B-AD80-65A9A921B910}" type="presParOf" srcId="{DB5D2F07-33FF-457D-9E6A-71E56A35F636}" destId="{58BA76DC-3F1D-4117-840F-FB874847BFA5}" srcOrd="2" destOrd="0" presId="urn:microsoft.com/office/officeart/2005/8/layout/vList4#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2">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3">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4#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FD9EE0D2-A651-41F6-A72A-2256A7E759FD}" type="datetimeFigureOut">
              <a:rPr lang="zh-CN" altLang="en-US"/>
              <a:pPr>
                <a:defRPr/>
              </a:pPr>
              <a:t>2014-10-9</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smtClean="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DDF015EC-39B4-46A1-A490-4E730E802B4F}" type="slidenum">
              <a:rPr lang="zh-CN" altLang="en-US"/>
              <a:pPr/>
              <a:t>‹#›</a:t>
            </a:fld>
            <a:endParaRPr lang="zh-CN" altLang="en-US"/>
          </a:p>
        </p:txBody>
      </p:sp>
    </p:spTree>
    <p:extLst>
      <p:ext uri="{BB962C8B-B14F-4D97-AF65-F5344CB8AC3E}">
        <p14:creationId xmlns:p14="http://schemas.microsoft.com/office/powerpoint/2010/main" xmlns="" val="42908692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TextEdit="1"/>
          </p:cNvSpPr>
          <p:nvPr>
            <p:ph type="sldImg"/>
          </p:nvPr>
        </p:nvSpPr>
        <p:spPr bwMode="auto">
          <a:noFill/>
          <a:ln>
            <a:solidFill>
              <a:srgbClr val="000000"/>
            </a:solidFill>
            <a:miter lim="800000"/>
            <a:headEnd/>
            <a:tailEnd/>
          </a:ln>
        </p:spPr>
      </p:sp>
      <p:sp>
        <p:nvSpPr>
          <p:cNvPr id="1945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9460" name="灯片编号占位符 3"/>
          <p:cNvSpPr>
            <a:spLocks noGrp="1"/>
          </p:cNvSpPr>
          <p:nvPr>
            <p:ph type="sldNum" sz="quarter" idx="5"/>
          </p:nvPr>
        </p:nvSpPr>
        <p:spPr bwMode="auto">
          <a:noFill/>
          <a:ln>
            <a:miter lim="800000"/>
            <a:headEnd/>
            <a:tailEnd/>
          </a:ln>
        </p:spPr>
        <p:txBody>
          <a:bodyPr/>
          <a:lstStyle/>
          <a:p>
            <a:fld id="{BF6F5AA4-F74E-4CE5-BC80-98575F093316}" type="slidenum">
              <a:rPr lang="zh-CN" altLang="en-US"/>
              <a:pPr/>
              <a:t>3</a:t>
            </a:fld>
            <a:endParaRPr lang="zh-CN" altLang="en-US"/>
          </a:p>
        </p:txBody>
      </p:sp>
    </p:spTree>
    <p:extLst>
      <p:ext uri="{BB962C8B-B14F-4D97-AF65-F5344CB8AC3E}">
        <p14:creationId xmlns:p14="http://schemas.microsoft.com/office/powerpoint/2010/main" xmlns="" val="1220257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TextEdit="1"/>
          </p:cNvSpPr>
          <p:nvPr>
            <p:ph type="sldImg"/>
          </p:nvPr>
        </p:nvSpPr>
        <p:spPr bwMode="auto">
          <a:noFill/>
          <a:ln>
            <a:solidFill>
              <a:srgbClr val="000000"/>
            </a:solidFill>
            <a:miter lim="800000"/>
            <a:headEnd/>
            <a:tailEnd/>
          </a:ln>
        </p:spPr>
      </p:sp>
      <p:sp>
        <p:nvSpPr>
          <p:cNvPr id="2867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CN" altLang="en-US" smtClean="0"/>
          </a:p>
        </p:txBody>
      </p:sp>
      <p:sp>
        <p:nvSpPr>
          <p:cNvPr id="28676" name="灯片编号占位符 3"/>
          <p:cNvSpPr>
            <a:spLocks noGrp="1"/>
          </p:cNvSpPr>
          <p:nvPr>
            <p:ph type="sldNum" sz="quarter" idx="5"/>
          </p:nvPr>
        </p:nvSpPr>
        <p:spPr bwMode="auto">
          <a:noFill/>
          <a:ln>
            <a:miter lim="800000"/>
            <a:headEnd/>
            <a:tailEnd/>
          </a:ln>
        </p:spPr>
        <p:txBody>
          <a:bodyPr/>
          <a:lstStyle/>
          <a:p>
            <a:fld id="{DE9499A0-E91E-4F3D-AB9F-670672B778EE}" type="slidenum">
              <a:rPr lang="zh-CN" altLang="en-US"/>
              <a:pPr/>
              <a:t>18</a:t>
            </a:fld>
            <a:endParaRPr lang="zh-CN" altLang="en-US"/>
          </a:p>
        </p:txBody>
      </p:sp>
    </p:spTree>
    <p:extLst>
      <p:ext uri="{BB962C8B-B14F-4D97-AF65-F5344CB8AC3E}">
        <p14:creationId xmlns:p14="http://schemas.microsoft.com/office/powerpoint/2010/main" xmlns="" val="1533432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bwMode="auto">
          <a:noFill/>
          <a:ln>
            <a:solidFill>
              <a:srgbClr val="000000"/>
            </a:solidFill>
            <a:miter lim="800000"/>
            <a:headEnd/>
            <a:tailEnd/>
          </a:ln>
        </p:spPr>
      </p:sp>
      <p:sp>
        <p:nvSpPr>
          <p:cNvPr id="3686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36868" name="灯片编号占位符 3"/>
          <p:cNvSpPr>
            <a:spLocks noGrp="1"/>
          </p:cNvSpPr>
          <p:nvPr>
            <p:ph type="sldNum" sz="quarter" idx="5"/>
          </p:nvPr>
        </p:nvSpPr>
        <p:spPr bwMode="auto">
          <a:noFill/>
          <a:ln>
            <a:miter lim="800000"/>
            <a:headEnd/>
            <a:tailEnd/>
          </a:ln>
        </p:spPr>
        <p:txBody>
          <a:bodyPr/>
          <a:lstStyle/>
          <a:p>
            <a:fld id="{6D7B78E8-BF56-45E7-B950-40DA1A6C715F}" type="slidenum">
              <a:rPr lang="zh-CN" altLang="en-US"/>
              <a:pPr/>
              <a:t>25</a:t>
            </a:fld>
            <a:endParaRPr lang="zh-CN" altLang="en-US"/>
          </a:p>
        </p:txBody>
      </p:sp>
    </p:spTree>
    <p:extLst>
      <p:ext uri="{BB962C8B-B14F-4D97-AF65-F5344CB8AC3E}">
        <p14:creationId xmlns:p14="http://schemas.microsoft.com/office/powerpoint/2010/main" xmlns="" val="1064736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ln>
            <a:miter lim="800000"/>
            <a:headEnd/>
            <a:tailEnd/>
          </a:ln>
        </p:spPr>
        <p:txBody>
          <a:bodyPr/>
          <a:lstStyle/>
          <a:p>
            <a:fld id="{343DAF6A-FF1B-474C-91AB-4FBAB14E2E0F}" type="slidenum">
              <a:rPr lang="en-US" altLang="zh-CN"/>
              <a:pPr/>
              <a:t>66</a:t>
            </a:fld>
            <a:endParaRPr lang="en-US" altLang="zh-CN"/>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16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en-US" smtClean="0"/>
              <a:t>那么烟草业可作广告的地方就太多了，我们不得不同意世界卫生组织文件中所说的，烟草商是世界上最了不起的营销专家，只经能绕开法律什么点子都有的，我们收集了一些图片说明烟草业在广告限令之外的场所所在的广告。</a:t>
            </a:r>
          </a:p>
        </p:txBody>
      </p:sp>
    </p:spTree>
    <p:extLst>
      <p:ext uri="{BB962C8B-B14F-4D97-AF65-F5344CB8AC3E}">
        <p14:creationId xmlns:p14="http://schemas.microsoft.com/office/powerpoint/2010/main" xmlns="" val="996160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4"/>
            <a:ext cx="7772400" cy="11017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F536EF69-55A6-442C-A63E-B081B6E2D234}" type="datetime1">
              <a:rPr lang="zh-CN" altLang="en-US"/>
              <a:pPr>
                <a:defRPr/>
              </a:pPr>
              <a:t>2014-10-9</a:t>
            </a:fld>
            <a:endParaRPr lang="zh-CN" altLang="en-US" sz="1800">
              <a:solidFill>
                <a:schemeClr val="tx1"/>
              </a:solidFill>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6" name="灯片编号占位符 5"/>
          <p:cNvSpPr>
            <a:spLocks noGrp="1" noChangeArrowheads="1"/>
          </p:cNvSpPr>
          <p:nvPr>
            <p:ph type="sldNum" sz="quarter" idx="12"/>
          </p:nvPr>
        </p:nvSpPr>
        <p:spPr/>
        <p:txBody>
          <a:bodyPr/>
          <a:lstStyle>
            <a:lvl1pPr>
              <a:defRPr/>
            </a:lvl1pPr>
          </a:lstStyle>
          <a:p>
            <a:fld id="{101C6B97-50E5-4794-8814-4979DECEBAA0}" type="slidenum">
              <a:rPr lang="zh-CN" altLang="en-US"/>
              <a:pPr/>
              <a:t>‹#›</a:t>
            </a:fld>
            <a:endParaRPr lang="zh-CN" altLang="en-US" sz="1800">
              <a:solidFill>
                <a:schemeClr val="tx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EB7A442D-9A15-4E0C-A63E-57550C0F4DE3}" type="datetime1">
              <a:rPr lang="zh-CN" altLang="en-US"/>
              <a:pPr>
                <a:defRPr/>
              </a:pPr>
              <a:t>2014-10-9</a:t>
            </a:fld>
            <a:endParaRPr lang="zh-CN" altLang="en-US" sz="1800">
              <a:solidFill>
                <a:schemeClr val="tx1"/>
              </a:solidFill>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6" name="灯片编号占位符 5"/>
          <p:cNvSpPr>
            <a:spLocks noGrp="1" noChangeArrowheads="1"/>
          </p:cNvSpPr>
          <p:nvPr>
            <p:ph type="sldNum" sz="quarter" idx="12"/>
          </p:nvPr>
        </p:nvSpPr>
        <p:spPr/>
        <p:txBody>
          <a:bodyPr/>
          <a:lstStyle>
            <a:lvl1pPr>
              <a:defRPr/>
            </a:lvl1pPr>
          </a:lstStyle>
          <a:p>
            <a:fld id="{EAC4E261-0763-4DE8-9707-05A350E41186}" type="slidenum">
              <a:rPr lang="zh-CN" altLang="en-US"/>
              <a:pPr/>
              <a:t>‹#›</a:t>
            </a:fld>
            <a:endParaRPr lang="zh-CN" altLang="en-US" sz="1800">
              <a:solidFill>
                <a:schemeClr val="tx1"/>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6"/>
            <a:ext cx="2057400" cy="438785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6376"/>
            <a:ext cx="6019800" cy="438785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6B87B792-6993-4043-BE60-87CEF243D550}" type="datetime1">
              <a:rPr lang="zh-CN" altLang="en-US"/>
              <a:pPr>
                <a:defRPr/>
              </a:pPr>
              <a:t>2014-10-9</a:t>
            </a:fld>
            <a:endParaRPr lang="zh-CN" altLang="en-US" sz="1800">
              <a:solidFill>
                <a:schemeClr val="tx1"/>
              </a:solidFill>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6" name="灯片编号占位符 5"/>
          <p:cNvSpPr>
            <a:spLocks noGrp="1" noChangeArrowheads="1"/>
          </p:cNvSpPr>
          <p:nvPr>
            <p:ph type="sldNum" sz="quarter" idx="12"/>
          </p:nvPr>
        </p:nvSpPr>
        <p:spPr/>
        <p:txBody>
          <a:bodyPr/>
          <a:lstStyle>
            <a:lvl1pPr>
              <a:defRPr/>
            </a:lvl1pPr>
          </a:lstStyle>
          <a:p>
            <a:fld id="{DE30DF95-03E9-4B26-A873-A29CCF4C40BF}" type="slidenum">
              <a:rPr lang="zh-CN" altLang="en-US"/>
              <a:pPr/>
              <a:t>‹#›</a:t>
            </a:fld>
            <a:endParaRPr lang="zh-CN" altLang="en-US" sz="1800">
              <a:solidFill>
                <a:schemeClr val="tx1"/>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p:spPr>
        <p:txBody>
          <a:bodyPr/>
          <a:lstStyle/>
          <a:p>
            <a:r>
              <a:rPr lang="zh-CN" altLang="en-US" smtClean="0"/>
              <a:t>单击此处编辑母版标题样式</a:t>
            </a:r>
            <a:endParaRPr lang="zh-CN" altLang="en-US"/>
          </a:p>
        </p:txBody>
      </p:sp>
      <p:sp>
        <p:nvSpPr>
          <p:cNvPr id="3" name="日期占位符 3"/>
          <p:cNvSpPr>
            <a:spLocks noGrp="1" noChangeArrowheads="1"/>
          </p:cNvSpPr>
          <p:nvPr>
            <p:ph type="dt" sz="half" idx="10"/>
          </p:nvPr>
        </p:nvSpPr>
        <p:spPr/>
        <p:txBody>
          <a:bodyPr/>
          <a:lstStyle>
            <a:lvl1pPr>
              <a:defRPr/>
            </a:lvl1pPr>
          </a:lstStyle>
          <a:p>
            <a:pPr>
              <a:defRPr/>
            </a:pPr>
            <a:fld id="{0BAA1E7E-3DBF-4A23-B397-8691A15ADD1A}" type="datetime1">
              <a:rPr lang="zh-CN" altLang="en-US"/>
              <a:pPr>
                <a:defRPr/>
              </a:pPr>
              <a:t>2014-10-9</a:t>
            </a:fld>
            <a:endParaRPr lang="zh-CN" altLang="en-US" sz="1800">
              <a:solidFill>
                <a:schemeClr val="tx1"/>
              </a:solidFill>
            </a:endParaRPr>
          </a:p>
        </p:txBody>
      </p:sp>
      <p:sp>
        <p:nvSpPr>
          <p:cNvPr id="4"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5" name="灯片编号占位符 5"/>
          <p:cNvSpPr>
            <a:spLocks noGrp="1" noChangeArrowheads="1"/>
          </p:cNvSpPr>
          <p:nvPr>
            <p:ph type="sldNum" sz="quarter" idx="12"/>
          </p:nvPr>
        </p:nvSpPr>
        <p:spPr/>
        <p:txBody>
          <a:bodyPr/>
          <a:lstStyle>
            <a:lvl1pPr>
              <a:defRPr/>
            </a:lvl1pPr>
          </a:lstStyle>
          <a:p>
            <a:fld id="{BA6D1961-DFD8-4D96-883B-11D4983492D2}" type="slidenum">
              <a:rPr lang="zh-CN" altLang="en-US"/>
              <a:pPr/>
              <a:t>‹#›</a:t>
            </a:fld>
            <a:endParaRPr lang="zh-CN" altLang="en-US" sz="1800">
              <a:solidFill>
                <a:schemeClr val="tx1"/>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FBF5B951-C03E-4FDD-A700-07F0FC684535}" type="datetime1">
              <a:rPr lang="zh-CN" altLang="en-US"/>
              <a:pPr>
                <a:defRPr/>
              </a:pPr>
              <a:t>2014-10-9</a:t>
            </a:fld>
            <a:endParaRPr lang="zh-CN" altLang="en-US" sz="1800">
              <a:solidFill>
                <a:schemeClr val="tx1"/>
              </a:solidFill>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6" name="灯片编号占位符 5"/>
          <p:cNvSpPr>
            <a:spLocks noGrp="1" noChangeArrowheads="1"/>
          </p:cNvSpPr>
          <p:nvPr>
            <p:ph type="sldNum" sz="quarter" idx="12"/>
          </p:nvPr>
        </p:nvSpPr>
        <p:spPr/>
        <p:txBody>
          <a:bodyPr/>
          <a:lstStyle>
            <a:lvl1pPr>
              <a:defRPr/>
            </a:lvl1pPr>
          </a:lstStyle>
          <a:p>
            <a:fld id="{6C0A6404-95ED-4497-ADAD-1FF7C739DBDD}" type="slidenum">
              <a:rPr lang="zh-CN" altLang="en-US"/>
              <a:pPr/>
              <a:t>‹#›</a:t>
            </a:fld>
            <a:endParaRPr lang="zh-CN" altLang="en-US" sz="1800">
              <a:solidFill>
                <a:schemeClr val="tx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79639"/>
            <a:ext cx="7772400" cy="112553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noChangeArrowheads="1"/>
          </p:cNvSpPr>
          <p:nvPr>
            <p:ph type="dt" sz="half" idx="10"/>
          </p:nvPr>
        </p:nvSpPr>
        <p:spPr/>
        <p:txBody>
          <a:bodyPr/>
          <a:lstStyle>
            <a:lvl1pPr>
              <a:defRPr/>
            </a:lvl1pPr>
          </a:lstStyle>
          <a:p>
            <a:pPr>
              <a:defRPr/>
            </a:pPr>
            <a:fld id="{E8581AB8-6DF1-4B34-94F2-38B53BD63555}" type="datetime1">
              <a:rPr lang="zh-CN" altLang="en-US"/>
              <a:pPr>
                <a:defRPr/>
              </a:pPr>
              <a:t>2014-10-9</a:t>
            </a:fld>
            <a:endParaRPr lang="zh-CN" altLang="en-US" sz="1800">
              <a:solidFill>
                <a:schemeClr val="tx1"/>
              </a:solidFill>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6" name="灯片编号占位符 5"/>
          <p:cNvSpPr>
            <a:spLocks noGrp="1" noChangeArrowheads="1"/>
          </p:cNvSpPr>
          <p:nvPr>
            <p:ph type="sldNum" sz="quarter" idx="12"/>
          </p:nvPr>
        </p:nvSpPr>
        <p:spPr/>
        <p:txBody>
          <a:bodyPr/>
          <a:lstStyle>
            <a:lvl1pPr>
              <a:defRPr/>
            </a:lvl1pPr>
          </a:lstStyle>
          <a:p>
            <a:fld id="{D3E4FDA2-40CA-49C8-87C0-304DB364A2B8}" type="slidenum">
              <a:rPr lang="zh-CN" altLang="en-US"/>
              <a:pPr/>
              <a:t>‹#›</a:t>
            </a:fld>
            <a:endParaRPr lang="zh-CN" altLang="en-US" sz="1800">
              <a:solidFill>
                <a:schemeClr val="tx1"/>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noChangeArrowheads="1"/>
          </p:cNvSpPr>
          <p:nvPr>
            <p:ph type="dt" sz="half" idx="10"/>
          </p:nvPr>
        </p:nvSpPr>
        <p:spPr/>
        <p:txBody>
          <a:bodyPr/>
          <a:lstStyle>
            <a:lvl1pPr>
              <a:defRPr/>
            </a:lvl1pPr>
          </a:lstStyle>
          <a:p>
            <a:pPr>
              <a:defRPr/>
            </a:pPr>
            <a:fld id="{115D3559-F3F0-48D6-9DC9-8336B0BCBAF4}" type="datetime1">
              <a:rPr lang="zh-CN" altLang="en-US"/>
              <a:pPr>
                <a:defRPr/>
              </a:pPr>
              <a:t>2014-10-9</a:t>
            </a:fld>
            <a:endParaRPr lang="zh-CN" altLang="en-US" sz="1800">
              <a:solidFill>
                <a:schemeClr val="tx1"/>
              </a:solidFill>
            </a:endParaRPr>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7" name="灯片编号占位符 5"/>
          <p:cNvSpPr>
            <a:spLocks noGrp="1" noChangeArrowheads="1"/>
          </p:cNvSpPr>
          <p:nvPr>
            <p:ph type="sldNum" sz="quarter" idx="12"/>
          </p:nvPr>
        </p:nvSpPr>
        <p:spPr/>
        <p:txBody>
          <a:bodyPr/>
          <a:lstStyle>
            <a:lvl1pPr>
              <a:defRPr/>
            </a:lvl1pPr>
          </a:lstStyle>
          <a:p>
            <a:fld id="{9A1E05CD-056D-4072-9821-6468868C7659}" type="slidenum">
              <a:rPr lang="zh-CN" altLang="en-US"/>
              <a:pPr/>
              <a:t>‹#›</a:t>
            </a:fld>
            <a:endParaRPr lang="zh-CN" altLang="en-US" sz="1800">
              <a:solidFill>
                <a:schemeClr val="tx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951"/>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7"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7" y="1631951"/>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noChangeArrowheads="1"/>
          </p:cNvSpPr>
          <p:nvPr>
            <p:ph type="dt" sz="half" idx="10"/>
          </p:nvPr>
        </p:nvSpPr>
        <p:spPr/>
        <p:txBody>
          <a:bodyPr/>
          <a:lstStyle>
            <a:lvl1pPr>
              <a:defRPr/>
            </a:lvl1pPr>
          </a:lstStyle>
          <a:p>
            <a:pPr>
              <a:defRPr/>
            </a:pPr>
            <a:fld id="{606CC233-E9D4-46B6-BE59-9195A08139B4}" type="datetime1">
              <a:rPr lang="zh-CN" altLang="en-US"/>
              <a:pPr>
                <a:defRPr/>
              </a:pPr>
              <a:t>2014-10-9</a:t>
            </a:fld>
            <a:endParaRPr lang="zh-CN" altLang="en-US" sz="1800">
              <a:solidFill>
                <a:schemeClr val="tx1"/>
              </a:solidFill>
            </a:endParaRPr>
          </a:p>
        </p:txBody>
      </p:sp>
      <p:sp>
        <p:nvSpPr>
          <p:cNvPr id="8"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9" name="灯片编号占位符 5"/>
          <p:cNvSpPr>
            <a:spLocks noGrp="1" noChangeArrowheads="1"/>
          </p:cNvSpPr>
          <p:nvPr>
            <p:ph type="sldNum" sz="quarter" idx="12"/>
          </p:nvPr>
        </p:nvSpPr>
        <p:spPr/>
        <p:txBody>
          <a:bodyPr/>
          <a:lstStyle>
            <a:lvl1pPr>
              <a:defRPr/>
            </a:lvl1pPr>
          </a:lstStyle>
          <a:p>
            <a:fld id="{9D185C2C-A7AE-49B5-82FE-EC3161C629C5}" type="slidenum">
              <a:rPr lang="zh-CN" altLang="en-US"/>
              <a:pPr/>
              <a:t>‹#›</a:t>
            </a:fld>
            <a:endParaRPr lang="zh-CN" altLang="en-US" sz="1800">
              <a:solidFill>
                <a:schemeClr val="tx1"/>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noChangeArrowheads="1"/>
          </p:cNvSpPr>
          <p:nvPr>
            <p:ph type="dt" sz="half" idx="10"/>
          </p:nvPr>
        </p:nvSpPr>
        <p:spPr/>
        <p:txBody>
          <a:bodyPr/>
          <a:lstStyle>
            <a:lvl1pPr>
              <a:defRPr/>
            </a:lvl1pPr>
          </a:lstStyle>
          <a:p>
            <a:pPr>
              <a:defRPr/>
            </a:pPr>
            <a:fld id="{D9A21712-7645-452D-8FFB-2CC806DFBFE3}" type="datetime1">
              <a:rPr lang="zh-CN" altLang="en-US"/>
              <a:pPr>
                <a:defRPr/>
              </a:pPr>
              <a:t>2014-10-9</a:t>
            </a:fld>
            <a:endParaRPr lang="zh-CN" altLang="en-US" sz="1800">
              <a:solidFill>
                <a:schemeClr val="tx1"/>
              </a:solidFill>
            </a:endParaRPr>
          </a:p>
        </p:txBody>
      </p:sp>
      <p:sp>
        <p:nvSpPr>
          <p:cNvPr id="4"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5" name="灯片编号占位符 5"/>
          <p:cNvSpPr>
            <a:spLocks noGrp="1" noChangeArrowheads="1"/>
          </p:cNvSpPr>
          <p:nvPr>
            <p:ph type="sldNum" sz="quarter" idx="12"/>
          </p:nvPr>
        </p:nvSpPr>
        <p:spPr/>
        <p:txBody>
          <a:bodyPr/>
          <a:lstStyle>
            <a:lvl1pPr>
              <a:defRPr/>
            </a:lvl1pPr>
          </a:lstStyle>
          <a:p>
            <a:fld id="{3B89D06C-B62B-46C5-A6A0-EE796D708B82}" type="slidenum">
              <a:rPr lang="zh-CN" altLang="en-US"/>
              <a:pPr/>
              <a:t>‹#›</a:t>
            </a:fld>
            <a:endParaRPr lang="zh-CN" altLang="en-US" sz="1800">
              <a:solidFill>
                <a:schemeClr val="tx1"/>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p:txBody>
          <a:bodyPr/>
          <a:lstStyle>
            <a:lvl1pPr>
              <a:defRPr/>
            </a:lvl1pPr>
          </a:lstStyle>
          <a:p>
            <a:pPr>
              <a:defRPr/>
            </a:pPr>
            <a:fld id="{6F493F93-7EEE-4A9D-82E7-9AD82AA36E58}" type="datetime1">
              <a:rPr lang="zh-CN" altLang="en-US"/>
              <a:pPr>
                <a:defRPr/>
              </a:pPr>
              <a:t>2014-10-9</a:t>
            </a:fld>
            <a:endParaRPr lang="zh-CN" altLang="en-US" sz="1800">
              <a:solidFill>
                <a:schemeClr val="tx1"/>
              </a:solidFill>
            </a:endParaRPr>
          </a:p>
        </p:txBody>
      </p:sp>
      <p:sp>
        <p:nvSpPr>
          <p:cNvPr id="3"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4" name="灯片编号占位符 5"/>
          <p:cNvSpPr>
            <a:spLocks noGrp="1" noChangeArrowheads="1"/>
          </p:cNvSpPr>
          <p:nvPr>
            <p:ph type="sldNum" sz="quarter" idx="12"/>
          </p:nvPr>
        </p:nvSpPr>
        <p:spPr/>
        <p:txBody>
          <a:bodyPr/>
          <a:lstStyle>
            <a:lvl1pPr>
              <a:defRPr/>
            </a:lvl1pPr>
          </a:lstStyle>
          <a:p>
            <a:fld id="{8E204408-73FE-45D0-9222-53443705AD6D}" type="slidenum">
              <a:rPr lang="zh-CN" altLang="en-US"/>
              <a:pPr/>
              <a:t>‹#›</a:t>
            </a:fld>
            <a:endParaRPr lang="zh-CN" altLang="en-US" sz="1800">
              <a:solidFill>
                <a:schemeClr val="tx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89"/>
            <a:ext cx="3008313" cy="871537"/>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9"/>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2"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noChangeArrowheads="1"/>
          </p:cNvSpPr>
          <p:nvPr>
            <p:ph type="dt" sz="half" idx="10"/>
          </p:nvPr>
        </p:nvSpPr>
        <p:spPr/>
        <p:txBody>
          <a:bodyPr/>
          <a:lstStyle>
            <a:lvl1pPr>
              <a:defRPr/>
            </a:lvl1pPr>
          </a:lstStyle>
          <a:p>
            <a:pPr>
              <a:defRPr/>
            </a:pPr>
            <a:fld id="{B7481D49-6CAB-419C-A217-F0C09E4F40BC}" type="datetime1">
              <a:rPr lang="zh-CN" altLang="en-US"/>
              <a:pPr>
                <a:defRPr/>
              </a:pPr>
              <a:t>2014-10-9</a:t>
            </a:fld>
            <a:endParaRPr lang="zh-CN" altLang="en-US" sz="1800">
              <a:solidFill>
                <a:schemeClr val="tx1"/>
              </a:solidFill>
            </a:endParaRPr>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7" name="灯片编号占位符 5"/>
          <p:cNvSpPr>
            <a:spLocks noGrp="1" noChangeArrowheads="1"/>
          </p:cNvSpPr>
          <p:nvPr>
            <p:ph type="sldNum" sz="quarter" idx="12"/>
          </p:nvPr>
        </p:nvSpPr>
        <p:spPr/>
        <p:txBody>
          <a:bodyPr/>
          <a:lstStyle>
            <a:lvl1pPr>
              <a:defRPr/>
            </a:lvl1pPr>
          </a:lstStyle>
          <a:p>
            <a:fld id="{65335C8C-CFBB-4D72-8967-03AFAC6B5570}" type="slidenum">
              <a:rPr lang="zh-CN" altLang="en-US"/>
              <a:pPr/>
              <a:t>‹#›</a:t>
            </a:fld>
            <a:endParaRPr lang="zh-CN" altLang="en-US" sz="1800">
              <a:solidFill>
                <a:schemeClr val="tx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450"/>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sym typeface="Bodoni MT" charset="0"/>
            </a:endParaRPr>
          </a:p>
        </p:txBody>
      </p:sp>
      <p:sp>
        <p:nvSpPr>
          <p:cNvPr id="4" name="文本占位符 3"/>
          <p:cNvSpPr>
            <a:spLocks noGrp="1"/>
          </p:cNvSpPr>
          <p:nvPr>
            <p:ph type="body" sz="half" idx="2"/>
          </p:nvPr>
        </p:nvSpPr>
        <p:spPr>
          <a:xfrm>
            <a:off x="1792288" y="4025901"/>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noChangeArrowheads="1"/>
          </p:cNvSpPr>
          <p:nvPr>
            <p:ph type="dt" sz="half" idx="10"/>
          </p:nvPr>
        </p:nvSpPr>
        <p:spPr/>
        <p:txBody>
          <a:bodyPr/>
          <a:lstStyle>
            <a:lvl1pPr>
              <a:defRPr/>
            </a:lvl1pPr>
          </a:lstStyle>
          <a:p>
            <a:pPr>
              <a:defRPr/>
            </a:pPr>
            <a:fld id="{7A1376A3-C504-4900-A5A7-47E51EA869E1}" type="datetime1">
              <a:rPr lang="zh-CN" altLang="en-US"/>
              <a:pPr>
                <a:defRPr/>
              </a:pPr>
              <a:t>2014-10-9</a:t>
            </a:fld>
            <a:endParaRPr lang="zh-CN" altLang="en-US" sz="1800">
              <a:solidFill>
                <a:schemeClr val="tx1"/>
              </a:solidFill>
            </a:endParaRPr>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7" name="灯片编号占位符 5"/>
          <p:cNvSpPr>
            <a:spLocks noGrp="1" noChangeArrowheads="1"/>
          </p:cNvSpPr>
          <p:nvPr>
            <p:ph type="sldNum" sz="quarter" idx="12"/>
          </p:nvPr>
        </p:nvSpPr>
        <p:spPr/>
        <p:txBody>
          <a:bodyPr/>
          <a:lstStyle>
            <a:lvl1pPr>
              <a:defRPr/>
            </a:lvl1pPr>
          </a:lstStyle>
          <a:p>
            <a:fld id="{6164485A-5DE9-4BE7-8EC7-D1B72D26C285}" type="slidenum">
              <a:rPr lang="zh-CN" altLang="en-US"/>
              <a:pPr/>
              <a:t>‹#›</a:t>
            </a:fld>
            <a:endParaRPr lang="zh-CN" altLang="en-US" sz="1800">
              <a:solidFill>
                <a:schemeClr val="tx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5" cstate="email"/>
          <a:srcRect/>
          <a:stretch>
            <a:fillRect/>
          </a:stretch>
        </a:blip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idx="4294967295"/>
          </p:nvPr>
        </p:nvSpPr>
        <p:spPr bwMode="auto">
          <a:xfrm>
            <a:off x="457200" y="206375"/>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zh-CN" smtClean="0">
                <a:sym typeface="Bodoni MT" pitchFamily="18" charset="0"/>
              </a:rPr>
              <a:t>单击此处编辑母版标题样式</a:t>
            </a:r>
          </a:p>
        </p:txBody>
      </p:sp>
      <p:sp>
        <p:nvSpPr>
          <p:cNvPr id="1027" name="文本占位符 2"/>
          <p:cNvSpPr>
            <a:spLocks noGrp="1" noChangeArrowheads="1"/>
          </p:cNvSpPr>
          <p:nvPr>
            <p:ph type="body" idx="1"/>
          </p:nvPr>
        </p:nvSpPr>
        <p:spPr bwMode="auto">
          <a:xfrm>
            <a:off x="457200" y="1200150"/>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zh-CN" smtClean="0">
                <a:sym typeface="Bodoni MT" pitchFamily="18" charset="0"/>
              </a:rPr>
              <a:t>单击此处编辑母版文本样式</a:t>
            </a:r>
          </a:p>
          <a:p>
            <a:pPr lvl="1"/>
            <a:r>
              <a:rPr lang="zh-CN" altLang="zh-CN" smtClean="0">
                <a:sym typeface="Bodoni MT" pitchFamily="18" charset="0"/>
              </a:rPr>
              <a:t>第二级</a:t>
            </a:r>
          </a:p>
          <a:p>
            <a:pPr lvl="2"/>
            <a:r>
              <a:rPr lang="zh-CN" altLang="zh-CN" smtClean="0">
                <a:sym typeface="Bodoni MT" pitchFamily="18" charset="0"/>
              </a:rPr>
              <a:t>第三级</a:t>
            </a:r>
          </a:p>
          <a:p>
            <a:pPr lvl="3"/>
            <a:r>
              <a:rPr lang="zh-CN" altLang="zh-CN" smtClean="0">
                <a:sym typeface="Bodoni MT" pitchFamily="18" charset="0"/>
              </a:rPr>
              <a:t>第四级</a:t>
            </a:r>
          </a:p>
          <a:p>
            <a:pPr lvl="4"/>
            <a:r>
              <a:rPr lang="zh-CN" altLang="zh-CN" smtClean="0">
                <a:sym typeface="Bodoni MT" pitchFamily="18" charset="0"/>
              </a:rPr>
              <a:t>第五级</a:t>
            </a:r>
          </a:p>
        </p:txBody>
      </p:sp>
      <p:sp>
        <p:nvSpPr>
          <p:cNvPr id="1028" name="日期占位符 3"/>
          <p:cNvSpPr>
            <a:spLocks noGrp="1" noChangeArrowheads="1"/>
          </p:cNvSpPr>
          <p:nvPr>
            <p:ph type="dt" sz="half" idx="2"/>
          </p:nvPr>
        </p:nvSpPr>
        <p:spPr bwMode="auto">
          <a:xfrm>
            <a:off x="457200" y="4767263"/>
            <a:ext cx="2133600" cy="274637"/>
          </a:xfrm>
          <a:prstGeom prst="rect">
            <a:avLst/>
          </a:prstGeom>
          <a:noFill/>
          <a:ln>
            <a:noFill/>
          </a:ln>
          <a:extLst/>
        </p:spPr>
        <p:txBody>
          <a:bodyPr vert="horz" wrap="square" lIns="91440" tIns="45720" rIns="91440" bIns="45720" numCol="1" anchor="ctr" anchorCtr="0" compatLnSpc="1">
            <a:prstTxWarp prst="textNoShape">
              <a:avLst/>
            </a:prstTxWarp>
          </a:bodyPr>
          <a:lstStyle>
            <a:lvl1pPr eaLnBrk="1" hangingPunct="1">
              <a:buFont typeface="Arial" panose="020B0604020202020204" pitchFamily="34" charset="0"/>
              <a:buNone/>
              <a:defRPr sz="1200">
                <a:solidFill>
                  <a:srgbClr val="898989"/>
                </a:solidFill>
              </a:defRPr>
            </a:lvl1pPr>
          </a:lstStyle>
          <a:p>
            <a:pPr>
              <a:defRPr/>
            </a:pPr>
            <a:fld id="{9CC33FE0-90B2-4669-AB4F-A8CFE00EC545}" type="datetime1">
              <a:rPr lang="zh-CN" altLang="en-US"/>
              <a:pPr>
                <a:defRPr/>
              </a:pPr>
              <a:t>2014-10-9</a:t>
            </a:fld>
            <a:endParaRPr lang="zh-CN" altLang="en-US" sz="1800">
              <a:solidFill>
                <a:schemeClr val="tx1"/>
              </a:solidFill>
            </a:endParaRPr>
          </a:p>
        </p:txBody>
      </p:sp>
      <p:sp>
        <p:nvSpPr>
          <p:cNvPr id="1029" name="页脚占位符 4"/>
          <p:cNvSpPr>
            <a:spLocks noGrp="1" noChangeArrowheads="1"/>
          </p:cNvSpPr>
          <p:nvPr>
            <p:ph type="ftr" sz="quarter" idx="3"/>
          </p:nvPr>
        </p:nvSpPr>
        <p:spPr bwMode="auto">
          <a:xfrm>
            <a:off x="3124200" y="4767263"/>
            <a:ext cx="2895600" cy="274637"/>
          </a:xfrm>
          <a:prstGeom prst="rect">
            <a:avLst/>
          </a:prstGeom>
          <a:noFill/>
          <a:ln>
            <a:noFill/>
          </a:ln>
          <a:extLst/>
        </p:spPr>
        <p:txBody>
          <a:bodyPr vert="horz" wrap="square" lIns="91440" tIns="45720" rIns="91440" bIns="45720" numCol="1" anchor="ctr" anchorCtr="0" compatLnSpc="1">
            <a:prstTxWarp prst="textNoShape">
              <a:avLst/>
            </a:prstTxWarp>
          </a:bodyPr>
          <a:lstStyle>
            <a:lvl1pPr algn="ctr" eaLnBrk="1" hangingPunct="1">
              <a:buFont typeface="Arial" panose="020B0604020202020204" pitchFamily="34" charset="0"/>
              <a:buNone/>
              <a:defRPr sz="1200">
                <a:solidFill>
                  <a:srgbClr val="898989"/>
                </a:solidFill>
              </a:defRPr>
            </a:lvl1pPr>
          </a:lstStyle>
          <a:p>
            <a:pPr>
              <a:defRPr/>
            </a:pPr>
            <a:endParaRPr lang="zh-CN" altLang="zh-CN"/>
          </a:p>
        </p:txBody>
      </p:sp>
      <p:sp>
        <p:nvSpPr>
          <p:cNvPr id="1030" name="灯片编号占位符 5"/>
          <p:cNvSpPr>
            <a:spLocks noGrp="1" noChangeArrowheads="1"/>
          </p:cNvSpPr>
          <p:nvPr>
            <p:ph type="sldNum" sz="quarter" idx="4"/>
          </p:nvPr>
        </p:nvSpPr>
        <p:spPr bwMode="auto">
          <a:xfrm>
            <a:off x="6553200" y="4767263"/>
            <a:ext cx="2133600" cy="274637"/>
          </a:xfrm>
          <a:prstGeom prst="rect">
            <a:avLst/>
          </a:prstGeom>
          <a:noFill/>
          <a:ln>
            <a:noFill/>
          </a:ln>
          <a:extLst/>
        </p:spPr>
        <p:txBody>
          <a:bodyPr vert="horz" wrap="square" lIns="91440" tIns="45720" rIns="91440" bIns="45720" numCol="1" anchor="ctr" anchorCtr="0" compatLnSpc="1">
            <a:prstTxWarp prst="textNoShape">
              <a:avLst/>
            </a:prstTxWarp>
          </a:bodyPr>
          <a:lstStyle>
            <a:lvl1pPr algn="r" eaLnBrk="1" hangingPunct="1">
              <a:buFont typeface="Arial" pitchFamily="34" charset="0"/>
              <a:buNone/>
              <a:defRPr sz="1200">
                <a:solidFill>
                  <a:srgbClr val="898989"/>
                </a:solidFill>
              </a:defRPr>
            </a:lvl1pPr>
          </a:lstStyle>
          <a:p>
            <a:fld id="{2EC4405D-EBE6-464E-9ED0-C89501E9976B}"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hf sldNum="0" hdr="0" ftr="0" dt="0"/>
  <p:txStyles>
    <p:titleStyle>
      <a:lvl1pPr marL="914400" indent="-914400" algn="ctr" rtl="0" eaLnBrk="0" fontAlgn="base" hangingPunct="0">
        <a:spcBef>
          <a:spcPct val="0"/>
        </a:spcBef>
        <a:spcAft>
          <a:spcPct val="0"/>
        </a:spcAft>
        <a:defRPr sz="4400">
          <a:solidFill>
            <a:schemeClr val="tx1"/>
          </a:solidFill>
          <a:latin typeface="+mj-lt"/>
          <a:ea typeface="+mj-ea"/>
          <a:cs typeface="+mj-cs"/>
          <a:sym typeface="Bodoni MT" pitchFamily="18" charset="0"/>
        </a:defRPr>
      </a:lvl1pPr>
      <a:lvl2pPr marL="914400" indent="-914400" algn="ctr" rtl="0" eaLnBrk="0" fontAlgn="base" hangingPunct="0">
        <a:spcBef>
          <a:spcPct val="0"/>
        </a:spcBef>
        <a:spcAft>
          <a:spcPct val="0"/>
        </a:spcAft>
        <a:defRPr sz="4400">
          <a:solidFill>
            <a:schemeClr val="tx1"/>
          </a:solidFill>
          <a:latin typeface="Bodoni MT" charset="0"/>
          <a:ea typeface="华康俪金黑W8" charset="0"/>
          <a:cs typeface="华康俪金黑W8" charset="0"/>
          <a:sym typeface="Bodoni MT" pitchFamily="18" charset="0"/>
        </a:defRPr>
      </a:lvl2pPr>
      <a:lvl3pPr marL="914400" indent="-914400" algn="ctr" rtl="0" eaLnBrk="0" fontAlgn="base" hangingPunct="0">
        <a:spcBef>
          <a:spcPct val="0"/>
        </a:spcBef>
        <a:spcAft>
          <a:spcPct val="0"/>
        </a:spcAft>
        <a:defRPr sz="4400">
          <a:solidFill>
            <a:schemeClr val="tx1"/>
          </a:solidFill>
          <a:latin typeface="Bodoni MT" charset="0"/>
          <a:ea typeface="华康俪金黑W8" charset="0"/>
          <a:cs typeface="华康俪金黑W8" charset="0"/>
          <a:sym typeface="Bodoni MT" pitchFamily="18" charset="0"/>
        </a:defRPr>
      </a:lvl3pPr>
      <a:lvl4pPr marL="914400" indent="-914400" algn="ctr" rtl="0" eaLnBrk="0" fontAlgn="base" hangingPunct="0">
        <a:spcBef>
          <a:spcPct val="0"/>
        </a:spcBef>
        <a:spcAft>
          <a:spcPct val="0"/>
        </a:spcAft>
        <a:defRPr sz="4400">
          <a:solidFill>
            <a:schemeClr val="tx1"/>
          </a:solidFill>
          <a:latin typeface="Bodoni MT" charset="0"/>
          <a:ea typeface="华康俪金黑W8" charset="0"/>
          <a:cs typeface="华康俪金黑W8" charset="0"/>
          <a:sym typeface="Bodoni MT" pitchFamily="18" charset="0"/>
        </a:defRPr>
      </a:lvl4pPr>
      <a:lvl5pPr marL="914400" indent="-914400" algn="ctr" rtl="0" eaLnBrk="0" fontAlgn="base" hangingPunct="0">
        <a:spcBef>
          <a:spcPct val="0"/>
        </a:spcBef>
        <a:spcAft>
          <a:spcPct val="0"/>
        </a:spcAft>
        <a:defRPr sz="4400">
          <a:solidFill>
            <a:schemeClr val="tx1"/>
          </a:solidFill>
          <a:latin typeface="Bodoni MT" charset="0"/>
          <a:ea typeface="华康俪金黑W8" charset="0"/>
          <a:cs typeface="华康俪金黑W8" charset="0"/>
          <a:sym typeface="Bodoni MT" pitchFamily="18" charset="0"/>
        </a:defRPr>
      </a:lvl5pPr>
      <a:lvl6pPr marL="1371600" indent="-914400" algn="ctr" rtl="0" fontAlgn="base">
        <a:spcBef>
          <a:spcPct val="0"/>
        </a:spcBef>
        <a:spcAft>
          <a:spcPct val="0"/>
        </a:spcAft>
        <a:defRPr sz="4400">
          <a:solidFill>
            <a:schemeClr val="tx1"/>
          </a:solidFill>
          <a:latin typeface="Bodoni MT" charset="0"/>
          <a:ea typeface="华康俪金黑W8" charset="0"/>
          <a:cs typeface="华康俪金黑W8" charset="0"/>
          <a:sym typeface="Bodoni MT" charset="0"/>
        </a:defRPr>
      </a:lvl6pPr>
      <a:lvl7pPr marL="1828800" indent="-914400" algn="ctr" rtl="0" fontAlgn="base">
        <a:spcBef>
          <a:spcPct val="0"/>
        </a:spcBef>
        <a:spcAft>
          <a:spcPct val="0"/>
        </a:spcAft>
        <a:defRPr sz="4400">
          <a:solidFill>
            <a:schemeClr val="tx1"/>
          </a:solidFill>
          <a:latin typeface="Bodoni MT" charset="0"/>
          <a:ea typeface="华康俪金黑W8" charset="0"/>
          <a:cs typeface="华康俪金黑W8" charset="0"/>
          <a:sym typeface="Bodoni MT" charset="0"/>
        </a:defRPr>
      </a:lvl7pPr>
      <a:lvl8pPr marL="2286000" indent="-914400" algn="ctr" rtl="0" fontAlgn="base">
        <a:spcBef>
          <a:spcPct val="0"/>
        </a:spcBef>
        <a:spcAft>
          <a:spcPct val="0"/>
        </a:spcAft>
        <a:defRPr sz="4400">
          <a:solidFill>
            <a:schemeClr val="tx1"/>
          </a:solidFill>
          <a:latin typeface="Bodoni MT" charset="0"/>
          <a:ea typeface="华康俪金黑W8" charset="0"/>
          <a:cs typeface="华康俪金黑W8" charset="0"/>
          <a:sym typeface="Bodoni MT" charset="0"/>
        </a:defRPr>
      </a:lvl8pPr>
      <a:lvl9pPr marL="2743200" indent="-914400" algn="ctr" rtl="0" fontAlgn="base">
        <a:spcBef>
          <a:spcPct val="0"/>
        </a:spcBef>
        <a:spcAft>
          <a:spcPct val="0"/>
        </a:spcAft>
        <a:defRPr sz="4400">
          <a:solidFill>
            <a:schemeClr val="tx1"/>
          </a:solidFill>
          <a:latin typeface="Bodoni MT" charset="0"/>
          <a:ea typeface="华康俪金黑W8" charset="0"/>
          <a:cs typeface="华康俪金黑W8" charset="0"/>
          <a:sym typeface="Bodoni MT" charset="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sym typeface="Bodoni MT" pitchFamily="18" charset="0"/>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sym typeface="Bodoni MT" pitchFamily="18" charset="0"/>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sym typeface="Bodoni MT" pitchFamily="18" charset="0"/>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Bodoni MT" pitchFamily="18" charset="0"/>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sym typeface="Bodoni MT" pitchFamily="18" charset="0"/>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sym typeface="Bodoni MT" charset="0"/>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sym typeface="Bodoni MT" charset="0"/>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sym typeface="Bodoni MT" charset="0"/>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sym typeface="Bodoni MT"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3.xml"/><Relationship Id="rId5" Type="http://schemas.openxmlformats.org/officeDocument/2006/relationships/image" Target="../media/image18.jpeg"/><Relationship Id="rId4" Type="http://schemas.openxmlformats.org/officeDocument/2006/relationships/image" Target="../media/image17.jpeg"/></Relationships>
</file>

<file path=ppt/slides/_rels/slide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16386" name="标题 18"/>
          <p:cNvSpPr>
            <a:spLocks noChangeArrowheads="1"/>
          </p:cNvSpPr>
          <p:nvPr/>
        </p:nvSpPr>
        <p:spPr bwMode="auto">
          <a:xfrm>
            <a:off x="5557838" y="2571750"/>
            <a:ext cx="3586162" cy="428625"/>
          </a:xfrm>
          <a:prstGeom prst="rect">
            <a:avLst/>
          </a:prstGeom>
          <a:noFill/>
          <a:ln w="9525">
            <a:noFill/>
            <a:miter lim="800000"/>
            <a:headEnd/>
            <a:tailEnd/>
          </a:ln>
        </p:spPr>
        <p:txBody>
          <a:bodyPr anchor="ctr"/>
          <a:lstStyle/>
          <a:p>
            <a:pPr eaLnBrk="1" hangingPunct="1">
              <a:buFont typeface="Arial" pitchFamily="34" charset="0"/>
              <a:buNone/>
            </a:pPr>
            <a:r>
              <a:rPr lang="zh-CN" altLang="en-US" sz="2000" b="1">
                <a:solidFill>
                  <a:srgbClr val="E36C09"/>
                </a:solidFill>
                <a:latin typeface="微软雅黑" pitchFamily="34" charset="-122"/>
                <a:ea typeface="微软雅黑" pitchFamily="34" charset="-122"/>
                <a:sym typeface="Bodoni MT" pitchFamily="18" charset="0"/>
              </a:rPr>
              <a:t>新探健康发展研究中心   李彤</a:t>
            </a:r>
          </a:p>
        </p:txBody>
      </p:sp>
      <p:sp>
        <p:nvSpPr>
          <p:cNvPr id="4" name="矩形 3"/>
          <p:cNvSpPr/>
          <p:nvPr/>
        </p:nvSpPr>
        <p:spPr>
          <a:xfrm>
            <a:off x="3522663" y="1881188"/>
            <a:ext cx="5621337" cy="690562"/>
          </a:xfrm>
          <a:prstGeom prst="rect">
            <a:avLst/>
          </a:prstGeom>
        </p:spPr>
        <p:txBody>
          <a:bodyPr wrap="none">
            <a:spAutoFit/>
          </a:bodyPr>
          <a:lstStyle/>
          <a:p>
            <a:pPr marL="342900" indent="-342900" eaLnBrk="1" hangingPunct="1">
              <a:lnSpc>
                <a:spcPct val="110000"/>
              </a:lnSpc>
              <a:buFont typeface="Arial" panose="020B0604020202020204" pitchFamily="34" charset="0"/>
              <a:buNone/>
              <a:defRPr/>
            </a:pPr>
            <a:r>
              <a:rPr lang="zh-CN" altLang="en-US" sz="3800" b="1" kern="0" dirty="0">
                <a:solidFill>
                  <a:schemeClr val="accent2">
                    <a:lumMod val="75000"/>
                  </a:schemeClr>
                </a:solidFill>
                <a:latin typeface="微软雅黑" panose="020B0503020204020204" pitchFamily="34" charset="-122"/>
                <a:ea typeface="微软雅黑" panose="020B0503020204020204" pitchFamily="34" charset="-122"/>
              </a:rPr>
              <a:t>广告法</a:t>
            </a:r>
            <a:r>
              <a:rPr lang="en-US" altLang="zh-CN" sz="3800" b="1" kern="0" dirty="0">
                <a:solidFill>
                  <a:schemeClr val="accent2">
                    <a:lumMod val="75000"/>
                  </a:schemeClr>
                </a:solidFill>
                <a:latin typeface="微软雅黑" panose="020B0503020204020204" pitchFamily="34" charset="-122"/>
                <a:ea typeface="微软雅黑" panose="020B0503020204020204" pitchFamily="34" charset="-122"/>
              </a:rPr>
              <a:t>——</a:t>
            </a:r>
            <a:r>
              <a:rPr lang="zh-CN" altLang="en-US" sz="3800" b="1" kern="0" dirty="0">
                <a:solidFill>
                  <a:schemeClr val="accent2">
                    <a:lumMod val="75000"/>
                  </a:schemeClr>
                </a:solidFill>
                <a:latin typeface="微软雅黑" panose="020B0503020204020204" pitchFamily="34" charset="-122"/>
                <a:ea typeface="微软雅黑" panose="020B0503020204020204" pitchFamily="34" charset="-122"/>
              </a:rPr>
              <a:t>我们决不妥协</a:t>
            </a:r>
            <a:endParaRPr lang="en-US" altLang="zh-CN" sz="3800" b="1" kern="0" dirty="0">
              <a:solidFill>
                <a:schemeClr val="accent2">
                  <a:lumMod val="7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标题 1"/>
          <p:cNvSpPr>
            <a:spLocks noGrp="1"/>
          </p:cNvSpPr>
          <p:nvPr>
            <p:ph type="title"/>
          </p:nvPr>
        </p:nvSpPr>
        <p:spPr/>
        <p:txBody>
          <a:bodyPr/>
          <a:lstStyle/>
          <a:p>
            <a:r>
              <a:rPr lang="zh-CN" altLang="en-US" sz="3600" b="1" dirty="0" smtClean="0">
                <a:solidFill>
                  <a:srgbClr val="C00000"/>
                </a:solidFill>
                <a:latin typeface="微软雅黑" pitchFamily="34" charset="-122"/>
                <a:ea typeface="微软雅黑" pitchFamily="34" charset="-122"/>
              </a:rPr>
              <a:t>广告法修订的进程</a:t>
            </a:r>
          </a:p>
        </p:txBody>
      </p:sp>
      <p:graphicFrame>
        <p:nvGraphicFramePr>
          <p:cNvPr id="4" name="内容占位符 3"/>
          <p:cNvGraphicFramePr>
            <a:graphicFrameLocks noGrp="1"/>
          </p:cNvGraphicFramePr>
          <p:nvPr>
            <p:ph idx="1"/>
          </p:nvPr>
        </p:nvGraphicFramePr>
        <p:xfrm>
          <a:off x="1485900" y="1005577"/>
          <a:ext cx="6172200" cy="35890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bwMode="auto">
          <a:xfrm>
            <a:off x="609600" y="358775"/>
            <a:ext cx="7620000" cy="3841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914400" marR="0" lvl="0" indent="-914400" algn="ctr" defTabSz="914400" rtl="0" eaLnBrk="0" fontAlgn="base" latinLnBrk="0" hangingPunct="0">
              <a:lnSpc>
                <a:spcPct val="100000"/>
              </a:lnSpc>
              <a:spcBef>
                <a:spcPct val="0"/>
              </a:spcBef>
              <a:spcAft>
                <a:spcPct val="0"/>
              </a:spcAft>
              <a:buClrTx/>
              <a:buSzTx/>
              <a:buFontTx/>
              <a:buNone/>
              <a:tabLst/>
              <a:defRPr/>
            </a:pPr>
            <a:r>
              <a:rPr lang="en-US" altLang="zh-CN" sz="3600" b="1" dirty="0" smtClean="0">
                <a:solidFill>
                  <a:srgbClr val="953735"/>
                </a:solidFill>
                <a:latin typeface="微软雅黑" pitchFamily="34" charset="-122"/>
                <a:ea typeface="微软雅黑" pitchFamily="34" charset="-122"/>
                <a:cs typeface="+mj-cs"/>
                <a:sym typeface="Bodoni MT" pitchFamily="18" charset="0"/>
              </a:rPr>
              <a:t>NGO</a:t>
            </a:r>
            <a:r>
              <a:rPr lang="zh-CN" altLang="en-US" sz="3600" b="1" dirty="0" smtClean="0">
                <a:solidFill>
                  <a:srgbClr val="953735"/>
                </a:solidFill>
                <a:latin typeface="微软雅黑" pitchFamily="34" charset="-122"/>
                <a:ea typeface="微软雅黑" pitchFamily="34" charset="-122"/>
                <a:cs typeface="+mj-cs"/>
                <a:sym typeface="Bodoni MT" pitchFamily="18" charset="0"/>
              </a:rPr>
              <a:t>政策倡导路线图</a:t>
            </a:r>
            <a:endParaRPr lang="zh-CN" altLang="en-US" sz="3600" b="1" dirty="0">
              <a:solidFill>
                <a:srgbClr val="953735"/>
              </a:solidFill>
              <a:latin typeface="微软雅黑" pitchFamily="34" charset="-122"/>
              <a:ea typeface="微软雅黑" pitchFamily="34" charset="-122"/>
              <a:cs typeface="+mj-cs"/>
              <a:sym typeface="Bodoni MT" pitchFamily="18" charset="0"/>
            </a:endParaRPr>
          </a:p>
        </p:txBody>
      </p:sp>
      <p:grpSp>
        <p:nvGrpSpPr>
          <p:cNvPr id="8" name="Group 3"/>
          <p:cNvGrpSpPr>
            <a:grpSpLocks/>
          </p:cNvGrpSpPr>
          <p:nvPr/>
        </p:nvGrpSpPr>
        <p:grpSpPr bwMode="auto">
          <a:xfrm>
            <a:off x="1905000" y="1441450"/>
            <a:ext cx="5334000" cy="2819400"/>
            <a:chOff x="0" y="0"/>
            <a:chExt cx="2706" cy="1854"/>
          </a:xfrm>
        </p:grpSpPr>
        <p:sp>
          <p:nvSpPr>
            <p:cNvPr id="9" name="未知"/>
            <p:cNvSpPr>
              <a:spLocks/>
            </p:cNvSpPr>
            <p:nvPr/>
          </p:nvSpPr>
          <p:spPr bwMode="auto">
            <a:xfrm>
              <a:off x="408" y="954"/>
              <a:ext cx="2298" cy="900"/>
            </a:xfrm>
            <a:custGeom>
              <a:avLst/>
              <a:gdLst>
                <a:gd name="T0" fmla="*/ 531 w 2298"/>
                <a:gd name="T1" fmla="*/ 361 h 900"/>
                <a:gd name="T2" fmla="*/ 999 w 2298"/>
                <a:gd name="T3" fmla="*/ 406 h 900"/>
                <a:gd name="T4" fmla="*/ 1547 w 2298"/>
                <a:gd name="T5" fmla="*/ 188 h 900"/>
                <a:gd name="T6" fmla="*/ 1325 w 2298"/>
                <a:gd name="T7" fmla="*/ 131 h 900"/>
                <a:gd name="T8" fmla="*/ 2005 w 2298"/>
                <a:gd name="T9" fmla="*/ 0 h 900"/>
                <a:gd name="T10" fmla="*/ 2298 w 2298"/>
                <a:gd name="T11" fmla="*/ 425 h 900"/>
                <a:gd name="T12" fmla="*/ 2054 w 2298"/>
                <a:gd name="T13" fmla="*/ 340 h 900"/>
                <a:gd name="T14" fmla="*/ 1120 w 2298"/>
                <a:gd name="T15" fmla="*/ 816 h 900"/>
                <a:gd name="T16" fmla="*/ 0 w 2298"/>
                <a:gd name="T17" fmla="*/ 608 h 900"/>
                <a:gd name="T18" fmla="*/ 401 w 2298"/>
                <a:gd name="T19" fmla="*/ 633 h 900"/>
                <a:gd name="T20" fmla="*/ 531 w 2298"/>
                <a:gd name="T21" fmla="*/ 361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98" h="900">
                  <a:moveTo>
                    <a:pt x="531" y="361"/>
                  </a:moveTo>
                  <a:cubicBezTo>
                    <a:pt x="623" y="386"/>
                    <a:pt x="670" y="427"/>
                    <a:pt x="999" y="406"/>
                  </a:cubicBezTo>
                  <a:cubicBezTo>
                    <a:pt x="1329" y="385"/>
                    <a:pt x="1493" y="233"/>
                    <a:pt x="1547" y="188"/>
                  </a:cubicBezTo>
                  <a:lnTo>
                    <a:pt x="1325" y="131"/>
                  </a:lnTo>
                  <a:lnTo>
                    <a:pt x="2005" y="0"/>
                  </a:lnTo>
                  <a:lnTo>
                    <a:pt x="2298" y="425"/>
                  </a:lnTo>
                  <a:lnTo>
                    <a:pt x="2054" y="340"/>
                  </a:lnTo>
                  <a:cubicBezTo>
                    <a:pt x="1934" y="456"/>
                    <a:pt x="1774" y="732"/>
                    <a:pt x="1120" y="816"/>
                  </a:cubicBezTo>
                  <a:cubicBezTo>
                    <a:pt x="466" y="900"/>
                    <a:pt x="119" y="633"/>
                    <a:pt x="0" y="608"/>
                  </a:cubicBezTo>
                  <a:lnTo>
                    <a:pt x="401" y="633"/>
                  </a:lnTo>
                  <a:lnTo>
                    <a:pt x="531" y="361"/>
                  </a:lnTo>
                  <a:close/>
                </a:path>
              </a:pathLst>
            </a:custGeom>
            <a:gradFill rotWithShape="1">
              <a:gsLst>
                <a:gs pos="0">
                  <a:schemeClr val="accent1">
                    <a:gamma/>
                    <a:tint val="73725"/>
                    <a:invGamma/>
                  </a:schemeClr>
                </a:gs>
                <a:gs pos="100000">
                  <a:schemeClr val="accent1"/>
                </a:gs>
              </a:gsLst>
              <a:lin ang="0" scaled="1"/>
            </a:gradFill>
            <a:ln>
              <a:noFill/>
            </a:ln>
            <a:effectLst>
              <a:outerShdw dist="107763" dir="2700000" algn="ctr" rotWithShape="0">
                <a:srgbClr val="000000">
                  <a:alpha val="50000"/>
                </a:srgbClr>
              </a:outerShdw>
            </a:effectLst>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zh-CN" altLang="en-US"/>
            </a:p>
          </p:txBody>
        </p:sp>
        <p:sp>
          <p:nvSpPr>
            <p:cNvPr id="10" name="未知"/>
            <p:cNvSpPr>
              <a:spLocks/>
            </p:cNvSpPr>
            <p:nvPr/>
          </p:nvSpPr>
          <p:spPr bwMode="auto">
            <a:xfrm>
              <a:off x="838" y="0"/>
              <a:ext cx="1863" cy="1144"/>
            </a:xfrm>
            <a:custGeom>
              <a:avLst/>
              <a:gdLst>
                <a:gd name="T0" fmla="*/ 474 w 1863"/>
                <a:gd name="T1" fmla="*/ 211 h 1144"/>
                <a:gd name="T2" fmla="*/ 463 w 1863"/>
                <a:gd name="T3" fmla="*/ 0 h 1144"/>
                <a:gd name="T4" fmla="*/ 0 w 1863"/>
                <a:gd name="T5" fmla="*/ 404 h 1144"/>
                <a:gd name="T6" fmla="*/ 498 w 1863"/>
                <a:gd name="T7" fmla="*/ 815 h 1144"/>
                <a:gd name="T8" fmla="*/ 490 w 1863"/>
                <a:gd name="T9" fmla="*/ 580 h 1144"/>
                <a:gd name="T10" fmla="*/ 1020 w 1863"/>
                <a:gd name="T11" fmla="*/ 663 h 1144"/>
                <a:gd name="T12" fmla="*/ 1200 w 1863"/>
                <a:gd name="T13" fmla="*/ 982 h 1144"/>
                <a:gd name="T14" fmla="*/ 1608 w 1863"/>
                <a:gd name="T15" fmla="*/ 911 h 1144"/>
                <a:gd name="T16" fmla="*/ 1762 w 1863"/>
                <a:gd name="T17" fmla="*/ 1144 h 1144"/>
                <a:gd name="T18" fmla="*/ 1739 w 1863"/>
                <a:gd name="T19" fmla="*/ 701 h 1144"/>
                <a:gd name="T20" fmla="*/ 1196 w 1863"/>
                <a:gd name="T21" fmla="*/ 296 h 1144"/>
                <a:gd name="T22" fmla="*/ 474 w 1863"/>
                <a:gd name="T23" fmla="*/ 211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3" h="1144">
                  <a:moveTo>
                    <a:pt x="474" y="211"/>
                  </a:moveTo>
                  <a:lnTo>
                    <a:pt x="463" y="0"/>
                  </a:lnTo>
                  <a:lnTo>
                    <a:pt x="0" y="404"/>
                  </a:lnTo>
                  <a:lnTo>
                    <a:pt x="498" y="815"/>
                  </a:lnTo>
                  <a:lnTo>
                    <a:pt x="490" y="580"/>
                  </a:lnTo>
                  <a:cubicBezTo>
                    <a:pt x="577" y="555"/>
                    <a:pt x="902" y="596"/>
                    <a:pt x="1020" y="663"/>
                  </a:cubicBezTo>
                  <a:cubicBezTo>
                    <a:pt x="1239" y="776"/>
                    <a:pt x="1189" y="964"/>
                    <a:pt x="1200" y="982"/>
                  </a:cubicBezTo>
                  <a:lnTo>
                    <a:pt x="1608" y="911"/>
                  </a:lnTo>
                  <a:lnTo>
                    <a:pt x="1762" y="1144"/>
                  </a:lnTo>
                  <a:cubicBezTo>
                    <a:pt x="1783" y="1109"/>
                    <a:pt x="1863" y="914"/>
                    <a:pt x="1739" y="701"/>
                  </a:cubicBezTo>
                  <a:cubicBezTo>
                    <a:pt x="1615" y="488"/>
                    <a:pt x="1492" y="406"/>
                    <a:pt x="1196" y="296"/>
                  </a:cubicBezTo>
                  <a:cubicBezTo>
                    <a:pt x="900" y="186"/>
                    <a:pt x="474" y="211"/>
                    <a:pt x="474" y="211"/>
                  </a:cubicBezTo>
                  <a:close/>
                </a:path>
              </a:pathLst>
            </a:custGeom>
            <a:gradFill rotWithShape="1">
              <a:gsLst>
                <a:gs pos="0">
                  <a:schemeClr val="accent2"/>
                </a:gs>
                <a:gs pos="100000">
                  <a:schemeClr val="accent2">
                    <a:gamma/>
                    <a:tint val="66667"/>
                    <a:invGamma/>
                  </a:schemeClr>
                </a:gs>
              </a:gsLst>
              <a:lin ang="5400000" scaled="1"/>
            </a:gradFill>
            <a:ln>
              <a:noFill/>
            </a:ln>
            <a:effectLst>
              <a:outerShdw dist="107763" dir="2700000" algn="ctr" rotWithShape="0">
                <a:srgbClr val="000000">
                  <a:alpha val="50000"/>
                </a:srgbClr>
              </a:outerShdw>
            </a:effectLst>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zh-CN" altLang="en-US"/>
            </a:p>
          </p:txBody>
        </p:sp>
        <p:sp>
          <p:nvSpPr>
            <p:cNvPr id="11" name="未知"/>
            <p:cNvSpPr>
              <a:spLocks/>
            </p:cNvSpPr>
            <p:nvPr/>
          </p:nvSpPr>
          <p:spPr bwMode="auto">
            <a:xfrm>
              <a:off x="0" y="254"/>
              <a:ext cx="1018" cy="1289"/>
            </a:xfrm>
            <a:custGeom>
              <a:avLst/>
              <a:gdLst>
                <a:gd name="T0" fmla="*/ 0 w 1018"/>
                <a:gd name="T1" fmla="*/ 1220 h 1289"/>
                <a:gd name="T2" fmla="*/ 774 w 1018"/>
                <a:gd name="T3" fmla="*/ 1289 h 1289"/>
                <a:gd name="T4" fmla="*/ 966 w 1018"/>
                <a:gd name="T5" fmla="*/ 866 h 1289"/>
                <a:gd name="T6" fmla="*/ 733 w 1018"/>
                <a:gd name="T7" fmla="*/ 935 h 1289"/>
                <a:gd name="T8" fmla="*/ 602 w 1018"/>
                <a:gd name="T9" fmla="*/ 629 h 1289"/>
                <a:gd name="T10" fmla="*/ 1018 w 1018"/>
                <a:gd name="T11" fmla="*/ 346 h 1289"/>
                <a:gd name="T12" fmla="*/ 777 w 1018"/>
                <a:gd name="T13" fmla="*/ 156 h 1289"/>
                <a:gd name="T14" fmla="*/ 976 w 1018"/>
                <a:gd name="T15" fmla="*/ 0 h 1289"/>
                <a:gd name="T16" fmla="*/ 346 w 1018"/>
                <a:gd name="T17" fmla="*/ 233 h 1289"/>
                <a:gd name="T18" fmla="*/ 21 w 1018"/>
                <a:gd name="T19" fmla="*/ 669 h 1289"/>
                <a:gd name="T20" fmla="*/ 209 w 1018"/>
                <a:gd name="T21" fmla="*/ 1139 h 1289"/>
                <a:gd name="T22" fmla="*/ 0 w 1018"/>
                <a:gd name="T23" fmla="*/ 1220 h 1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18" h="1289">
                  <a:moveTo>
                    <a:pt x="0" y="1220"/>
                  </a:moveTo>
                  <a:lnTo>
                    <a:pt x="774" y="1289"/>
                  </a:lnTo>
                  <a:lnTo>
                    <a:pt x="966" y="866"/>
                  </a:lnTo>
                  <a:lnTo>
                    <a:pt x="733" y="935"/>
                  </a:lnTo>
                  <a:cubicBezTo>
                    <a:pt x="672" y="896"/>
                    <a:pt x="552" y="799"/>
                    <a:pt x="602" y="629"/>
                  </a:cubicBezTo>
                  <a:cubicBezTo>
                    <a:pt x="653" y="458"/>
                    <a:pt x="984" y="345"/>
                    <a:pt x="1018" y="346"/>
                  </a:cubicBezTo>
                  <a:lnTo>
                    <a:pt x="777" y="156"/>
                  </a:lnTo>
                  <a:lnTo>
                    <a:pt x="976" y="0"/>
                  </a:lnTo>
                  <a:cubicBezTo>
                    <a:pt x="727" y="41"/>
                    <a:pt x="502" y="123"/>
                    <a:pt x="346" y="233"/>
                  </a:cubicBezTo>
                  <a:cubicBezTo>
                    <a:pt x="189" y="343"/>
                    <a:pt x="44" y="517"/>
                    <a:pt x="21" y="669"/>
                  </a:cubicBezTo>
                  <a:cubicBezTo>
                    <a:pt x="7" y="814"/>
                    <a:pt x="62" y="1010"/>
                    <a:pt x="209" y="1139"/>
                  </a:cubicBezTo>
                  <a:lnTo>
                    <a:pt x="0" y="1220"/>
                  </a:lnTo>
                  <a:close/>
                </a:path>
              </a:pathLst>
            </a:custGeom>
            <a:gradFill rotWithShape="1">
              <a:gsLst>
                <a:gs pos="0">
                  <a:schemeClr val="hlink"/>
                </a:gs>
                <a:gs pos="100000">
                  <a:schemeClr val="hlink">
                    <a:gamma/>
                    <a:tint val="48627"/>
                    <a:invGamma/>
                  </a:schemeClr>
                </a:gs>
              </a:gsLst>
              <a:lin ang="5400000" scaled="1"/>
            </a:gradFill>
            <a:ln>
              <a:noFill/>
            </a:ln>
            <a:effectLst>
              <a:outerShdw dist="107763" dir="2700000" algn="ctr" rotWithShape="0">
                <a:srgbClr val="000000">
                  <a:alpha val="50000"/>
                </a:srgbClr>
              </a:outerShdw>
            </a:effectLst>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zh-CN" altLang="en-US"/>
            </a:p>
          </p:txBody>
        </p:sp>
      </p:grpSp>
      <p:sp>
        <p:nvSpPr>
          <p:cNvPr id="13" name="AutoShape 8"/>
          <p:cNvSpPr>
            <a:spLocks/>
          </p:cNvSpPr>
          <p:nvPr/>
        </p:nvSpPr>
        <p:spPr bwMode="auto">
          <a:xfrm>
            <a:off x="6400800" y="742950"/>
            <a:ext cx="2743200" cy="914400"/>
          </a:xfrm>
          <a:prstGeom prst="accentCallout2">
            <a:avLst>
              <a:gd name="adj1" fmla="val 45833"/>
              <a:gd name="adj2" fmla="val -1667"/>
              <a:gd name="adj3" fmla="val 47500"/>
              <a:gd name="adj4" fmla="val -41148"/>
              <a:gd name="adj5" fmla="val 140625"/>
              <a:gd name="adj6" fmla="val -45199"/>
            </a:avLst>
          </a:prstGeom>
          <a:noFill/>
          <a:ln w="9525">
            <a:solidFill>
              <a:schemeClr val="tx2"/>
            </a:solidFill>
            <a:miter lim="800000"/>
            <a:headEnd type="triangle" w="med" len="med"/>
            <a:tailEnd type="oval" w="med" len="med"/>
          </a:ln>
          <a:effectLst/>
        </p:spPr>
        <p:txBody>
          <a:bodyPr anchor="ctr"/>
          <a:lstStyle/>
          <a:p>
            <a:pPr algn="l"/>
            <a:endParaRPr lang="en-US" altLang="zh-CN" sz="1600" b="1" dirty="0" smtClean="0">
              <a:solidFill>
                <a:srgbClr val="953735"/>
              </a:solidFill>
              <a:latin typeface="Arial" pitchFamily="34" charset="0"/>
              <a:ea typeface="宋体" pitchFamily="2" charset="-122"/>
            </a:endParaRPr>
          </a:p>
          <a:p>
            <a:pPr algn="l"/>
            <a:r>
              <a:rPr lang="zh-CN" altLang="en-US" sz="1600" b="1" dirty="0" smtClean="0">
                <a:solidFill>
                  <a:srgbClr val="953735"/>
                </a:solidFill>
                <a:latin typeface="Arial" pitchFamily="34" charset="0"/>
                <a:ea typeface="宋体" pitchFamily="2" charset="-122"/>
              </a:rPr>
              <a:t>媒体动员：</a:t>
            </a:r>
            <a:endParaRPr lang="en-US" altLang="zh-CN" sz="1600" b="1" dirty="0" smtClean="0">
              <a:solidFill>
                <a:srgbClr val="953735"/>
              </a:solidFill>
              <a:latin typeface="Arial" pitchFamily="34" charset="0"/>
              <a:ea typeface="宋体" pitchFamily="2" charset="-122"/>
            </a:endParaRPr>
          </a:p>
          <a:p>
            <a:pPr algn="l"/>
            <a:r>
              <a:rPr lang="zh-CN" altLang="en-US" sz="1600" dirty="0" smtClean="0">
                <a:solidFill>
                  <a:srgbClr val="E94E0C"/>
                </a:solidFill>
                <a:latin typeface="Arial" pitchFamily="34" charset="0"/>
                <a:ea typeface="宋体" pitchFamily="2" charset="-122"/>
              </a:rPr>
              <a:t>让媒体充分意识到修订广告法以及禁止所有的烟草广告的重要性，激发媒体兴趣</a:t>
            </a:r>
            <a:endParaRPr lang="en-US" altLang="zh-CN" sz="1600" dirty="0">
              <a:solidFill>
                <a:srgbClr val="E94E0C"/>
              </a:solidFill>
              <a:latin typeface="Arial" pitchFamily="34" charset="0"/>
              <a:ea typeface="宋体" pitchFamily="2" charset="-122"/>
            </a:endParaRPr>
          </a:p>
        </p:txBody>
      </p:sp>
      <p:sp>
        <p:nvSpPr>
          <p:cNvPr id="14" name="AutoShape 9"/>
          <p:cNvSpPr>
            <a:spLocks/>
          </p:cNvSpPr>
          <p:nvPr/>
        </p:nvSpPr>
        <p:spPr bwMode="auto">
          <a:xfrm>
            <a:off x="4724400" y="4400550"/>
            <a:ext cx="3505200" cy="854075"/>
          </a:xfrm>
          <a:prstGeom prst="accentCallout2">
            <a:avLst>
              <a:gd name="adj1" fmla="val -4460"/>
              <a:gd name="adj2" fmla="val -2500"/>
              <a:gd name="adj3" fmla="val -4460"/>
              <a:gd name="adj4" fmla="val -13792"/>
              <a:gd name="adj5" fmla="val -58366"/>
              <a:gd name="adj6" fmla="val -14792"/>
            </a:avLst>
          </a:prstGeom>
          <a:noFill/>
          <a:ln w="9525">
            <a:solidFill>
              <a:schemeClr val="accent1"/>
            </a:solidFill>
            <a:miter lim="800000"/>
            <a:headEnd type="triangle" w="med" len="med"/>
            <a:tailEnd type="oval" w="med" len="med"/>
          </a:ln>
          <a:effectLst/>
        </p:spPr>
        <p:txBody>
          <a:bodyPr anchor="ctr"/>
          <a:lstStyle/>
          <a:p>
            <a:r>
              <a:rPr lang="zh-CN" altLang="en-US" sz="1600" b="1" dirty="0">
                <a:solidFill>
                  <a:srgbClr val="953735"/>
                </a:solidFill>
              </a:rPr>
              <a:t>志愿者、群众动员：</a:t>
            </a:r>
            <a:endParaRPr lang="en-US" altLang="zh-CN" sz="1600" b="1" dirty="0">
              <a:solidFill>
                <a:srgbClr val="953735"/>
              </a:solidFill>
            </a:endParaRPr>
          </a:p>
          <a:p>
            <a:r>
              <a:rPr lang="zh-CN" altLang="en-US" sz="1600" dirty="0">
                <a:solidFill>
                  <a:srgbClr val="E94E0C"/>
                </a:solidFill>
              </a:rPr>
              <a:t>让群众意识到禁止所有的烟草广告与自身健康息息相关，愿意关注及支持广告法修订</a:t>
            </a:r>
            <a:endParaRPr lang="en-US" altLang="zh-CN" sz="1600" dirty="0">
              <a:solidFill>
                <a:srgbClr val="E94E0C"/>
              </a:solidFill>
            </a:endParaRPr>
          </a:p>
          <a:p>
            <a:endParaRPr lang="en-US" altLang="zh-CN" sz="1400" b="1" dirty="0"/>
          </a:p>
        </p:txBody>
      </p:sp>
      <p:sp>
        <p:nvSpPr>
          <p:cNvPr id="15" name="AutoShape 10"/>
          <p:cNvSpPr>
            <a:spLocks/>
          </p:cNvSpPr>
          <p:nvPr/>
        </p:nvSpPr>
        <p:spPr bwMode="auto">
          <a:xfrm>
            <a:off x="152400" y="1136650"/>
            <a:ext cx="2344738" cy="825500"/>
          </a:xfrm>
          <a:prstGeom prst="accentCallout2">
            <a:avLst>
              <a:gd name="adj1" fmla="val 13847"/>
              <a:gd name="adj2" fmla="val 103250"/>
              <a:gd name="adj3" fmla="val 13847"/>
              <a:gd name="adj4" fmla="val 121329"/>
              <a:gd name="adj5" fmla="val 130000"/>
              <a:gd name="adj6" fmla="val 132972"/>
            </a:avLst>
          </a:prstGeom>
          <a:noFill/>
          <a:ln w="9525">
            <a:solidFill>
              <a:schemeClr val="folHlink"/>
            </a:solidFill>
            <a:miter lim="800000"/>
            <a:headEnd type="triangle" w="med" len="med"/>
            <a:tailEnd type="oval" w="med" len="med"/>
          </a:ln>
          <a:effectLst/>
        </p:spPr>
        <p:txBody>
          <a:bodyPr anchor="ctr"/>
          <a:lstStyle/>
          <a:p>
            <a:r>
              <a:rPr lang="zh-CN" altLang="en-US" sz="1400" b="1" dirty="0">
                <a:solidFill>
                  <a:srgbClr val="953735"/>
                </a:solidFill>
              </a:rPr>
              <a:t>专家、委员动员：</a:t>
            </a:r>
            <a:endParaRPr lang="en-US" altLang="zh-CN" sz="1400" b="1" dirty="0">
              <a:solidFill>
                <a:srgbClr val="953735"/>
              </a:solidFill>
            </a:endParaRPr>
          </a:p>
          <a:p>
            <a:r>
              <a:rPr lang="zh-CN" altLang="en-US" sz="1400" dirty="0" smtClean="0">
                <a:solidFill>
                  <a:srgbClr val="E94E0C"/>
                </a:solidFill>
              </a:rPr>
              <a:t>获取专家以及委员的支持，利用体制内提供的条件和机会将修订广告法的意愿传达上去</a:t>
            </a:r>
            <a:endParaRPr lang="en-US" altLang="zh-CN" sz="1400" dirty="0">
              <a:solidFill>
                <a:srgbClr val="E94E0C"/>
              </a:solidFill>
            </a:endParaRPr>
          </a:p>
        </p:txBody>
      </p:sp>
      <p:sp>
        <p:nvSpPr>
          <p:cNvPr id="16" name="TextBox 15"/>
          <p:cNvSpPr txBox="1"/>
          <p:nvPr/>
        </p:nvSpPr>
        <p:spPr>
          <a:xfrm>
            <a:off x="2743200" y="2571750"/>
            <a:ext cx="3657600" cy="646331"/>
          </a:xfrm>
          <a:prstGeom prst="rect">
            <a:avLst/>
          </a:prstGeom>
          <a:noFill/>
        </p:spPr>
        <p:txBody>
          <a:bodyPr wrap="square" rtlCol="0">
            <a:spAutoFit/>
          </a:bodyPr>
          <a:lstStyle/>
          <a:p>
            <a:pPr algn="ctr"/>
            <a:r>
              <a:rPr lang="zh-CN" altLang="en-US" sz="3600" b="1" dirty="0" smtClean="0">
                <a:solidFill>
                  <a:srgbClr val="953735"/>
                </a:solidFill>
                <a:latin typeface="+mn-ea"/>
                <a:ea typeface="+mn-ea"/>
              </a:rPr>
              <a:t>扩大同盟军</a:t>
            </a:r>
            <a:endParaRPr lang="zh-CN" altLang="en-US" sz="3600" b="1" dirty="0">
              <a:solidFill>
                <a:srgbClr val="953735"/>
              </a:solidFill>
              <a:latin typeface="+mn-ea"/>
              <a:ea typeface="+mn-ea"/>
            </a:endParaRPr>
          </a:p>
        </p:txBody>
      </p:sp>
      <p:sp>
        <p:nvSpPr>
          <p:cNvPr id="17" name="圆角矩形 16"/>
          <p:cNvSpPr/>
          <p:nvPr/>
        </p:nvSpPr>
        <p:spPr bwMode="auto">
          <a:xfrm>
            <a:off x="914400" y="1485900"/>
            <a:ext cx="7315200" cy="3657600"/>
          </a:xfrm>
          <a:prstGeom prst="roundRect">
            <a:avLst/>
          </a:prstGeom>
          <a:solidFill>
            <a:schemeClr val="accent2">
              <a:lumMod val="75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CN" altLang="en-US" sz="4400" b="1" i="0" u="none" strike="noStrike" cap="none" normalizeH="0" baseline="0" dirty="0" smtClean="0">
                <a:ln>
                  <a:noFill/>
                </a:ln>
                <a:solidFill>
                  <a:schemeClr val="bg1"/>
                </a:solidFill>
                <a:effectLst/>
                <a:latin typeface="微软雅黑" pitchFamily="34" charset="-122"/>
                <a:ea typeface="微软雅黑" pitchFamily="34" charset="-122"/>
              </a:rPr>
              <a:t>希望通过我们的活动，发动媒体、专家以及委员，最终引起公众的关注以及支持，对决策者形成压力，使广告法达到公约标准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animEffect transition="in" filter="fade">
                                      <p:cBhvr>
                                        <p:cTn id="7" dur="2000"/>
                                        <p:tgtEl>
                                          <p:spTgt spid="1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2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allAtOnce"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85330" y="662940"/>
            <a:ext cx="7772870" cy="4023360"/>
          </a:xfrm>
        </p:spPr>
        <p:txBody>
          <a:bodyPr/>
          <a:lstStyle/>
          <a:p>
            <a:pPr algn="ctr">
              <a:buNone/>
            </a:pPr>
            <a:r>
              <a:rPr lang="zh-CN" altLang="en-US" sz="3600" b="1" dirty="0" smtClean="0">
                <a:solidFill>
                  <a:srgbClr val="953735"/>
                </a:solidFill>
                <a:latin typeface="微软雅黑" pitchFamily="34" charset="-122"/>
                <a:ea typeface="微软雅黑" pitchFamily="34" charset="-122"/>
              </a:rPr>
              <a:t>媒体在其中的作用</a:t>
            </a:r>
            <a:endParaRPr lang="en-US" altLang="zh-CN" sz="3600" b="1" dirty="0" smtClean="0">
              <a:solidFill>
                <a:srgbClr val="953735"/>
              </a:solidFill>
              <a:latin typeface="微软雅黑" pitchFamily="34" charset="-122"/>
              <a:ea typeface="微软雅黑" pitchFamily="34" charset="-122"/>
            </a:endParaRPr>
          </a:p>
          <a:p>
            <a:endParaRPr lang="en-US" altLang="zh-CN" b="1" dirty="0" smtClean="0">
              <a:solidFill>
                <a:srgbClr val="002060"/>
              </a:solidFill>
            </a:endParaRPr>
          </a:p>
          <a:p>
            <a:pPr marL="0" indent="0">
              <a:buNone/>
            </a:pPr>
            <a:endParaRPr lang="zh-CN" altLang="en-US" dirty="0" smtClean="0"/>
          </a:p>
          <a:p>
            <a:endParaRPr lang="zh-CN" altLang="en-US" dirty="0"/>
          </a:p>
        </p:txBody>
      </p:sp>
      <p:sp>
        <p:nvSpPr>
          <p:cNvPr id="4" name="Oval 4"/>
          <p:cNvSpPr>
            <a:spLocks noChangeArrowheads="1"/>
          </p:cNvSpPr>
          <p:nvPr/>
        </p:nvSpPr>
        <p:spPr bwMode="auto">
          <a:xfrm>
            <a:off x="1542228" y="1726475"/>
            <a:ext cx="1979840" cy="972108"/>
          </a:xfrm>
          <a:prstGeom prst="ellipse">
            <a:avLst/>
          </a:prstGeom>
          <a:solidFill>
            <a:srgbClr val="FFFF00"/>
          </a:solidFill>
          <a:ln w="9525">
            <a:solidFill>
              <a:schemeClr val="tx1"/>
            </a:solidFill>
            <a:round/>
            <a:headEnd/>
            <a:tailEnd/>
          </a:ln>
        </p:spPr>
        <p:txBody>
          <a:bodyPr wrap="none" lIns="68580" tIns="34290" rIns="68580" bIns="34290" anchor="ctr"/>
          <a:lstStyle/>
          <a:p>
            <a:pPr algn="ctr" eaLnBrk="1" hangingPunct="1"/>
            <a:r>
              <a:rPr lang="zh-CN" altLang="en-US" sz="2700" dirty="0">
                <a:latin typeface="微软雅黑" pitchFamily="34" charset="-122"/>
                <a:ea typeface="微软雅黑" pitchFamily="34" charset="-122"/>
              </a:rPr>
              <a:t>传播</a:t>
            </a:r>
          </a:p>
        </p:txBody>
      </p:sp>
      <p:sp>
        <p:nvSpPr>
          <p:cNvPr id="5" name="右箭头 4"/>
          <p:cNvSpPr/>
          <p:nvPr/>
        </p:nvSpPr>
        <p:spPr>
          <a:xfrm>
            <a:off x="3890490" y="1942499"/>
            <a:ext cx="864096" cy="432048"/>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7" name="Oval 5"/>
          <p:cNvSpPr>
            <a:spLocks noChangeArrowheads="1"/>
          </p:cNvSpPr>
          <p:nvPr/>
        </p:nvSpPr>
        <p:spPr bwMode="auto">
          <a:xfrm>
            <a:off x="5081766" y="1726475"/>
            <a:ext cx="1998222" cy="972108"/>
          </a:xfrm>
          <a:prstGeom prst="ellipse">
            <a:avLst/>
          </a:prstGeom>
          <a:solidFill>
            <a:srgbClr val="FFFF00"/>
          </a:solidFill>
          <a:ln w="9525">
            <a:solidFill>
              <a:schemeClr val="tx1"/>
            </a:solidFill>
            <a:round/>
            <a:headEnd/>
            <a:tailEnd/>
          </a:ln>
        </p:spPr>
        <p:txBody>
          <a:bodyPr wrap="none" lIns="68580" tIns="34290" rIns="68580" bIns="34290" anchor="ctr"/>
          <a:lstStyle/>
          <a:p>
            <a:pPr algn="ctr" eaLnBrk="1" hangingPunct="1"/>
            <a:r>
              <a:rPr lang="zh-CN" altLang="en-US" sz="2700" dirty="0">
                <a:latin typeface="微软雅黑" pitchFamily="34" charset="-122"/>
                <a:ea typeface="微软雅黑" pitchFamily="34" charset="-122"/>
              </a:rPr>
              <a:t>教育和认知</a:t>
            </a:r>
          </a:p>
        </p:txBody>
      </p:sp>
      <p:sp>
        <p:nvSpPr>
          <p:cNvPr id="8" name="直角上箭头 7"/>
          <p:cNvSpPr/>
          <p:nvPr/>
        </p:nvSpPr>
        <p:spPr>
          <a:xfrm rot="5400000" flipV="1">
            <a:off x="5448473" y="2973347"/>
            <a:ext cx="820045" cy="675365"/>
          </a:xfrm>
          <a:prstGeom prst="bentUp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9" name="直角上箭头 8"/>
          <p:cNvSpPr/>
          <p:nvPr/>
        </p:nvSpPr>
        <p:spPr>
          <a:xfrm rot="5400000">
            <a:off x="2332280" y="2980194"/>
            <a:ext cx="820044" cy="661672"/>
          </a:xfrm>
          <a:prstGeom prst="bentUp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0" name="Oval 6"/>
          <p:cNvSpPr>
            <a:spLocks noChangeArrowheads="1"/>
          </p:cNvSpPr>
          <p:nvPr/>
        </p:nvSpPr>
        <p:spPr bwMode="auto">
          <a:xfrm>
            <a:off x="3358716" y="2941414"/>
            <a:ext cx="1876518" cy="985601"/>
          </a:xfrm>
          <a:prstGeom prst="ellipse">
            <a:avLst/>
          </a:prstGeom>
          <a:solidFill>
            <a:srgbClr val="FFFF00"/>
          </a:solidFill>
          <a:ln w="9525">
            <a:solidFill>
              <a:schemeClr val="tx1"/>
            </a:solidFill>
            <a:round/>
            <a:headEnd/>
            <a:tailEnd/>
          </a:ln>
        </p:spPr>
        <p:txBody>
          <a:bodyPr wrap="none" lIns="68580" tIns="34290" rIns="68580" bIns="34290" anchor="ctr"/>
          <a:lstStyle/>
          <a:p>
            <a:pPr algn="ctr" eaLnBrk="1" hangingPunct="1"/>
            <a:r>
              <a:rPr lang="zh-CN" altLang="en-US" sz="2400" dirty="0">
                <a:latin typeface="微软雅黑" pitchFamily="34" charset="-122"/>
                <a:ea typeface="微软雅黑" pitchFamily="34" charset="-122"/>
              </a:rPr>
              <a:t>推动促进</a:t>
            </a:r>
            <a:endParaRPr lang="en-US" altLang="zh-CN" sz="2400" dirty="0">
              <a:latin typeface="微软雅黑" pitchFamily="34" charset="-122"/>
              <a:ea typeface="微软雅黑" pitchFamily="34" charset="-122"/>
            </a:endParaRPr>
          </a:p>
          <a:p>
            <a:pPr algn="ctr" eaLnBrk="1" hangingPunct="1"/>
            <a:r>
              <a:rPr lang="zh-CN" altLang="en-US" sz="2400" dirty="0">
                <a:latin typeface="微软雅黑" pitchFamily="34" charset="-122"/>
                <a:ea typeface="微软雅黑" pitchFamily="34" charset="-122"/>
              </a:rPr>
              <a:t>政策改变</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600" b="1" dirty="0" smtClean="0">
                <a:solidFill>
                  <a:srgbClr val="953735"/>
                </a:solidFill>
                <a:latin typeface="微软雅黑" pitchFamily="34" charset="-122"/>
                <a:ea typeface="微软雅黑" pitchFamily="34" charset="-122"/>
                <a:cs typeface="+mn-cs"/>
              </a:rPr>
              <a:t>如何发动媒体</a:t>
            </a:r>
          </a:p>
        </p:txBody>
      </p:sp>
      <p:graphicFrame>
        <p:nvGraphicFramePr>
          <p:cNvPr id="5" name="图示 4"/>
          <p:cNvGraphicFramePr/>
          <p:nvPr/>
        </p:nvGraphicFramePr>
        <p:xfrm>
          <a:off x="1524000" y="742950"/>
          <a:ext cx="6096000" cy="386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a:xfrm>
            <a:off x="457200" y="0"/>
            <a:ext cx="8229600" cy="742950"/>
          </a:xfrm>
        </p:spPr>
        <p:txBody>
          <a:bodyPr/>
          <a:lstStyle/>
          <a:p>
            <a:pPr algn="ctr" eaLnBrk="1" hangingPunct="1">
              <a:buFont typeface="Wingdings" pitchFamily="2" charset="2"/>
              <a:buNone/>
            </a:pPr>
            <a:r>
              <a:rPr kumimoji="0" lang="zh-CN" altLang="en-US" sz="3600" b="1" dirty="0" smtClean="0">
                <a:solidFill>
                  <a:srgbClr val="953735"/>
                </a:solidFill>
              </a:rPr>
              <a:t>目标媒体、目标受众与传播目的</a:t>
            </a:r>
            <a:r>
              <a:rPr kumimoji="0" lang="en-US" altLang="zh-CN" sz="2400" dirty="0" smtClean="0"/>
              <a:t> </a:t>
            </a:r>
          </a:p>
          <a:p>
            <a:pPr eaLnBrk="1" hangingPunct="1">
              <a:buFont typeface="Wingdings" pitchFamily="2" charset="2"/>
              <a:buNone/>
            </a:pPr>
            <a:endParaRPr kumimoji="0" lang="en-US" altLang="zh-CN" sz="1800" dirty="0" smtClean="0"/>
          </a:p>
          <a:p>
            <a:pPr eaLnBrk="1" hangingPunct="1">
              <a:buFont typeface="Wingdings" pitchFamily="2" charset="2"/>
              <a:buNone/>
            </a:pPr>
            <a:endParaRPr kumimoji="0" lang="zh-CN" altLang="en-US" sz="1800" dirty="0" smtClean="0"/>
          </a:p>
        </p:txBody>
      </p:sp>
      <p:grpSp>
        <p:nvGrpSpPr>
          <p:cNvPr id="5" name="Group 84"/>
          <p:cNvGrpSpPr>
            <a:grpSpLocks noChangeAspect="1"/>
          </p:cNvGrpSpPr>
          <p:nvPr/>
        </p:nvGrpSpPr>
        <p:grpSpPr bwMode="auto">
          <a:xfrm>
            <a:off x="914400" y="742950"/>
            <a:ext cx="7778750" cy="4251325"/>
            <a:chOff x="2362" y="7234"/>
            <a:chExt cx="7200" cy="3125"/>
          </a:xfrm>
        </p:grpSpPr>
        <p:sp>
          <p:nvSpPr>
            <p:cNvPr id="30" name="Rectangle 109"/>
            <p:cNvSpPr>
              <a:spLocks noChangeArrowheads="1"/>
            </p:cNvSpPr>
            <p:nvPr/>
          </p:nvSpPr>
          <p:spPr bwMode="auto">
            <a:xfrm>
              <a:off x="2362" y="9475"/>
              <a:ext cx="1878" cy="817"/>
            </a:xfrm>
            <a:prstGeom prst="rect">
              <a:avLst/>
            </a:prstGeom>
            <a:solidFill>
              <a:schemeClr val="accent2">
                <a:lumMod val="40000"/>
                <a:lumOff val="60000"/>
              </a:schemeClr>
            </a:solidFill>
            <a:ln w="9525">
              <a:solidFill>
                <a:srgbClr val="000000"/>
              </a:solidFill>
              <a:miter lim="800000"/>
              <a:headEnd/>
              <a:tailEnd/>
            </a:ln>
          </p:spPr>
          <p:txBody>
            <a:bodyPr/>
            <a:lstStyle/>
            <a:p>
              <a:endParaRPr kumimoji="1" lang="en-US" altLang="en-US" sz="1800">
                <a:latin typeface="Arial" pitchFamily="34" charset="0"/>
                <a:ea typeface="PMingLiU" pitchFamily="18" charset="-120"/>
              </a:endParaRPr>
            </a:p>
          </p:txBody>
        </p:sp>
        <p:sp>
          <p:nvSpPr>
            <p:cNvPr id="6" name="AutoShape 85"/>
            <p:cNvSpPr>
              <a:spLocks noChangeAspect="1" noChangeArrowheads="1"/>
            </p:cNvSpPr>
            <p:nvPr/>
          </p:nvSpPr>
          <p:spPr bwMode="auto">
            <a:xfrm>
              <a:off x="2362" y="7234"/>
              <a:ext cx="7200" cy="3125"/>
            </a:xfrm>
            <a:prstGeom prst="rect">
              <a:avLst/>
            </a:prstGeom>
            <a:noFill/>
            <a:ln w="9525">
              <a:noFill/>
              <a:miter lim="800000"/>
              <a:headEnd/>
              <a:tailEnd/>
            </a:ln>
          </p:spPr>
          <p:txBody>
            <a:bodyPr/>
            <a:lstStyle/>
            <a:p>
              <a:endParaRPr lang="zh-CN" altLang="en-US"/>
            </a:p>
          </p:txBody>
        </p:sp>
        <p:sp>
          <p:nvSpPr>
            <p:cNvPr id="7" name="Oval 86"/>
            <p:cNvSpPr>
              <a:spLocks noChangeArrowheads="1"/>
            </p:cNvSpPr>
            <p:nvPr/>
          </p:nvSpPr>
          <p:spPr bwMode="auto">
            <a:xfrm>
              <a:off x="5023" y="7370"/>
              <a:ext cx="1250" cy="815"/>
            </a:xfrm>
            <a:prstGeom prst="ellipse">
              <a:avLst/>
            </a:prstGeom>
            <a:solidFill>
              <a:srgbClr val="FFFFFF"/>
            </a:solidFill>
            <a:ln w="9525">
              <a:solidFill>
                <a:srgbClr val="000000"/>
              </a:solidFill>
              <a:round/>
              <a:headEnd/>
              <a:tailEnd/>
            </a:ln>
          </p:spPr>
          <p:txBody>
            <a:bodyPr/>
            <a:lstStyle/>
            <a:p>
              <a:endParaRPr lang="zh-CN" altLang="en-US"/>
            </a:p>
          </p:txBody>
        </p:sp>
        <p:sp>
          <p:nvSpPr>
            <p:cNvPr id="8" name="Rectangle 87"/>
            <p:cNvSpPr>
              <a:spLocks noChangeArrowheads="1"/>
            </p:cNvSpPr>
            <p:nvPr/>
          </p:nvSpPr>
          <p:spPr bwMode="auto">
            <a:xfrm>
              <a:off x="2362" y="7234"/>
              <a:ext cx="1878" cy="951"/>
            </a:xfrm>
            <a:prstGeom prst="rect">
              <a:avLst/>
            </a:prstGeom>
            <a:solidFill>
              <a:schemeClr val="accent2">
                <a:lumMod val="40000"/>
                <a:lumOff val="60000"/>
              </a:schemeClr>
            </a:solidFill>
            <a:ln w="9525">
              <a:solidFill>
                <a:srgbClr val="FCDDCF"/>
              </a:solidFill>
              <a:miter lim="800000"/>
              <a:headEnd/>
              <a:tailEnd/>
            </a:ln>
            <a:effectLst>
              <a:outerShdw blurRad="50800" dist="38100" dir="2700000" algn="tl" rotWithShape="0">
                <a:prstClr val="black">
                  <a:alpha val="40000"/>
                </a:prstClr>
              </a:outerShdw>
            </a:effectLst>
          </p:spPr>
          <p:txBody>
            <a:bodyPr/>
            <a:lstStyle/>
            <a:p>
              <a:pPr algn="ctr"/>
              <a:r>
                <a:rPr lang="zh-CN" altLang="en-US" sz="2000" b="1" kern="10" dirty="0" smtClean="0">
                  <a:ln w="9525">
                    <a:noFill/>
                    <a:round/>
                    <a:headEnd/>
                    <a:tailEnd/>
                  </a:ln>
                  <a:solidFill>
                    <a:srgbClr val="953735"/>
                  </a:solidFill>
                  <a:latin typeface="微软雅黑" pitchFamily="34" charset="-122"/>
                  <a:ea typeface="微软雅黑" pitchFamily="34" charset="-122"/>
                </a:rPr>
                <a:t>南方周末、中国青年报等专业主义媒体；经济类报纸；传统党报</a:t>
              </a:r>
            </a:p>
            <a:p>
              <a:endParaRPr lang="zh-CN" altLang="en-US" dirty="0"/>
            </a:p>
          </p:txBody>
        </p:sp>
        <p:sp>
          <p:nvSpPr>
            <p:cNvPr id="9" name="Oval 88"/>
            <p:cNvSpPr>
              <a:spLocks noChangeArrowheads="1"/>
            </p:cNvSpPr>
            <p:nvPr/>
          </p:nvSpPr>
          <p:spPr bwMode="auto">
            <a:xfrm>
              <a:off x="5023" y="8321"/>
              <a:ext cx="1248" cy="815"/>
            </a:xfrm>
            <a:prstGeom prst="ellipse">
              <a:avLst/>
            </a:prstGeom>
            <a:solidFill>
              <a:srgbClr val="FFFFFF"/>
            </a:solidFill>
            <a:ln w="9525">
              <a:solidFill>
                <a:srgbClr val="000000"/>
              </a:solidFill>
              <a:round/>
              <a:headEnd/>
              <a:tailEnd/>
            </a:ln>
          </p:spPr>
          <p:txBody>
            <a:bodyPr/>
            <a:lstStyle/>
            <a:p>
              <a:endParaRPr lang="zh-CN" altLang="en-US"/>
            </a:p>
          </p:txBody>
        </p:sp>
        <p:sp>
          <p:nvSpPr>
            <p:cNvPr id="10" name="Rectangle 89"/>
            <p:cNvSpPr>
              <a:spLocks noChangeArrowheads="1"/>
            </p:cNvSpPr>
            <p:nvPr/>
          </p:nvSpPr>
          <p:spPr bwMode="auto">
            <a:xfrm>
              <a:off x="2362" y="8457"/>
              <a:ext cx="1878" cy="679"/>
            </a:xfrm>
            <a:prstGeom prst="rect">
              <a:avLst/>
            </a:prstGeom>
            <a:solidFill>
              <a:schemeClr val="accent2">
                <a:lumMod val="40000"/>
                <a:lumOff val="60000"/>
              </a:schemeClr>
            </a:solidFill>
            <a:ln w="9525">
              <a:solidFill>
                <a:srgbClr val="000000"/>
              </a:solidFill>
              <a:miter lim="800000"/>
              <a:headEnd/>
              <a:tailEnd/>
            </a:ln>
          </p:spPr>
          <p:txBody>
            <a:bodyPr/>
            <a:lstStyle/>
            <a:p>
              <a:pPr algn="ctr"/>
              <a:endParaRPr lang="en-US" altLang="zh-CN" sz="2000" b="1" kern="10" dirty="0" smtClean="0">
                <a:ln w="9525">
                  <a:noFill/>
                  <a:round/>
                  <a:headEnd/>
                  <a:tailEnd/>
                </a:ln>
                <a:solidFill>
                  <a:srgbClr val="953735"/>
                </a:solidFill>
                <a:latin typeface="微软雅黑" pitchFamily="34" charset="-122"/>
                <a:ea typeface="微软雅黑" pitchFamily="34" charset="-122"/>
              </a:endParaRPr>
            </a:p>
          </p:txBody>
        </p:sp>
        <p:sp>
          <p:nvSpPr>
            <p:cNvPr id="11" name="Oval 90"/>
            <p:cNvSpPr>
              <a:spLocks noChangeArrowheads="1"/>
            </p:cNvSpPr>
            <p:nvPr/>
          </p:nvSpPr>
          <p:spPr bwMode="auto">
            <a:xfrm>
              <a:off x="5023" y="9408"/>
              <a:ext cx="1250" cy="816"/>
            </a:xfrm>
            <a:prstGeom prst="ellipse">
              <a:avLst/>
            </a:prstGeom>
            <a:solidFill>
              <a:srgbClr val="FFFFFF"/>
            </a:solidFill>
            <a:ln w="9525">
              <a:solidFill>
                <a:srgbClr val="000000"/>
              </a:solidFill>
              <a:round/>
              <a:headEnd/>
              <a:tailEnd/>
            </a:ln>
          </p:spPr>
          <p:txBody>
            <a:bodyPr/>
            <a:lstStyle/>
            <a:p>
              <a:endParaRPr lang="zh-CN" altLang="en-US"/>
            </a:p>
          </p:txBody>
        </p:sp>
        <p:sp>
          <p:nvSpPr>
            <p:cNvPr id="13" name="WordArt 92"/>
            <p:cNvSpPr>
              <a:spLocks noChangeArrowheads="1" noChangeShapeType="1" noTextEdit="1"/>
            </p:cNvSpPr>
            <p:nvPr/>
          </p:nvSpPr>
          <p:spPr bwMode="auto">
            <a:xfrm>
              <a:off x="5336" y="7506"/>
              <a:ext cx="833" cy="582"/>
            </a:xfrm>
            <a:prstGeom prst="rect">
              <a:avLst/>
            </a:prstGeom>
          </p:spPr>
          <p:txBody>
            <a:bodyPr wrap="none" fromWordArt="1">
              <a:prstTxWarp prst="textPlain">
                <a:avLst>
                  <a:gd name="adj" fmla="val 50000"/>
                </a:avLst>
              </a:prstTxWarp>
            </a:bodyPr>
            <a:lstStyle/>
            <a:p>
              <a:pPr algn="ctr"/>
              <a:r>
                <a:rPr lang="zh-CN" altLang="en-US" sz="2000" b="1" kern="10" dirty="0">
                  <a:ln w="9525">
                    <a:noFill/>
                    <a:round/>
                    <a:headEnd/>
                    <a:tailEnd/>
                  </a:ln>
                  <a:solidFill>
                    <a:srgbClr val="953735"/>
                  </a:solidFill>
                  <a:latin typeface="微软雅黑" pitchFamily="34" charset="-122"/>
                  <a:ea typeface="微软雅黑" pitchFamily="34" charset="-122"/>
                </a:rPr>
                <a:t>官员、企业家</a:t>
              </a:r>
            </a:p>
            <a:p>
              <a:pPr algn="ctr"/>
              <a:r>
                <a:rPr lang="zh-CN" altLang="en-US" sz="2000" b="1" kern="10" dirty="0">
                  <a:ln w="9525">
                    <a:noFill/>
                    <a:round/>
                    <a:headEnd/>
                    <a:tailEnd/>
                  </a:ln>
                  <a:solidFill>
                    <a:srgbClr val="953735"/>
                  </a:solidFill>
                  <a:latin typeface="微软雅黑" pitchFamily="34" charset="-122"/>
                  <a:ea typeface="微软雅黑" pitchFamily="34" charset="-122"/>
                </a:rPr>
                <a:t>大学生、社会团体</a:t>
              </a:r>
            </a:p>
          </p:txBody>
        </p:sp>
        <p:sp>
          <p:nvSpPr>
            <p:cNvPr id="15" name="WordArt 94"/>
            <p:cNvSpPr>
              <a:spLocks noChangeArrowheads="1" noChangeShapeType="1" noTextEdit="1"/>
            </p:cNvSpPr>
            <p:nvPr/>
          </p:nvSpPr>
          <p:spPr bwMode="auto">
            <a:xfrm>
              <a:off x="5336" y="8593"/>
              <a:ext cx="743" cy="249"/>
            </a:xfrm>
            <a:prstGeom prst="rect">
              <a:avLst/>
            </a:prstGeom>
          </p:spPr>
          <p:txBody>
            <a:bodyPr wrap="none" fromWordArt="1">
              <a:prstTxWarp prst="textPlain">
                <a:avLst>
                  <a:gd name="adj" fmla="val 50000"/>
                </a:avLst>
              </a:prstTxWarp>
            </a:bodyPr>
            <a:lstStyle/>
            <a:p>
              <a:pPr algn="ctr"/>
              <a:r>
                <a:rPr lang="zh-CN" altLang="en-US" sz="2000" b="1" kern="10" dirty="0" smtClean="0">
                  <a:ln w="9525">
                    <a:noFill/>
                    <a:round/>
                    <a:headEnd/>
                    <a:tailEnd/>
                  </a:ln>
                  <a:solidFill>
                    <a:srgbClr val="953735"/>
                  </a:solidFill>
                  <a:latin typeface="微软雅黑" pitchFamily="34" charset="-122"/>
                  <a:ea typeface="微软雅黑" pitchFamily="34" charset="-122"/>
                </a:rPr>
                <a:t>全体群众</a:t>
              </a:r>
              <a:endParaRPr lang="zh-CN" altLang="en-US" sz="2000" b="1" kern="10" dirty="0">
                <a:ln w="9525">
                  <a:noFill/>
                  <a:round/>
                  <a:headEnd/>
                  <a:tailEnd/>
                </a:ln>
                <a:solidFill>
                  <a:srgbClr val="953735"/>
                </a:solidFill>
                <a:latin typeface="微软雅黑" pitchFamily="34" charset="-122"/>
                <a:ea typeface="微软雅黑" pitchFamily="34" charset="-122"/>
              </a:endParaRPr>
            </a:p>
          </p:txBody>
        </p:sp>
        <p:sp>
          <p:nvSpPr>
            <p:cNvPr id="16" name="WordArt 95"/>
            <p:cNvSpPr>
              <a:spLocks noChangeArrowheads="1" noChangeShapeType="1" noTextEdit="1"/>
            </p:cNvSpPr>
            <p:nvPr/>
          </p:nvSpPr>
          <p:spPr bwMode="auto">
            <a:xfrm>
              <a:off x="5179" y="9679"/>
              <a:ext cx="992" cy="249"/>
            </a:xfrm>
            <a:prstGeom prst="rect">
              <a:avLst/>
            </a:prstGeom>
          </p:spPr>
          <p:txBody>
            <a:bodyPr wrap="none" fromWordArt="1">
              <a:prstTxWarp prst="textPlain">
                <a:avLst>
                  <a:gd name="adj" fmla="val 50000"/>
                </a:avLst>
              </a:prstTxWarp>
            </a:bodyPr>
            <a:lstStyle/>
            <a:p>
              <a:pPr algn="ctr"/>
              <a:r>
                <a:rPr lang="zh-CN" altLang="en-US" sz="2000" b="1" kern="10" dirty="0" smtClean="0">
                  <a:ln w="9525">
                    <a:noFill/>
                    <a:round/>
                    <a:headEnd/>
                    <a:tailEnd/>
                  </a:ln>
                  <a:solidFill>
                    <a:srgbClr val="953735"/>
                  </a:solidFill>
                  <a:latin typeface="微软雅黑" pitchFamily="34" charset="-122"/>
                  <a:ea typeface="微软雅黑" pitchFamily="34" charset="-122"/>
                </a:rPr>
                <a:t>当地消费者</a:t>
              </a:r>
              <a:endParaRPr lang="zh-CN" altLang="en-US" sz="2000" b="1" kern="10" dirty="0">
                <a:ln w="9525">
                  <a:noFill/>
                  <a:round/>
                  <a:headEnd/>
                  <a:tailEnd/>
                </a:ln>
                <a:solidFill>
                  <a:srgbClr val="953735"/>
                </a:solidFill>
                <a:latin typeface="微软雅黑" pitchFamily="34" charset="-122"/>
                <a:ea typeface="微软雅黑" pitchFamily="34" charset="-122"/>
              </a:endParaRPr>
            </a:p>
          </p:txBody>
        </p:sp>
        <p:sp>
          <p:nvSpPr>
            <p:cNvPr id="17" name="WordArt 96"/>
            <p:cNvSpPr>
              <a:spLocks noChangeArrowheads="1" noChangeShapeType="1" noTextEdit="1"/>
            </p:cNvSpPr>
            <p:nvPr/>
          </p:nvSpPr>
          <p:spPr bwMode="auto">
            <a:xfrm>
              <a:off x="2675" y="9679"/>
              <a:ext cx="1239" cy="498"/>
            </a:xfrm>
            <a:prstGeom prst="rect">
              <a:avLst/>
            </a:prstGeom>
          </p:spPr>
          <p:txBody>
            <a:bodyPr wrap="none" fromWordArt="1">
              <a:prstTxWarp prst="textPlain">
                <a:avLst>
                  <a:gd name="adj" fmla="val 50000"/>
                </a:avLst>
              </a:prstTxWarp>
            </a:bodyPr>
            <a:lstStyle/>
            <a:p>
              <a:pPr algn="ctr"/>
              <a:r>
                <a:rPr lang="zh-CN" altLang="en-US" sz="2000" b="1" kern="10" dirty="0" smtClean="0">
                  <a:ln w="9525">
                    <a:noFill/>
                    <a:round/>
                    <a:headEnd/>
                    <a:tailEnd/>
                  </a:ln>
                  <a:solidFill>
                    <a:srgbClr val="953735"/>
                  </a:solidFill>
                  <a:latin typeface="微软雅黑" pitchFamily="34" charset="-122"/>
                  <a:ea typeface="微软雅黑" pitchFamily="34" charset="-122"/>
                </a:rPr>
                <a:t>都市报</a:t>
              </a:r>
              <a:endParaRPr lang="zh-CN" altLang="en-US" sz="2000" b="1" kern="10" dirty="0">
                <a:ln w="9525">
                  <a:noFill/>
                  <a:round/>
                  <a:headEnd/>
                  <a:tailEnd/>
                </a:ln>
                <a:solidFill>
                  <a:srgbClr val="953735"/>
                </a:solidFill>
                <a:latin typeface="微软雅黑" pitchFamily="34" charset="-122"/>
                <a:ea typeface="微软雅黑" pitchFamily="34" charset="-122"/>
              </a:endParaRPr>
            </a:p>
          </p:txBody>
        </p:sp>
        <p:sp>
          <p:nvSpPr>
            <p:cNvPr id="18" name="AutoShape 97"/>
            <p:cNvSpPr>
              <a:spLocks noChangeArrowheads="1"/>
            </p:cNvSpPr>
            <p:nvPr/>
          </p:nvSpPr>
          <p:spPr bwMode="auto">
            <a:xfrm>
              <a:off x="4240" y="7370"/>
              <a:ext cx="626" cy="666"/>
            </a:xfrm>
            <a:prstGeom prst="rightArrow">
              <a:avLst>
                <a:gd name="adj1" fmla="val 50000"/>
                <a:gd name="adj2" fmla="val 25000"/>
              </a:avLst>
            </a:prstGeom>
            <a:solidFill>
              <a:srgbClr val="FFFFFF"/>
            </a:solidFill>
            <a:ln w="9525">
              <a:solidFill>
                <a:srgbClr val="000000"/>
              </a:solidFill>
              <a:miter lim="800000"/>
              <a:headEnd/>
              <a:tailEnd/>
            </a:ln>
          </p:spPr>
          <p:txBody>
            <a:bodyPr/>
            <a:lstStyle/>
            <a:p>
              <a:endParaRPr lang="zh-CN" altLang="en-US"/>
            </a:p>
          </p:txBody>
        </p:sp>
        <p:sp>
          <p:nvSpPr>
            <p:cNvPr id="19" name="AutoShape 98"/>
            <p:cNvSpPr>
              <a:spLocks noChangeArrowheads="1"/>
            </p:cNvSpPr>
            <p:nvPr/>
          </p:nvSpPr>
          <p:spPr bwMode="auto">
            <a:xfrm>
              <a:off x="6432" y="7370"/>
              <a:ext cx="626" cy="666"/>
            </a:xfrm>
            <a:prstGeom prst="rightArrow">
              <a:avLst>
                <a:gd name="adj1" fmla="val 50000"/>
                <a:gd name="adj2" fmla="val 25000"/>
              </a:avLst>
            </a:prstGeom>
            <a:solidFill>
              <a:srgbClr val="FFFFFF"/>
            </a:solidFill>
            <a:ln w="9525">
              <a:solidFill>
                <a:srgbClr val="000000"/>
              </a:solidFill>
              <a:miter lim="800000"/>
              <a:headEnd/>
              <a:tailEnd/>
            </a:ln>
          </p:spPr>
          <p:txBody>
            <a:bodyPr/>
            <a:lstStyle/>
            <a:p>
              <a:endParaRPr lang="zh-CN" altLang="en-US"/>
            </a:p>
          </p:txBody>
        </p:sp>
        <p:sp>
          <p:nvSpPr>
            <p:cNvPr id="20" name="AutoShape 99"/>
            <p:cNvSpPr>
              <a:spLocks noChangeArrowheads="1"/>
            </p:cNvSpPr>
            <p:nvPr/>
          </p:nvSpPr>
          <p:spPr bwMode="auto">
            <a:xfrm>
              <a:off x="4240" y="8457"/>
              <a:ext cx="626" cy="666"/>
            </a:xfrm>
            <a:prstGeom prst="rightArrow">
              <a:avLst>
                <a:gd name="adj1" fmla="val 50000"/>
                <a:gd name="adj2" fmla="val 25000"/>
              </a:avLst>
            </a:prstGeom>
            <a:solidFill>
              <a:srgbClr val="FFFFFF"/>
            </a:solidFill>
            <a:ln w="9525">
              <a:solidFill>
                <a:srgbClr val="000000"/>
              </a:solidFill>
              <a:miter lim="800000"/>
              <a:headEnd/>
              <a:tailEnd/>
            </a:ln>
          </p:spPr>
          <p:txBody>
            <a:bodyPr/>
            <a:lstStyle/>
            <a:p>
              <a:endParaRPr lang="zh-CN" altLang="en-US"/>
            </a:p>
          </p:txBody>
        </p:sp>
        <p:sp>
          <p:nvSpPr>
            <p:cNvPr id="21" name="AutoShape 100"/>
            <p:cNvSpPr>
              <a:spLocks noChangeArrowheads="1"/>
            </p:cNvSpPr>
            <p:nvPr/>
          </p:nvSpPr>
          <p:spPr bwMode="auto">
            <a:xfrm>
              <a:off x="4240" y="9543"/>
              <a:ext cx="626" cy="669"/>
            </a:xfrm>
            <a:prstGeom prst="rightArrow">
              <a:avLst>
                <a:gd name="adj1" fmla="val 50000"/>
                <a:gd name="adj2" fmla="val 25000"/>
              </a:avLst>
            </a:prstGeom>
            <a:solidFill>
              <a:srgbClr val="FFFFFF"/>
            </a:solidFill>
            <a:ln w="9525">
              <a:solidFill>
                <a:srgbClr val="000000"/>
              </a:solidFill>
              <a:miter lim="800000"/>
              <a:headEnd/>
              <a:tailEnd/>
            </a:ln>
          </p:spPr>
          <p:txBody>
            <a:bodyPr/>
            <a:lstStyle/>
            <a:p>
              <a:endParaRPr lang="zh-CN" altLang="en-US"/>
            </a:p>
          </p:txBody>
        </p:sp>
        <p:sp>
          <p:nvSpPr>
            <p:cNvPr id="22" name="Rectangle 101"/>
            <p:cNvSpPr>
              <a:spLocks noChangeArrowheads="1"/>
            </p:cNvSpPr>
            <p:nvPr/>
          </p:nvSpPr>
          <p:spPr bwMode="auto">
            <a:xfrm>
              <a:off x="7371" y="7234"/>
              <a:ext cx="1565" cy="951"/>
            </a:xfrm>
            <a:prstGeom prst="rect">
              <a:avLst/>
            </a:prstGeom>
            <a:solidFill>
              <a:srgbClr val="FFFFFF"/>
            </a:solidFill>
            <a:ln w="9525">
              <a:solidFill>
                <a:srgbClr val="000000"/>
              </a:solidFill>
              <a:miter lim="800000"/>
              <a:headEnd/>
              <a:tailEnd/>
            </a:ln>
          </p:spPr>
          <p:txBody>
            <a:bodyPr/>
            <a:lstStyle/>
            <a:p>
              <a:endParaRPr lang="zh-CN" altLang="en-US"/>
            </a:p>
          </p:txBody>
        </p:sp>
        <p:sp>
          <p:nvSpPr>
            <p:cNvPr id="23" name="AutoShape 102"/>
            <p:cNvSpPr>
              <a:spLocks noChangeArrowheads="1"/>
            </p:cNvSpPr>
            <p:nvPr/>
          </p:nvSpPr>
          <p:spPr bwMode="auto">
            <a:xfrm>
              <a:off x="6432" y="8457"/>
              <a:ext cx="623" cy="666"/>
            </a:xfrm>
            <a:prstGeom prst="rightArrow">
              <a:avLst>
                <a:gd name="adj1" fmla="val 50000"/>
                <a:gd name="adj2" fmla="val 25000"/>
              </a:avLst>
            </a:prstGeom>
            <a:solidFill>
              <a:srgbClr val="FFFFFF"/>
            </a:solidFill>
            <a:ln w="9525">
              <a:solidFill>
                <a:srgbClr val="000000"/>
              </a:solidFill>
              <a:miter lim="800000"/>
              <a:headEnd/>
              <a:tailEnd/>
            </a:ln>
          </p:spPr>
          <p:txBody>
            <a:bodyPr/>
            <a:lstStyle/>
            <a:p>
              <a:endParaRPr lang="zh-CN" altLang="en-US"/>
            </a:p>
          </p:txBody>
        </p:sp>
        <p:sp>
          <p:nvSpPr>
            <p:cNvPr id="24" name="AutoShape 103"/>
            <p:cNvSpPr>
              <a:spLocks noChangeArrowheads="1"/>
            </p:cNvSpPr>
            <p:nvPr/>
          </p:nvSpPr>
          <p:spPr bwMode="auto">
            <a:xfrm>
              <a:off x="6432" y="9543"/>
              <a:ext cx="624" cy="667"/>
            </a:xfrm>
            <a:prstGeom prst="rightArrow">
              <a:avLst>
                <a:gd name="adj1" fmla="val 50000"/>
                <a:gd name="adj2" fmla="val 25000"/>
              </a:avLst>
            </a:prstGeom>
            <a:solidFill>
              <a:srgbClr val="FFFFFF"/>
            </a:solidFill>
            <a:ln w="9525">
              <a:solidFill>
                <a:srgbClr val="000000"/>
              </a:solidFill>
              <a:miter lim="800000"/>
              <a:headEnd/>
              <a:tailEnd/>
            </a:ln>
          </p:spPr>
          <p:txBody>
            <a:bodyPr/>
            <a:lstStyle/>
            <a:p>
              <a:endParaRPr lang="zh-CN" altLang="en-US"/>
            </a:p>
          </p:txBody>
        </p:sp>
        <p:sp>
          <p:nvSpPr>
            <p:cNvPr id="25" name="Rectangle 104"/>
            <p:cNvSpPr>
              <a:spLocks noChangeArrowheads="1"/>
            </p:cNvSpPr>
            <p:nvPr/>
          </p:nvSpPr>
          <p:spPr bwMode="auto">
            <a:xfrm>
              <a:off x="7371" y="8457"/>
              <a:ext cx="1565" cy="815"/>
            </a:xfrm>
            <a:prstGeom prst="rect">
              <a:avLst/>
            </a:prstGeom>
            <a:solidFill>
              <a:srgbClr val="FFFFFF"/>
            </a:solidFill>
            <a:ln w="9525">
              <a:solidFill>
                <a:srgbClr val="000000"/>
              </a:solidFill>
              <a:miter lim="800000"/>
              <a:headEnd/>
              <a:tailEnd/>
            </a:ln>
          </p:spPr>
          <p:txBody>
            <a:bodyPr/>
            <a:lstStyle/>
            <a:p>
              <a:endParaRPr lang="zh-CN" altLang="en-US"/>
            </a:p>
          </p:txBody>
        </p:sp>
        <p:sp>
          <p:nvSpPr>
            <p:cNvPr id="26" name="Rectangle 105"/>
            <p:cNvSpPr>
              <a:spLocks noChangeArrowheads="1"/>
            </p:cNvSpPr>
            <p:nvPr/>
          </p:nvSpPr>
          <p:spPr bwMode="auto">
            <a:xfrm>
              <a:off x="7371" y="9543"/>
              <a:ext cx="1565" cy="816"/>
            </a:xfrm>
            <a:prstGeom prst="rect">
              <a:avLst/>
            </a:prstGeom>
            <a:solidFill>
              <a:srgbClr val="FFFFFF"/>
            </a:solidFill>
            <a:ln w="9525">
              <a:solidFill>
                <a:srgbClr val="000000"/>
              </a:solidFill>
              <a:miter lim="800000"/>
              <a:headEnd/>
              <a:tailEnd/>
            </a:ln>
          </p:spPr>
          <p:txBody>
            <a:bodyPr/>
            <a:lstStyle/>
            <a:p>
              <a:endParaRPr lang="zh-CN" altLang="en-US"/>
            </a:p>
          </p:txBody>
        </p:sp>
        <p:sp>
          <p:nvSpPr>
            <p:cNvPr id="27" name="WordArt 106"/>
            <p:cNvSpPr>
              <a:spLocks noChangeArrowheads="1" noChangeShapeType="1" noTextEdit="1"/>
            </p:cNvSpPr>
            <p:nvPr/>
          </p:nvSpPr>
          <p:spPr bwMode="auto">
            <a:xfrm>
              <a:off x="7684" y="7506"/>
              <a:ext cx="835" cy="418"/>
            </a:xfrm>
            <a:prstGeom prst="rect">
              <a:avLst/>
            </a:prstGeom>
          </p:spPr>
          <p:txBody>
            <a:bodyPr wrap="none" fromWordArt="1">
              <a:prstTxWarp prst="textPlain">
                <a:avLst>
                  <a:gd name="adj" fmla="val 50000"/>
                </a:avLst>
              </a:prstTxWarp>
            </a:bodyPr>
            <a:lstStyle/>
            <a:p>
              <a:pPr algn="ctr"/>
              <a:r>
                <a:rPr lang="zh-CN" altLang="en-US" sz="2000" b="1" kern="10" dirty="0">
                  <a:ln w="9525">
                    <a:noFill/>
                    <a:round/>
                    <a:headEnd/>
                    <a:tailEnd/>
                  </a:ln>
                  <a:solidFill>
                    <a:srgbClr val="953735"/>
                  </a:solidFill>
                  <a:latin typeface="微软雅黑" pitchFamily="34" charset="-122"/>
                  <a:ea typeface="微软雅黑" pitchFamily="34" charset="-122"/>
                </a:rPr>
                <a:t>政策动员</a:t>
              </a:r>
            </a:p>
            <a:p>
              <a:pPr algn="ctr"/>
              <a:r>
                <a:rPr lang="zh-CN" altLang="en-US" sz="2000" b="1" kern="10" dirty="0">
                  <a:ln w="9525">
                    <a:noFill/>
                    <a:round/>
                    <a:headEnd/>
                    <a:tailEnd/>
                  </a:ln>
                  <a:solidFill>
                    <a:srgbClr val="953735"/>
                  </a:solidFill>
                  <a:latin typeface="微软雅黑" pitchFamily="34" charset="-122"/>
                  <a:ea typeface="微软雅黑" pitchFamily="34" charset="-122"/>
                </a:rPr>
                <a:t>舆论压力</a:t>
              </a:r>
            </a:p>
          </p:txBody>
        </p:sp>
        <p:sp>
          <p:nvSpPr>
            <p:cNvPr id="28" name="WordArt 107"/>
            <p:cNvSpPr>
              <a:spLocks noChangeArrowheads="1" noChangeShapeType="1" noTextEdit="1"/>
            </p:cNvSpPr>
            <p:nvPr/>
          </p:nvSpPr>
          <p:spPr bwMode="auto">
            <a:xfrm>
              <a:off x="7684" y="8593"/>
              <a:ext cx="835" cy="418"/>
            </a:xfrm>
            <a:prstGeom prst="rect">
              <a:avLst/>
            </a:prstGeom>
          </p:spPr>
          <p:txBody>
            <a:bodyPr wrap="none" fromWordArt="1">
              <a:prstTxWarp prst="textPlain">
                <a:avLst>
                  <a:gd name="adj" fmla="val 50000"/>
                </a:avLst>
              </a:prstTxWarp>
            </a:bodyPr>
            <a:lstStyle/>
            <a:p>
              <a:pPr algn="ctr"/>
              <a:r>
                <a:rPr lang="zh-CN" altLang="en-US" sz="2000" b="1" kern="10" dirty="0">
                  <a:ln w="9525">
                    <a:noFill/>
                    <a:round/>
                    <a:headEnd/>
                    <a:tailEnd/>
                  </a:ln>
                  <a:solidFill>
                    <a:srgbClr val="953735"/>
                  </a:solidFill>
                  <a:latin typeface="微软雅黑" pitchFamily="34" charset="-122"/>
                  <a:ea typeface="微软雅黑" pitchFamily="34" charset="-122"/>
                </a:rPr>
                <a:t>制造共识</a:t>
              </a:r>
            </a:p>
            <a:p>
              <a:pPr algn="ctr"/>
              <a:r>
                <a:rPr lang="zh-CN" altLang="en-US" sz="2000" b="1" kern="10" dirty="0">
                  <a:ln w="9525">
                    <a:noFill/>
                    <a:round/>
                    <a:headEnd/>
                    <a:tailEnd/>
                  </a:ln>
                  <a:solidFill>
                    <a:srgbClr val="953735"/>
                  </a:solidFill>
                  <a:latin typeface="微软雅黑" pitchFamily="34" charset="-122"/>
                  <a:ea typeface="微软雅黑" pitchFamily="34" charset="-122"/>
                </a:rPr>
                <a:t>社会动员</a:t>
              </a:r>
            </a:p>
          </p:txBody>
        </p:sp>
        <p:sp>
          <p:nvSpPr>
            <p:cNvPr id="29" name="WordArt 108"/>
            <p:cNvSpPr>
              <a:spLocks noChangeArrowheads="1" noChangeShapeType="1" noTextEdit="1"/>
            </p:cNvSpPr>
            <p:nvPr/>
          </p:nvSpPr>
          <p:spPr bwMode="auto">
            <a:xfrm>
              <a:off x="7684" y="9679"/>
              <a:ext cx="835" cy="418"/>
            </a:xfrm>
            <a:prstGeom prst="rect">
              <a:avLst/>
            </a:prstGeom>
          </p:spPr>
          <p:txBody>
            <a:bodyPr wrap="none" fromWordArt="1">
              <a:prstTxWarp prst="textPlain">
                <a:avLst>
                  <a:gd name="adj" fmla="val 50000"/>
                </a:avLst>
              </a:prstTxWarp>
            </a:bodyPr>
            <a:lstStyle/>
            <a:p>
              <a:pPr algn="ctr"/>
              <a:r>
                <a:rPr lang="zh-CN" altLang="en-US" sz="2000" b="1" kern="10" dirty="0">
                  <a:ln w="9525">
                    <a:noFill/>
                    <a:round/>
                    <a:headEnd/>
                    <a:tailEnd/>
                  </a:ln>
                  <a:solidFill>
                    <a:srgbClr val="953735"/>
                  </a:solidFill>
                  <a:latin typeface="微软雅黑" pitchFamily="34" charset="-122"/>
                  <a:ea typeface="微软雅黑" pitchFamily="34" charset="-122"/>
                </a:rPr>
                <a:t>获得支持</a:t>
              </a:r>
            </a:p>
            <a:p>
              <a:pPr algn="ctr"/>
              <a:r>
                <a:rPr lang="zh-CN" altLang="en-US" sz="2000" b="1" kern="10" dirty="0">
                  <a:ln w="9525">
                    <a:noFill/>
                    <a:round/>
                    <a:headEnd/>
                    <a:tailEnd/>
                  </a:ln>
                  <a:solidFill>
                    <a:srgbClr val="953735"/>
                  </a:solidFill>
                  <a:latin typeface="微软雅黑" pitchFamily="34" charset="-122"/>
                  <a:ea typeface="微软雅黑" pitchFamily="34" charset="-122"/>
                </a:rPr>
                <a:t>激发参与</a:t>
              </a:r>
            </a:p>
          </p:txBody>
        </p:sp>
      </p:grpSp>
      <p:sp>
        <p:nvSpPr>
          <p:cNvPr id="32" name="WordArt 96"/>
          <p:cNvSpPr>
            <a:spLocks noChangeArrowheads="1" noChangeShapeType="1" noTextEdit="1"/>
          </p:cNvSpPr>
          <p:nvPr/>
        </p:nvSpPr>
        <p:spPr bwMode="auto">
          <a:xfrm>
            <a:off x="1404607" y="2571750"/>
            <a:ext cx="1338593" cy="677491"/>
          </a:xfrm>
          <a:prstGeom prst="rect">
            <a:avLst/>
          </a:prstGeom>
        </p:spPr>
        <p:txBody>
          <a:bodyPr wrap="none" fromWordArt="1">
            <a:prstTxWarp prst="textPlain">
              <a:avLst>
                <a:gd name="adj" fmla="val 50000"/>
              </a:avLst>
            </a:prstTxWarp>
          </a:bodyPr>
          <a:lstStyle/>
          <a:p>
            <a:pPr algn="ctr"/>
            <a:r>
              <a:rPr lang="zh-CN" altLang="en-US" sz="2000" b="1" kern="10" dirty="0" smtClean="0">
                <a:ln w="9525">
                  <a:noFill/>
                  <a:round/>
                  <a:headEnd/>
                  <a:tailEnd/>
                </a:ln>
                <a:solidFill>
                  <a:srgbClr val="953735"/>
                </a:solidFill>
                <a:latin typeface="微软雅黑" pitchFamily="34" charset="-122"/>
                <a:ea typeface="微软雅黑" pitchFamily="34" charset="-122"/>
              </a:rPr>
              <a:t>全国性报刊</a:t>
            </a:r>
          </a:p>
          <a:p>
            <a:pPr algn="ctr"/>
            <a:r>
              <a:rPr lang="zh-CN" altLang="en-US" sz="2000" b="1" kern="10" dirty="0" smtClean="0">
                <a:ln w="9525">
                  <a:noFill/>
                  <a:round/>
                  <a:headEnd/>
                  <a:tailEnd/>
                </a:ln>
                <a:solidFill>
                  <a:srgbClr val="953735"/>
                </a:solidFill>
                <a:latin typeface="微软雅黑" pitchFamily="34" charset="-122"/>
                <a:ea typeface="微软雅黑" pitchFamily="34" charset="-122"/>
              </a:rPr>
              <a:t>全国性电视台</a:t>
            </a:r>
            <a:endParaRPr lang="zh-CN" altLang="en-US" sz="2000" b="1" kern="10" dirty="0">
              <a:ln w="9525">
                <a:noFill/>
                <a:round/>
                <a:headEnd/>
                <a:tailEnd/>
              </a:ln>
              <a:solidFill>
                <a:srgbClr val="953735"/>
              </a:solidFill>
              <a:latin typeface="微软雅黑" pitchFamily="34" charset="-122"/>
              <a:ea typeface="微软雅黑" pitchFamily="3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Line 4"/>
          <p:cNvSpPr>
            <a:spLocks noChangeShapeType="1"/>
          </p:cNvSpPr>
          <p:nvPr/>
        </p:nvSpPr>
        <p:spPr bwMode="auto">
          <a:xfrm>
            <a:off x="1782763" y="1244600"/>
            <a:ext cx="0" cy="3124200"/>
          </a:xfrm>
          <a:prstGeom prst="line">
            <a:avLst/>
          </a:prstGeom>
          <a:noFill/>
          <a:ln w="19050">
            <a:solidFill>
              <a:srgbClr val="808080"/>
            </a:solidFill>
            <a:round/>
            <a:headEnd/>
            <a:tailEnd/>
          </a:ln>
        </p:spPr>
        <p:txBody>
          <a:bodyPr/>
          <a:lstStyle/>
          <a:p>
            <a:endParaRPr lang="zh-CN" altLang="en-US"/>
          </a:p>
        </p:txBody>
      </p:sp>
      <p:grpSp>
        <p:nvGrpSpPr>
          <p:cNvPr id="2" name="Group 3"/>
          <p:cNvGrpSpPr>
            <a:grpSpLocks/>
          </p:cNvGrpSpPr>
          <p:nvPr/>
        </p:nvGrpSpPr>
        <p:grpSpPr bwMode="auto">
          <a:xfrm>
            <a:off x="914400" y="868363"/>
            <a:ext cx="1724025" cy="482600"/>
            <a:chOff x="816" y="2304"/>
            <a:chExt cx="1440" cy="448"/>
          </a:xfrm>
        </p:grpSpPr>
        <p:sp>
          <p:nvSpPr>
            <p:cNvPr id="26644" name="Freeform 4"/>
            <p:cNvSpPr>
              <a:spLocks/>
            </p:cNvSpPr>
            <p:nvPr/>
          </p:nvSpPr>
          <p:spPr bwMode="gray">
            <a:xfrm>
              <a:off x="901" y="2562"/>
              <a:ext cx="1270" cy="190"/>
            </a:xfrm>
            <a:custGeom>
              <a:avLst/>
              <a:gdLst>
                <a:gd name="T0" fmla="*/ 1633 w 1120"/>
                <a:gd name="T1" fmla="*/ 108 h 252"/>
                <a:gd name="T2" fmla="*/ 1626 w 1120"/>
                <a:gd name="T3" fmla="*/ 107 h 252"/>
                <a:gd name="T4" fmla="*/ 1603 w 1120"/>
                <a:gd name="T5" fmla="*/ 105 h 252"/>
                <a:gd name="T6" fmla="*/ 1566 w 1120"/>
                <a:gd name="T7" fmla="*/ 103 h 252"/>
                <a:gd name="T8" fmla="*/ 1514 w 1120"/>
                <a:gd name="T9" fmla="*/ 100 h 252"/>
                <a:gd name="T10" fmla="*/ 1447 w 1120"/>
                <a:gd name="T11" fmla="*/ 95 h 252"/>
                <a:gd name="T12" fmla="*/ 1369 w 1120"/>
                <a:gd name="T13" fmla="*/ 91 h 252"/>
                <a:gd name="T14" fmla="*/ 1277 w 1120"/>
                <a:gd name="T15" fmla="*/ 87 h 252"/>
                <a:gd name="T16" fmla="*/ 1175 w 1120"/>
                <a:gd name="T17" fmla="*/ 84 h 252"/>
                <a:gd name="T18" fmla="*/ 1065 w 1120"/>
                <a:gd name="T19" fmla="*/ 81 h 252"/>
                <a:gd name="T20" fmla="*/ 942 w 1120"/>
                <a:gd name="T21" fmla="*/ 79 h 252"/>
                <a:gd name="T22" fmla="*/ 810 w 1120"/>
                <a:gd name="T23" fmla="*/ 79 h 252"/>
                <a:gd name="T24" fmla="*/ 679 w 1120"/>
                <a:gd name="T25" fmla="*/ 79 h 252"/>
                <a:gd name="T26" fmla="*/ 559 w 1120"/>
                <a:gd name="T27" fmla="*/ 81 h 252"/>
                <a:gd name="T28" fmla="*/ 449 w 1120"/>
                <a:gd name="T29" fmla="*/ 84 h 252"/>
                <a:gd name="T30" fmla="*/ 347 w 1120"/>
                <a:gd name="T31" fmla="*/ 87 h 252"/>
                <a:gd name="T32" fmla="*/ 260 w 1120"/>
                <a:gd name="T33" fmla="*/ 91 h 252"/>
                <a:gd name="T34" fmla="*/ 184 w 1120"/>
                <a:gd name="T35" fmla="*/ 95 h 252"/>
                <a:gd name="T36" fmla="*/ 119 w 1120"/>
                <a:gd name="T37" fmla="*/ 100 h 252"/>
                <a:gd name="T38" fmla="*/ 67 w 1120"/>
                <a:gd name="T39" fmla="*/ 103 h 252"/>
                <a:gd name="T40" fmla="*/ 29 w 1120"/>
                <a:gd name="T41" fmla="*/ 105 h 252"/>
                <a:gd name="T42" fmla="*/ 9 w 1120"/>
                <a:gd name="T43" fmla="*/ 107 h 252"/>
                <a:gd name="T44" fmla="*/ 0 w 1120"/>
                <a:gd name="T45" fmla="*/ 108 h 252"/>
                <a:gd name="T46" fmla="*/ 0 w 1120"/>
                <a:gd name="T47" fmla="*/ 26 h 252"/>
                <a:gd name="T48" fmla="*/ 816 w 1120"/>
                <a:gd name="T49" fmla="*/ 0 h 252"/>
                <a:gd name="T50" fmla="*/ 1633 w 1120"/>
                <a:gd name="T51" fmla="*/ 26 h 252"/>
                <a:gd name="T52" fmla="*/ 1633 w 1120"/>
                <a:gd name="T53" fmla="*/ 108 h 252"/>
                <a:gd name="T54" fmla="*/ 1633 w 1120"/>
                <a:gd name="T55" fmla="*/ 108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9525">
              <a:noFill/>
              <a:miter lim="800000"/>
              <a:headEnd/>
              <a:tailEnd/>
            </a:ln>
          </p:spPr>
          <p:txBody>
            <a:bodyPr/>
            <a:lstStyle/>
            <a:p>
              <a:endParaRPr lang="zh-CN" altLang="en-US"/>
            </a:p>
          </p:txBody>
        </p:sp>
        <p:sp>
          <p:nvSpPr>
            <p:cNvPr id="7" name="Rectangle 5"/>
            <p:cNvSpPr>
              <a:spLocks noChangeArrowheads="1"/>
            </p:cNvSpPr>
            <p:nvPr/>
          </p:nvSpPr>
          <p:spPr bwMode="gray">
            <a:xfrm>
              <a:off x="816" y="2304"/>
              <a:ext cx="1440" cy="393"/>
            </a:xfrm>
            <a:prstGeom prst="rect">
              <a:avLst/>
            </a:prstGeom>
            <a:gradFill rotWithShape="1">
              <a:gsLst>
                <a:gs pos="0">
                  <a:schemeClr val="hlink"/>
                </a:gs>
                <a:gs pos="100000">
                  <a:schemeClr val="hlink">
                    <a:gamma/>
                    <a:tint val="63529"/>
                    <a:invGamma/>
                  </a:schemeClr>
                </a:gs>
              </a:gsLst>
              <a:lin ang="2700000" scaled="1"/>
            </a:gradFill>
            <a:ln>
              <a:noFill/>
            </a:ln>
            <a:extLst/>
          </p:spPr>
          <p:txBody>
            <a:bodyPr wrap="none" anchor="ctr"/>
            <a:lstStyle/>
            <a:p>
              <a:pPr algn="ctr">
                <a:defRPr/>
              </a:pPr>
              <a:r>
                <a:rPr lang="zh-CN" altLang="en-US" b="1" dirty="0" smtClean="0">
                  <a:solidFill>
                    <a:srgbClr val="FFFFFF"/>
                  </a:solidFill>
                  <a:effectLst>
                    <a:outerShdw blurRad="38100" dist="38100" dir="2700000" algn="tl">
                      <a:srgbClr val="000000"/>
                    </a:outerShdw>
                  </a:effectLst>
                  <a:latin typeface="Calibri" pitchFamily="34" charset="0"/>
                  <a:ea typeface="宋体" charset="-122"/>
                </a:rPr>
                <a:t>广告法修订之前</a:t>
              </a:r>
              <a:endParaRPr lang="en-US" altLang="zh-CN" b="1" dirty="0">
                <a:solidFill>
                  <a:srgbClr val="FFFFFF"/>
                </a:solidFill>
                <a:effectLst>
                  <a:outerShdw blurRad="38100" dist="38100" dir="2700000" algn="tl">
                    <a:srgbClr val="000000"/>
                  </a:outerShdw>
                </a:effectLst>
                <a:latin typeface="Calibri" pitchFamily="34" charset="0"/>
                <a:ea typeface="宋体" charset="-122"/>
              </a:endParaRPr>
            </a:p>
          </p:txBody>
        </p:sp>
      </p:grpSp>
      <p:grpSp>
        <p:nvGrpSpPr>
          <p:cNvPr id="3" name="Group 6"/>
          <p:cNvGrpSpPr>
            <a:grpSpLocks/>
          </p:cNvGrpSpPr>
          <p:nvPr/>
        </p:nvGrpSpPr>
        <p:grpSpPr bwMode="auto">
          <a:xfrm>
            <a:off x="914400" y="2011363"/>
            <a:ext cx="1724025" cy="482600"/>
            <a:chOff x="816" y="2304"/>
            <a:chExt cx="1440" cy="448"/>
          </a:xfrm>
        </p:grpSpPr>
        <p:sp>
          <p:nvSpPr>
            <p:cNvPr id="26642" name="Freeform 7"/>
            <p:cNvSpPr>
              <a:spLocks/>
            </p:cNvSpPr>
            <p:nvPr/>
          </p:nvSpPr>
          <p:spPr bwMode="gray">
            <a:xfrm>
              <a:off x="901" y="2562"/>
              <a:ext cx="1270" cy="190"/>
            </a:xfrm>
            <a:custGeom>
              <a:avLst/>
              <a:gdLst>
                <a:gd name="T0" fmla="*/ 1633 w 1120"/>
                <a:gd name="T1" fmla="*/ 108 h 252"/>
                <a:gd name="T2" fmla="*/ 1626 w 1120"/>
                <a:gd name="T3" fmla="*/ 107 h 252"/>
                <a:gd name="T4" fmla="*/ 1603 w 1120"/>
                <a:gd name="T5" fmla="*/ 105 h 252"/>
                <a:gd name="T6" fmla="*/ 1566 w 1120"/>
                <a:gd name="T7" fmla="*/ 103 h 252"/>
                <a:gd name="T8" fmla="*/ 1514 w 1120"/>
                <a:gd name="T9" fmla="*/ 100 h 252"/>
                <a:gd name="T10" fmla="*/ 1447 w 1120"/>
                <a:gd name="T11" fmla="*/ 95 h 252"/>
                <a:gd name="T12" fmla="*/ 1369 w 1120"/>
                <a:gd name="T13" fmla="*/ 91 h 252"/>
                <a:gd name="T14" fmla="*/ 1277 w 1120"/>
                <a:gd name="T15" fmla="*/ 87 h 252"/>
                <a:gd name="T16" fmla="*/ 1175 w 1120"/>
                <a:gd name="T17" fmla="*/ 84 h 252"/>
                <a:gd name="T18" fmla="*/ 1065 w 1120"/>
                <a:gd name="T19" fmla="*/ 81 h 252"/>
                <a:gd name="T20" fmla="*/ 942 w 1120"/>
                <a:gd name="T21" fmla="*/ 79 h 252"/>
                <a:gd name="T22" fmla="*/ 810 w 1120"/>
                <a:gd name="T23" fmla="*/ 79 h 252"/>
                <a:gd name="T24" fmla="*/ 679 w 1120"/>
                <a:gd name="T25" fmla="*/ 79 h 252"/>
                <a:gd name="T26" fmla="*/ 559 w 1120"/>
                <a:gd name="T27" fmla="*/ 81 h 252"/>
                <a:gd name="T28" fmla="*/ 449 w 1120"/>
                <a:gd name="T29" fmla="*/ 84 h 252"/>
                <a:gd name="T30" fmla="*/ 347 w 1120"/>
                <a:gd name="T31" fmla="*/ 87 h 252"/>
                <a:gd name="T32" fmla="*/ 260 w 1120"/>
                <a:gd name="T33" fmla="*/ 91 h 252"/>
                <a:gd name="T34" fmla="*/ 184 w 1120"/>
                <a:gd name="T35" fmla="*/ 95 h 252"/>
                <a:gd name="T36" fmla="*/ 119 w 1120"/>
                <a:gd name="T37" fmla="*/ 100 h 252"/>
                <a:gd name="T38" fmla="*/ 67 w 1120"/>
                <a:gd name="T39" fmla="*/ 103 h 252"/>
                <a:gd name="T40" fmla="*/ 29 w 1120"/>
                <a:gd name="T41" fmla="*/ 105 h 252"/>
                <a:gd name="T42" fmla="*/ 9 w 1120"/>
                <a:gd name="T43" fmla="*/ 107 h 252"/>
                <a:gd name="T44" fmla="*/ 0 w 1120"/>
                <a:gd name="T45" fmla="*/ 108 h 252"/>
                <a:gd name="T46" fmla="*/ 0 w 1120"/>
                <a:gd name="T47" fmla="*/ 26 h 252"/>
                <a:gd name="T48" fmla="*/ 816 w 1120"/>
                <a:gd name="T49" fmla="*/ 0 h 252"/>
                <a:gd name="T50" fmla="*/ 1633 w 1120"/>
                <a:gd name="T51" fmla="*/ 26 h 252"/>
                <a:gd name="T52" fmla="*/ 1633 w 1120"/>
                <a:gd name="T53" fmla="*/ 108 h 252"/>
                <a:gd name="T54" fmla="*/ 1633 w 1120"/>
                <a:gd name="T55" fmla="*/ 108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9525">
              <a:noFill/>
              <a:miter lim="800000"/>
              <a:headEnd/>
              <a:tailEnd/>
            </a:ln>
          </p:spPr>
          <p:txBody>
            <a:bodyPr/>
            <a:lstStyle/>
            <a:p>
              <a:endParaRPr lang="zh-CN" altLang="en-US"/>
            </a:p>
          </p:txBody>
        </p:sp>
        <p:sp>
          <p:nvSpPr>
            <p:cNvPr id="10" name="Rectangle 8"/>
            <p:cNvSpPr>
              <a:spLocks noChangeArrowheads="1"/>
            </p:cNvSpPr>
            <p:nvPr/>
          </p:nvSpPr>
          <p:spPr bwMode="gray">
            <a:xfrm>
              <a:off x="816" y="2304"/>
              <a:ext cx="1440" cy="393"/>
            </a:xfrm>
            <a:prstGeom prst="rect">
              <a:avLst/>
            </a:prstGeom>
            <a:gradFill rotWithShape="1">
              <a:gsLst>
                <a:gs pos="0">
                  <a:schemeClr val="folHlink"/>
                </a:gs>
                <a:gs pos="100000">
                  <a:schemeClr val="folHlink">
                    <a:gamma/>
                    <a:tint val="47451"/>
                    <a:invGamma/>
                  </a:schemeClr>
                </a:gs>
              </a:gsLst>
              <a:lin ang="2700000" scaled="1"/>
            </a:gradFill>
            <a:ln>
              <a:noFill/>
            </a:ln>
            <a:extLst/>
          </p:spPr>
          <p:txBody>
            <a:bodyPr wrap="none" anchor="ctr"/>
            <a:lstStyle/>
            <a:p>
              <a:pPr algn="ctr">
                <a:defRPr/>
              </a:pPr>
              <a:r>
                <a:rPr lang="zh-CN" altLang="en-US" b="1" dirty="0">
                  <a:solidFill>
                    <a:srgbClr val="FFFFFF"/>
                  </a:solidFill>
                  <a:effectLst>
                    <a:outerShdw blurRad="38100" dist="38100" dir="2700000" algn="tl">
                      <a:srgbClr val="000000"/>
                    </a:outerShdw>
                  </a:effectLst>
                  <a:latin typeface="Calibri" pitchFamily="34" charset="0"/>
                  <a:ea typeface="宋体" charset="-122"/>
                </a:rPr>
                <a:t>公开征求</a:t>
              </a:r>
              <a:r>
                <a:rPr lang="zh-CN" altLang="en-US" b="1" dirty="0" smtClean="0">
                  <a:solidFill>
                    <a:srgbClr val="FFFFFF"/>
                  </a:solidFill>
                  <a:effectLst>
                    <a:outerShdw blurRad="38100" dist="38100" dir="2700000" algn="tl">
                      <a:srgbClr val="000000"/>
                    </a:outerShdw>
                  </a:effectLst>
                  <a:latin typeface="Calibri" pitchFamily="34" charset="0"/>
                  <a:ea typeface="宋体" charset="-122"/>
                </a:rPr>
                <a:t>意见后</a:t>
              </a:r>
              <a:endParaRPr lang="en-US" altLang="zh-CN" b="1" dirty="0">
                <a:solidFill>
                  <a:srgbClr val="FFFFFF"/>
                </a:solidFill>
                <a:effectLst>
                  <a:outerShdw blurRad="38100" dist="38100" dir="2700000" algn="tl">
                    <a:srgbClr val="000000"/>
                  </a:outerShdw>
                </a:effectLst>
                <a:latin typeface="Calibri" pitchFamily="34" charset="0"/>
                <a:ea typeface="宋体" charset="-122"/>
              </a:endParaRPr>
            </a:p>
          </p:txBody>
        </p:sp>
      </p:grpSp>
      <p:grpSp>
        <p:nvGrpSpPr>
          <p:cNvPr id="4" name="Group 9"/>
          <p:cNvGrpSpPr>
            <a:grpSpLocks/>
          </p:cNvGrpSpPr>
          <p:nvPr/>
        </p:nvGrpSpPr>
        <p:grpSpPr bwMode="auto">
          <a:xfrm>
            <a:off x="914400" y="3154363"/>
            <a:ext cx="1724025" cy="482600"/>
            <a:chOff x="816" y="2304"/>
            <a:chExt cx="1440" cy="448"/>
          </a:xfrm>
        </p:grpSpPr>
        <p:sp>
          <p:nvSpPr>
            <p:cNvPr id="26640" name="Freeform 10"/>
            <p:cNvSpPr>
              <a:spLocks/>
            </p:cNvSpPr>
            <p:nvPr/>
          </p:nvSpPr>
          <p:spPr bwMode="gray">
            <a:xfrm>
              <a:off x="901" y="2562"/>
              <a:ext cx="1270" cy="190"/>
            </a:xfrm>
            <a:custGeom>
              <a:avLst/>
              <a:gdLst>
                <a:gd name="T0" fmla="*/ 1633 w 1120"/>
                <a:gd name="T1" fmla="*/ 108 h 252"/>
                <a:gd name="T2" fmla="*/ 1626 w 1120"/>
                <a:gd name="T3" fmla="*/ 107 h 252"/>
                <a:gd name="T4" fmla="*/ 1603 w 1120"/>
                <a:gd name="T5" fmla="*/ 105 h 252"/>
                <a:gd name="T6" fmla="*/ 1566 w 1120"/>
                <a:gd name="T7" fmla="*/ 103 h 252"/>
                <a:gd name="T8" fmla="*/ 1514 w 1120"/>
                <a:gd name="T9" fmla="*/ 100 h 252"/>
                <a:gd name="T10" fmla="*/ 1447 w 1120"/>
                <a:gd name="T11" fmla="*/ 95 h 252"/>
                <a:gd name="T12" fmla="*/ 1369 w 1120"/>
                <a:gd name="T13" fmla="*/ 91 h 252"/>
                <a:gd name="T14" fmla="*/ 1277 w 1120"/>
                <a:gd name="T15" fmla="*/ 87 h 252"/>
                <a:gd name="T16" fmla="*/ 1175 w 1120"/>
                <a:gd name="T17" fmla="*/ 84 h 252"/>
                <a:gd name="T18" fmla="*/ 1065 w 1120"/>
                <a:gd name="T19" fmla="*/ 81 h 252"/>
                <a:gd name="T20" fmla="*/ 942 w 1120"/>
                <a:gd name="T21" fmla="*/ 79 h 252"/>
                <a:gd name="T22" fmla="*/ 810 w 1120"/>
                <a:gd name="T23" fmla="*/ 79 h 252"/>
                <a:gd name="T24" fmla="*/ 679 w 1120"/>
                <a:gd name="T25" fmla="*/ 79 h 252"/>
                <a:gd name="T26" fmla="*/ 559 w 1120"/>
                <a:gd name="T27" fmla="*/ 81 h 252"/>
                <a:gd name="T28" fmla="*/ 449 w 1120"/>
                <a:gd name="T29" fmla="*/ 84 h 252"/>
                <a:gd name="T30" fmla="*/ 347 w 1120"/>
                <a:gd name="T31" fmla="*/ 87 h 252"/>
                <a:gd name="T32" fmla="*/ 260 w 1120"/>
                <a:gd name="T33" fmla="*/ 91 h 252"/>
                <a:gd name="T34" fmla="*/ 184 w 1120"/>
                <a:gd name="T35" fmla="*/ 95 h 252"/>
                <a:gd name="T36" fmla="*/ 119 w 1120"/>
                <a:gd name="T37" fmla="*/ 100 h 252"/>
                <a:gd name="T38" fmla="*/ 67 w 1120"/>
                <a:gd name="T39" fmla="*/ 103 h 252"/>
                <a:gd name="T40" fmla="*/ 29 w 1120"/>
                <a:gd name="T41" fmla="*/ 105 h 252"/>
                <a:gd name="T42" fmla="*/ 9 w 1120"/>
                <a:gd name="T43" fmla="*/ 107 h 252"/>
                <a:gd name="T44" fmla="*/ 0 w 1120"/>
                <a:gd name="T45" fmla="*/ 108 h 252"/>
                <a:gd name="T46" fmla="*/ 0 w 1120"/>
                <a:gd name="T47" fmla="*/ 26 h 252"/>
                <a:gd name="T48" fmla="*/ 816 w 1120"/>
                <a:gd name="T49" fmla="*/ 0 h 252"/>
                <a:gd name="T50" fmla="*/ 1633 w 1120"/>
                <a:gd name="T51" fmla="*/ 26 h 252"/>
                <a:gd name="T52" fmla="*/ 1633 w 1120"/>
                <a:gd name="T53" fmla="*/ 108 h 252"/>
                <a:gd name="T54" fmla="*/ 1633 w 1120"/>
                <a:gd name="T55" fmla="*/ 108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9525">
              <a:noFill/>
              <a:miter lim="800000"/>
              <a:headEnd/>
              <a:tailEnd/>
            </a:ln>
          </p:spPr>
          <p:txBody>
            <a:bodyPr/>
            <a:lstStyle/>
            <a:p>
              <a:endParaRPr lang="zh-CN" altLang="en-US"/>
            </a:p>
          </p:txBody>
        </p:sp>
        <p:sp>
          <p:nvSpPr>
            <p:cNvPr id="13" name="Rectangle 11"/>
            <p:cNvSpPr>
              <a:spLocks noChangeArrowheads="1"/>
            </p:cNvSpPr>
            <p:nvPr/>
          </p:nvSpPr>
          <p:spPr bwMode="gray">
            <a:xfrm>
              <a:off x="816" y="2304"/>
              <a:ext cx="1440" cy="393"/>
            </a:xfrm>
            <a:prstGeom prst="rect">
              <a:avLst/>
            </a:prstGeom>
            <a:gradFill rotWithShape="1">
              <a:gsLst>
                <a:gs pos="0">
                  <a:schemeClr val="accent2"/>
                </a:gs>
                <a:gs pos="100000">
                  <a:schemeClr val="accent2">
                    <a:gamma/>
                    <a:tint val="60392"/>
                    <a:invGamma/>
                  </a:schemeClr>
                </a:gs>
              </a:gsLst>
              <a:lin ang="2700000" scaled="1"/>
            </a:gradFill>
            <a:ln>
              <a:noFill/>
            </a:ln>
            <a:extLst/>
          </p:spPr>
          <p:txBody>
            <a:bodyPr wrap="none" anchor="ctr"/>
            <a:lstStyle/>
            <a:p>
              <a:pPr algn="ctr">
                <a:defRPr/>
              </a:pPr>
              <a:r>
                <a:rPr lang="zh-CN" altLang="en-US" b="1" dirty="0">
                  <a:solidFill>
                    <a:srgbClr val="FFFFFF"/>
                  </a:solidFill>
                  <a:effectLst>
                    <a:outerShdw blurRad="38100" dist="38100" dir="2700000" algn="tl">
                      <a:srgbClr val="000000"/>
                    </a:outerShdw>
                  </a:effectLst>
                  <a:latin typeface="Calibri" pitchFamily="34" charset="0"/>
                  <a:ea typeface="宋体" charset="-122"/>
                </a:rPr>
                <a:t>交人大审议前</a:t>
              </a:r>
              <a:endParaRPr lang="en-US" altLang="zh-CN" b="1" dirty="0">
                <a:solidFill>
                  <a:srgbClr val="FFFFFF"/>
                </a:solidFill>
                <a:effectLst>
                  <a:outerShdw blurRad="38100" dist="38100" dir="2700000" algn="tl">
                    <a:srgbClr val="000000"/>
                  </a:outerShdw>
                </a:effectLst>
                <a:latin typeface="Calibri" pitchFamily="34" charset="0"/>
                <a:ea typeface="宋体" charset="-122"/>
              </a:endParaRPr>
            </a:p>
          </p:txBody>
        </p:sp>
      </p:grpSp>
      <p:grpSp>
        <p:nvGrpSpPr>
          <p:cNvPr id="5" name="Group 12"/>
          <p:cNvGrpSpPr>
            <a:grpSpLocks/>
          </p:cNvGrpSpPr>
          <p:nvPr/>
        </p:nvGrpSpPr>
        <p:grpSpPr bwMode="auto">
          <a:xfrm>
            <a:off x="914400" y="4297363"/>
            <a:ext cx="1724025" cy="482600"/>
            <a:chOff x="816" y="2304"/>
            <a:chExt cx="1440" cy="448"/>
          </a:xfrm>
        </p:grpSpPr>
        <p:sp>
          <p:nvSpPr>
            <p:cNvPr id="26638" name="Freeform 13"/>
            <p:cNvSpPr>
              <a:spLocks/>
            </p:cNvSpPr>
            <p:nvPr/>
          </p:nvSpPr>
          <p:spPr bwMode="gray">
            <a:xfrm>
              <a:off x="901" y="2562"/>
              <a:ext cx="1270" cy="190"/>
            </a:xfrm>
            <a:custGeom>
              <a:avLst/>
              <a:gdLst>
                <a:gd name="T0" fmla="*/ 1633 w 1120"/>
                <a:gd name="T1" fmla="*/ 108 h 252"/>
                <a:gd name="T2" fmla="*/ 1626 w 1120"/>
                <a:gd name="T3" fmla="*/ 107 h 252"/>
                <a:gd name="T4" fmla="*/ 1603 w 1120"/>
                <a:gd name="T5" fmla="*/ 105 h 252"/>
                <a:gd name="T6" fmla="*/ 1566 w 1120"/>
                <a:gd name="T7" fmla="*/ 103 h 252"/>
                <a:gd name="T8" fmla="*/ 1514 w 1120"/>
                <a:gd name="T9" fmla="*/ 100 h 252"/>
                <a:gd name="T10" fmla="*/ 1447 w 1120"/>
                <a:gd name="T11" fmla="*/ 95 h 252"/>
                <a:gd name="T12" fmla="*/ 1369 w 1120"/>
                <a:gd name="T13" fmla="*/ 91 h 252"/>
                <a:gd name="T14" fmla="*/ 1277 w 1120"/>
                <a:gd name="T15" fmla="*/ 87 h 252"/>
                <a:gd name="T16" fmla="*/ 1175 w 1120"/>
                <a:gd name="T17" fmla="*/ 84 h 252"/>
                <a:gd name="T18" fmla="*/ 1065 w 1120"/>
                <a:gd name="T19" fmla="*/ 81 h 252"/>
                <a:gd name="T20" fmla="*/ 942 w 1120"/>
                <a:gd name="T21" fmla="*/ 79 h 252"/>
                <a:gd name="T22" fmla="*/ 810 w 1120"/>
                <a:gd name="T23" fmla="*/ 79 h 252"/>
                <a:gd name="T24" fmla="*/ 679 w 1120"/>
                <a:gd name="T25" fmla="*/ 79 h 252"/>
                <a:gd name="T26" fmla="*/ 559 w 1120"/>
                <a:gd name="T27" fmla="*/ 81 h 252"/>
                <a:gd name="T28" fmla="*/ 449 w 1120"/>
                <a:gd name="T29" fmla="*/ 84 h 252"/>
                <a:gd name="T30" fmla="*/ 347 w 1120"/>
                <a:gd name="T31" fmla="*/ 87 h 252"/>
                <a:gd name="T32" fmla="*/ 260 w 1120"/>
                <a:gd name="T33" fmla="*/ 91 h 252"/>
                <a:gd name="T34" fmla="*/ 184 w 1120"/>
                <a:gd name="T35" fmla="*/ 95 h 252"/>
                <a:gd name="T36" fmla="*/ 119 w 1120"/>
                <a:gd name="T37" fmla="*/ 100 h 252"/>
                <a:gd name="T38" fmla="*/ 67 w 1120"/>
                <a:gd name="T39" fmla="*/ 103 h 252"/>
                <a:gd name="T40" fmla="*/ 29 w 1120"/>
                <a:gd name="T41" fmla="*/ 105 h 252"/>
                <a:gd name="T42" fmla="*/ 9 w 1120"/>
                <a:gd name="T43" fmla="*/ 107 h 252"/>
                <a:gd name="T44" fmla="*/ 0 w 1120"/>
                <a:gd name="T45" fmla="*/ 108 h 252"/>
                <a:gd name="T46" fmla="*/ 0 w 1120"/>
                <a:gd name="T47" fmla="*/ 26 h 252"/>
                <a:gd name="T48" fmla="*/ 816 w 1120"/>
                <a:gd name="T49" fmla="*/ 0 h 252"/>
                <a:gd name="T50" fmla="*/ 1633 w 1120"/>
                <a:gd name="T51" fmla="*/ 26 h 252"/>
                <a:gd name="T52" fmla="*/ 1633 w 1120"/>
                <a:gd name="T53" fmla="*/ 108 h 252"/>
                <a:gd name="T54" fmla="*/ 1633 w 1120"/>
                <a:gd name="T55" fmla="*/ 108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9525">
              <a:noFill/>
              <a:miter lim="800000"/>
              <a:headEnd/>
              <a:tailEnd/>
            </a:ln>
          </p:spPr>
          <p:txBody>
            <a:bodyPr/>
            <a:lstStyle/>
            <a:p>
              <a:endParaRPr lang="zh-CN" altLang="en-US"/>
            </a:p>
          </p:txBody>
        </p:sp>
        <p:sp>
          <p:nvSpPr>
            <p:cNvPr id="16" name="Rectangle 14"/>
            <p:cNvSpPr>
              <a:spLocks noChangeArrowheads="1"/>
            </p:cNvSpPr>
            <p:nvPr/>
          </p:nvSpPr>
          <p:spPr bwMode="gray">
            <a:xfrm>
              <a:off x="816" y="2304"/>
              <a:ext cx="1440" cy="393"/>
            </a:xfrm>
            <a:prstGeom prst="rect">
              <a:avLst/>
            </a:prstGeom>
            <a:gradFill rotWithShape="1">
              <a:gsLst>
                <a:gs pos="0">
                  <a:schemeClr val="accent1"/>
                </a:gs>
                <a:gs pos="100000">
                  <a:schemeClr val="accent1">
                    <a:gamma/>
                    <a:tint val="63529"/>
                    <a:invGamma/>
                  </a:schemeClr>
                </a:gs>
              </a:gsLst>
              <a:lin ang="2700000" scaled="1"/>
            </a:gradFill>
            <a:ln>
              <a:noFill/>
            </a:ln>
            <a:extLst/>
          </p:spPr>
          <p:txBody>
            <a:bodyPr wrap="none" anchor="ctr"/>
            <a:lstStyle/>
            <a:p>
              <a:pPr algn="ctr">
                <a:defRPr/>
              </a:pPr>
              <a:r>
                <a:rPr lang="zh-CN" altLang="en-US" b="1" dirty="0">
                  <a:solidFill>
                    <a:srgbClr val="FFFFFF"/>
                  </a:solidFill>
                  <a:effectLst>
                    <a:outerShdw blurRad="38100" dist="38100" dir="2700000" algn="tl">
                      <a:srgbClr val="000000"/>
                    </a:outerShdw>
                  </a:effectLst>
                  <a:latin typeface="Calibri" pitchFamily="34" charset="0"/>
                  <a:ea typeface="宋体" charset="-122"/>
                </a:rPr>
                <a:t>再次征求意见后</a:t>
              </a:r>
              <a:endParaRPr lang="en-US" altLang="zh-CN" b="1" dirty="0">
                <a:solidFill>
                  <a:srgbClr val="FFFFFF"/>
                </a:solidFill>
                <a:effectLst>
                  <a:outerShdw blurRad="38100" dist="38100" dir="2700000" algn="tl">
                    <a:srgbClr val="000000"/>
                  </a:outerShdw>
                </a:effectLst>
                <a:latin typeface="Calibri" pitchFamily="34" charset="0"/>
                <a:ea typeface="宋体" charset="-122"/>
              </a:endParaRPr>
            </a:p>
          </p:txBody>
        </p:sp>
      </p:grpSp>
      <p:sp>
        <p:nvSpPr>
          <p:cNvPr id="26631" name="Line 18"/>
          <p:cNvSpPr>
            <a:spLocks noChangeShapeType="1"/>
          </p:cNvSpPr>
          <p:nvPr/>
        </p:nvSpPr>
        <p:spPr bwMode="auto">
          <a:xfrm>
            <a:off x="1828800" y="1581150"/>
            <a:ext cx="5943600" cy="0"/>
          </a:xfrm>
          <a:prstGeom prst="line">
            <a:avLst/>
          </a:prstGeom>
          <a:noFill/>
          <a:ln w="38100" cap="rnd">
            <a:solidFill>
              <a:srgbClr val="969696"/>
            </a:solidFill>
            <a:prstDash val="sysDot"/>
            <a:round/>
            <a:headEnd/>
            <a:tailEnd type="oval" w="med" len="med"/>
          </a:ln>
        </p:spPr>
        <p:txBody>
          <a:bodyPr/>
          <a:lstStyle/>
          <a:p>
            <a:endParaRPr lang="zh-CN" altLang="en-US"/>
          </a:p>
        </p:txBody>
      </p:sp>
      <p:sp>
        <p:nvSpPr>
          <p:cNvPr id="26632" name="Line 19"/>
          <p:cNvSpPr>
            <a:spLocks noChangeShapeType="1"/>
          </p:cNvSpPr>
          <p:nvPr/>
        </p:nvSpPr>
        <p:spPr bwMode="auto">
          <a:xfrm>
            <a:off x="1828800" y="2825750"/>
            <a:ext cx="5943600" cy="0"/>
          </a:xfrm>
          <a:prstGeom prst="line">
            <a:avLst/>
          </a:prstGeom>
          <a:noFill/>
          <a:ln w="38100" cap="rnd">
            <a:solidFill>
              <a:srgbClr val="969696"/>
            </a:solidFill>
            <a:prstDash val="sysDot"/>
            <a:round/>
            <a:headEnd/>
            <a:tailEnd type="oval" w="med" len="med"/>
          </a:ln>
        </p:spPr>
        <p:txBody>
          <a:bodyPr/>
          <a:lstStyle/>
          <a:p>
            <a:endParaRPr lang="zh-CN" altLang="en-US"/>
          </a:p>
        </p:txBody>
      </p:sp>
      <p:sp>
        <p:nvSpPr>
          <p:cNvPr id="26633" name="Line 20"/>
          <p:cNvSpPr>
            <a:spLocks noChangeShapeType="1"/>
          </p:cNvSpPr>
          <p:nvPr/>
        </p:nvSpPr>
        <p:spPr bwMode="auto">
          <a:xfrm flipV="1">
            <a:off x="1828800" y="3943350"/>
            <a:ext cx="5943600" cy="3175"/>
          </a:xfrm>
          <a:prstGeom prst="line">
            <a:avLst/>
          </a:prstGeom>
          <a:noFill/>
          <a:ln w="38100" cap="rnd">
            <a:solidFill>
              <a:srgbClr val="969696"/>
            </a:solidFill>
            <a:prstDash val="sysDot"/>
            <a:round/>
            <a:headEnd/>
            <a:tailEnd type="oval" w="med" len="med"/>
          </a:ln>
        </p:spPr>
        <p:txBody>
          <a:bodyPr/>
          <a:lstStyle/>
          <a:p>
            <a:endParaRPr lang="zh-CN" altLang="en-US"/>
          </a:p>
        </p:txBody>
      </p:sp>
      <p:sp>
        <p:nvSpPr>
          <p:cNvPr id="26634" name="Text Box 21"/>
          <p:cNvSpPr txBox="1">
            <a:spLocks noChangeArrowheads="1"/>
          </p:cNvSpPr>
          <p:nvPr/>
        </p:nvSpPr>
        <p:spPr bwMode="auto">
          <a:xfrm>
            <a:off x="3124200" y="742950"/>
            <a:ext cx="4489450" cy="954107"/>
          </a:xfrm>
          <a:prstGeom prst="rect">
            <a:avLst/>
          </a:prstGeom>
          <a:noFill/>
          <a:ln w="9525">
            <a:noFill/>
            <a:miter lim="800000"/>
            <a:headEnd/>
            <a:tailEnd/>
          </a:ln>
        </p:spPr>
        <p:txBody>
          <a:bodyPr wrap="square">
            <a:spAutoFit/>
          </a:bodyPr>
          <a:lstStyle/>
          <a:p>
            <a:r>
              <a:rPr lang="en-US" altLang="zh-CN" sz="1400" b="1" dirty="0" smtClean="0">
                <a:solidFill>
                  <a:srgbClr val="E94E0C"/>
                </a:solidFill>
                <a:latin typeface="Verdana" pitchFamily="34" charset="0"/>
                <a:cs typeface="Arial" pitchFamily="34" charset="0"/>
              </a:rPr>
              <a:t>2013.5 </a:t>
            </a:r>
            <a:r>
              <a:rPr lang="zh-CN" altLang="en-US" sz="1400" b="1" dirty="0" smtClean="0">
                <a:solidFill>
                  <a:srgbClr val="E94E0C"/>
                </a:solidFill>
                <a:latin typeface="Verdana" pitchFamily="34" charset="0"/>
                <a:cs typeface="Arial" pitchFamily="34" charset="0"/>
              </a:rPr>
              <a:t>编写</a:t>
            </a:r>
            <a:r>
              <a:rPr lang="en-US" altLang="zh-CN" sz="1400" b="1" dirty="0" smtClean="0">
                <a:solidFill>
                  <a:srgbClr val="E94E0C"/>
                </a:solidFill>
                <a:latin typeface="Verdana" pitchFamily="34" charset="0"/>
                <a:cs typeface="Arial" pitchFamily="34" charset="0"/>
              </a:rPr>
              <a:t>《</a:t>
            </a:r>
            <a:r>
              <a:rPr lang="zh-CN" altLang="en-US" sz="1400" b="1" dirty="0" smtClean="0">
                <a:solidFill>
                  <a:srgbClr val="E94E0C"/>
                </a:solidFill>
                <a:latin typeface="Verdana" pitchFamily="34" charset="0"/>
                <a:cs typeface="Arial" pitchFamily="34" charset="0"/>
              </a:rPr>
              <a:t>谁在营销死亡</a:t>
            </a:r>
            <a:r>
              <a:rPr lang="en-US" altLang="zh-CN" sz="1400" b="1" dirty="0" smtClean="0">
                <a:solidFill>
                  <a:srgbClr val="E94E0C"/>
                </a:solidFill>
                <a:latin typeface="Verdana" pitchFamily="34" charset="0"/>
                <a:cs typeface="Arial" pitchFamily="34" charset="0"/>
              </a:rPr>
              <a:t>》</a:t>
            </a:r>
            <a:endParaRPr lang="en-US" altLang="zh-CN" sz="1400" b="1" dirty="0">
              <a:solidFill>
                <a:srgbClr val="E94E0C"/>
              </a:solidFill>
              <a:latin typeface="Verdana" pitchFamily="34" charset="0"/>
              <a:cs typeface="Arial" pitchFamily="34" charset="0"/>
            </a:endParaRPr>
          </a:p>
          <a:p>
            <a:r>
              <a:rPr lang="en-US" altLang="zh-CN" sz="1400" dirty="0" smtClean="0">
                <a:solidFill>
                  <a:srgbClr val="000000"/>
                </a:solidFill>
                <a:latin typeface="Verdana" pitchFamily="34" charset="0"/>
                <a:cs typeface="Arial" pitchFamily="34" charset="0"/>
              </a:rPr>
              <a:t>2014.2</a:t>
            </a:r>
            <a:r>
              <a:rPr lang="zh-CN" altLang="en-US" sz="1400" dirty="0" smtClean="0">
                <a:solidFill>
                  <a:srgbClr val="000000"/>
                </a:solidFill>
                <a:latin typeface="Verdana" pitchFamily="34" charset="0"/>
                <a:cs typeface="Arial" pitchFamily="34" charset="0"/>
              </a:rPr>
              <a:t> 针对志愿者开展烟草广告返乡随手拍活动</a:t>
            </a:r>
            <a:endParaRPr lang="en-US" altLang="zh-CN" sz="1400" dirty="0" smtClean="0">
              <a:solidFill>
                <a:srgbClr val="000000"/>
              </a:solidFill>
              <a:latin typeface="Verdana" pitchFamily="34" charset="0"/>
              <a:cs typeface="Arial" pitchFamily="34" charset="0"/>
            </a:endParaRPr>
          </a:p>
          <a:p>
            <a:r>
              <a:rPr lang="en-US" altLang="zh-CN" sz="1400" dirty="0" smtClean="0">
                <a:solidFill>
                  <a:srgbClr val="000000"/>
                </a:solidFill>
                <a:latin typeface="Verdana" pitchFamily="34" charset="0"/>
                <a:cs typeface="Arial" pitchFamily="34" charset="0"/>
              </a:rPr>
              <a:t>2014.2</a:t>
            </a:r>
            <a:r>
              <a:rPr lang="zh-CN" altLang="en-US" sz="1400" dirty="0" smtClean="0">
                <a:solidFill>
                  <a:srgbClr val="000000"/>
                </a:solidFill>
                <a:latin typeface="Verdana" pitchFamily="34" charset="0"/>
                <a:cs typeface="Arial" pitchFamily="34" charset="0"/>
              </a:rPr>
              <a:t> 举办两会代表座谈会，递交修订广告法申请</a:t>
            </a:r>
            <a:endParaRPr lang="en-US" altLang="zh-CN" sz="1400" dirty="0" smtClean="0">
              <a:solidFill>
                <a:srgbClr val="000000"/>
              </a:solidFill>
              <a:latin typeface="Verdana" pitchFamily="34" charset="0"/>
              <a:cs typeface="Arial" pitchFamily="34" charset="0"/>
            </a:endParaRPr>
          </a:p>
          <a:p>
            <a:endParaRPr lang="en-US" altLang="zh-CN" sz="1400" dirty="0">
              <a:solidFill>
                <a:srgbClr val="000000"/>
              </a:solidFill>
              <a:latin typeface="Verdana" pitchFamily="34" charset="0"/>
              <a:cs typeface="Arial" pitchFamily="34" charset="0"/>
            </a:endParaRPr>
          </a:p>
        </p:txBody>
      </p:sp>
      <p:sp>
        <p:nvSpPr>
          <p:cNvPr id="26635" name="Text Box 22"/>
          <p:cNvSpPr txBox="1">
            <a:spLocks noChangeArrowheads="1"/>
          </p:cNvSpPr>
          <p:nvPr/>
        </p:nvSpPr>
        <p:spPr bwMode="auto">
          <a:xfrm>
            <a:off x="3124200" y="1885950"/>
            <a:ext cx="4652236" cy="738664"/>
          </a:xfrm>
          <a:prstGeom prst="rect">
            <a:avLst/>
          </a:prstGeom>
          <a:noFill/>
          <a:ln w="9525">
            <a:noFill/>
            <a:miter lim="800000"/>
            <a:headEnd/>
            <a:tailEnd/>
          </a:ln>
        </p:spPr>
        <p:txBody>
          <a:bodyPr wrap="none">
            <a:spAutoFit/>
          </a:bodyPr>
          <a:lstStyle/>
          <a:p>
            <a:r>
              <a:rPr lang="en-US" altLang="zh-CN" sz="1400" dirty="0" smtClean="0">
                <a:solidFill>
                  <a:srgbClr val="000000"/>
                </a:solidFill>
                <a:latin typeface="Verdana" pitchFamily="34" charset="0"/>
                <a:cs typeface="Arial" pitchFamily="34" charset="0"/>
              </a:rPr>
              <a:t>2014.2 </a:t>
            </a:r>
            <a:r>
              <a:rPr lang="zh-CN" altLang="en-US" sz="1400" dirty="0" smtClean="0">
                <a:solidFill>
                  <a:srgbClr val="000000"/>
                </a:solidFill>
                <a:latin typeface="Verdana" pitchFamily="34" charset="0"/>
                <a:cs typeface="Arial" pitchFamily="34" charset="0"/>
              </a:rPr>
              <a:t>致信国务院法制办，要求禁止所有的烟草广告</a:t>
            </a:r>
            <a:endParaRPr lang="en-US" altLang="zh-CN" sz="1400" dirty="0">
              <a:solidFill>
                <a:srgbClr val="000000"/>
              </a:solidFill>
              <a:latin typeface="Verdana" pitchFamily="34" charset="0"/>
              <a:cs typeface="Arial" pitchFamily="34" charset="0"/>
            </a:endParaRPr>
          </a:p>
          <a:p>
            <a:r>
              <a:rPr lang="en-US" altLang="zh-CN" sz="1400" dirty="0" smtClean="0">
                <a:solidFill>
                  <a:srgbClr val="000000"/>
                </a:solidFill>
                <a:latin typeface="Verdana" pitchFamily="34" charset="0"/>
                <a:cs typeface="Arial" pitchFamily="34" charset="0"/>
              </a:rPr>
              <a:t>2004.6 </a:t>
            </a:r>
            <a:r>
              <a:rPr lang="zh-CN" altLang="en-US" sz="1400" dirty="0" smtClean="0">
                <a:solidFill>
                  <a:srgbClr val="000000"/>
                </a:solidFill>
                <a:latin typeface="Verdana" pitchFamily="34" charset="0"/>
                <a:cs typeface="Arial" pitchFamily="34" charset="0"/>
              </a:rPr>
              <a:t>举办“别让烟草毁了青少年的健康”信息交流会</a:t>
            </a:r>
            <a:endParaRPr lang="en-US" altLang="zh-CN" sz="1400" dirty="0">
              <a:solidFill>
                <a:srgbClr val="000000"/>
              </a:solidFill>
              <a:latin typeface="Verdana" pitchFamily="34" charset="0"/>
              <a:cs typeface="Arial" pitchFamily="34" charset="0"/>
            </a:endParaRPr>
          </a:p>
          <a:p>
            <a:r>
              <a:rPr lang="en-US" altLang="zh-CN" sz="1400" dirty="0" smtClean="0">
                <a:solidFill>
                  <a:srgbClr val="000000"/>
                </a:solidFill>
                <a:latin typeface="Verdana" pitchFamily="34" charset="0"/>
                <a:cs typeface="Arial" pitchFamily="34" charset="0"/>
              </a:rPr>
              <a:t>2004.6 </a:t>
            </a:r>
            <a:r>
              <a:rPr lang="zh-CN" altLang="en-US" sz="1400" dirty="0" smtClean="0">
                <a:solidFill>
                  <a:srgbClr val="000000"/>
                </a:solidFill>
                <a:latin typeface="Verdana" pitchFamily="34" charset="0"/>
                <a:cs typeface="Arial" pitchFamily="34" charset="0"/>
              </a:rPr>
              <a:t>邀请</a:t>
            </a:r>
            <a:r>
              <a:rPr lang="en-US" altLang="zh-CN" sz="1400" dirty="0" smtClean="0">
                <a:solidFill>
                  <a:srgbClr val="000000"/>
                </a:solidFill>
                <a:latin typeface="Verdana" pitchFamily="34" charset="0"/>
                <a:cs typeface="Arial" pitchFamily="34" charset="0"/>
              </a:rPr>
              <a:t>55</a:t>
            </a:r>
            <a:r>
              <a:rPr lang="zh-CN" altLang="en-US" sz="1400" dirty="0" smtClean="0">
                <a:solidFill>
                  <a:srgbClr val="000000"/>
                </a:solidFill>
                <a:latin typeface="Verdana" pitchFamily="34" charset="0"/>
                <a:cs typeface="Arial" pitchFamily="34" charset="0"/>
              </a:rPr>
              <a:t>位专家联名致信人大法工委</a:t>
            </a:r>
            <a:endParaRPr lang="en-US" altLang="zh-CN" sz="1400" dirty="0">
              <a:solidFill>
                <a:srgbClr val="000000"/>
              </a:solidFill>
              <a:latin typeface="Verdana" pitchFamily="34" charset="0"/>
              <a:cs typeface="Arial" pitchFamily="34" charset="0"/>
            </a:endParaRPr>
          </a:p>
        </p:txBody>
      </p:sp>
      <p:sp>
        <p:nvSpPr>
          <p:cNvPr id="26636" name="Text Box 23"/>
          <p:cNvSpPr txBox="1">
            <a:spLocks noChangeArrowheads="1"/>
          </p:cNvSpPr>
          <p:nvPr/>
        </p:nvSpPr>
        <p:spPr bwMode="auto">
          <a:xfrm>
            <a:off x="3124200" y="3028950"/>
            <a:ext cx="4947188" cy="523220"/>
          </a:xfrm>
          <a:prstGeom prst="rect">
            <a:avLst/>
          </a:prstGeom>
          <a:noFill/>
          <a:ln w="9525">
            <a:noFill/>
            <a:miter lim="800000"/>
            <a:headEnd/>
            <a:tailEnd/>
          </a:ln>
        </p:spPr>
        <p:txBody>
          <a:bodyPr wrap="none">
            <a:spAutoFit/>
          </a:bodyPr>
          <a:lstStyle/>
          <a:p>
            <a:r>
              <a:rPr lang="en-US" altLang="zh-CN" sz="1400" dirty="0" smtClean="0">
                <a:solidFill>
                  <a:srgbClr val="000000"/>
                </a:solidFill>
                <a:latin typeface="Verdana" pitchFamily="34" charset="0"/>
                <a:cs typeface="Arial" pitchFamily="34" charset="0"/>
              </a:rPr>
              <a:t>2014.7 </a:t>
            </a:r>
            <a:r>
              <a:rPr lang="zh-CN" altLang="en-US" sz="1400" dirty="0" smtClean="0">
                <a:solidFill>
                  <a:srgbClr val="000000"/>
                </a:solidFill>
                <a:latin typeface="Verdana" pitchFamily="34" charset="0"/>
                <a:cs typeface="Arial" pitchFamily="34" charset="0"/>
              </a:rPr>
              <a:t>在</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控员集结号开展</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烟草广告害死人</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主题活动</a:t>
            </a:r>
            <a:endParaRPr lang="en-US" altLang="zh-CN" sz="1400" dirty="0" smtClean="0">
              <a:solidFill>
                <a:srgbClr val="000000"/>
              </a:solidFill>
              <a:latin typeface="Verdana" pitchFamily="34" charset="0"/>
              <a:cs typeface="Arial" pitchFamily="34" charset="0"/>
            </a:endParaRPr>
          </a:p>
          <a:p>
            <a:r>
              <a:rPr lang="en-US" altLang="zh-CN" sz="1400" dirty="0">
                <a:solidFill>
                  <a:srgbClr val="000000"/>
                </a:solidFill>
                <a:latin typeface="Verdana" pitchFamily="34" charset="0"/>
                <a:cs typeface="Arial" pitchFamily="34" charset="0"/>
              </a:rPr>
              <a:t>2014.8 </a:t>
            </a:r>
            <a:r>
              <a:rPr lang="zh-CN" altLang="en-US" sz="1400" dirty="0">
                <a:solidFill>
                  <a:srgbClr val="000000"/>
                </a:solidFill>
                <a:latin typeface="Verdana" pitchFamily="34" charset="0"/>
                <a:cs typeface="Arial" pitchFamily="34" charset="0"/>
              </a:rPr>
              <a:t>举办“对修订广告法的期盼”信息</a:t>
            </a:r>
            <a:r>
              <a:rPr lang="zh-CN" altLang="en-US" sz="1400" dirty="0" smtClean="0">
                <a:solidFill>
                  <a:srgbClr val="000000"/>
                </a:solidFill>
                <a:latin typeface="Verdana" pitchFamily="34" charset="0"/>
                <a:cs typeface="Arial" pitchFamily="34" charset="0"/>
              </a:rPr>
              <a:t>交流会</a:t>
            </a:r>
            <a:endParaRPr lang="en-US" altLang="zh-CN" sz="1400" dirty="0">
              <a:solidFill>
                <a:srgbClr val="000000"/>
              </a:solidFill>
              <a:latin typeface="Verdana" pitchFamily="34" charset="0"/>
              <a:cs typeface="Arial" pitchFamily="34" charset="0"/>
            </a:endParaRPr>
          </a:p>
        </p:txBody>
      </p:sp>
      <p:sp>
        <p:nvSpPr>
          <p:cNvPr id="26637" name="Text Box 24"/>
          <p:cNvSpPr txBox="1">
            <a:spLocks noChangeArrowheads="1"/>
          </p:cNvSpPr>
          <p:nvPr/>
        </p:nvSpPr>
        <p:spPr bwMode="auto">
          <a:xfrm>
            <a:off x="3124200" y="4171950"/>
            <a:ext cx="5108193" cy="523220"/>
          </a:xfrm>
          <a:prstGeom prst="rect">
            <a:avLst/>
          </a:prstGeom>
          <a:noFill/>
          <a:ln w="9525">
            <a:noFill/>
            <a:miter lim="800000"/>
            <a:headEnd/>
            <a:tailEnd/>
          </a:ln>
        </p:spPr>
        <p:txBody>
          <a:bodyPr wrap="none">
            <a:spAutoFit/>
          </a:bodyPr>
          <a:lstStyle/>
          <a:p>
            <a:r>
              <a:rPr lang="en-US" altLang="zh-CN" sz="1400" dirty="0" smtClean="0">
                <a:solidFill>
                  <a:srgbClr val="000000"/>
                </a:solidFill>
                <a:latin typeface="Verdana" pitchFamily="34" charset="0"/>
                <a:cs typeface="Arial" pitchFamily="34" charset="0"/>
              </a:rPr>
              <a:t>2014.9 </a:t>
            </a:r>
            <a:r>
              <a:rPr lang="zh-CN" altLang="en-US" sz="1400" dirty="0" smtClean="0">
                <a:solidFill>
                  <a:srgbClr val="000000"/>
                </a:solidFill>
                <a:latin typeface="Verdana" pitchFamily="34" charset="0"/>
                <a:cs typeface="Arial" pitchFamily="34" charset="0"/>
              </a:rPr>
              <a:t>撰写</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广告法立法原则</a:t>
            </a:r>
            <a:r>
              <a:rPr lang="en-US" altLang="zh-CN" sz="1400" dirty="0" smtClean="0">
                <a:solidFill>
                  <a:srgbClr val="000000"/>
                </a:solidFill>
                <a:latin typeface="Verdana" pitchFamily="34" charset="0"/>
                <a:cs typeface="Arial" pitchFamily="34" charset="0"/>
              </a:rPr>
              <a:t>》</a:t>
            </a:r>
            <a:endParaRPr lang="en-US" altLang="zh-CN" sz="1400" dirty="0">
              <a:solidFill>
                <a:srgbClr val="000000"/>
              </a:solidFill>
              <a:latin typeface="Verdana" pitchFamily="34" charset="0"/>
              <a:cs typeface="Arial" pitchFamily="34" charset="0"/>
            </a:endParaRPr>
          </a:p>
          <a:p>
            <a:r>
              <a:rPr lang="en-US" altLang="zh-CN" sz="1400" dirty="0" smtClean="0">
                <a:solidFill>
                  <a:srgbClr val="000000"/>
                </a:solidFill>
                <a:latin typeface="Verdana" pitchFamily="34" charset="0"/>
                <a:cs typeface="Arial" pitchFamily="34" charset="0"/>
              </a:rPr>
              <a:t>2014.9 </a:t>
            </a:r>
            <a:r>
              <a:rPr lang="zh-CN" altLang="en-US" sz="1400" dirty="0" smtClean="0">
                <a:solidFill>
                  <a:srgbClr val="000000"/>
                </a:solidFill>
                <a:latin typeface="Verdana" pitchFamily="34" charset="0"/>
                <a:cs typeface="Arial" pitchFamily="34" charset="0"/>
              </a:rPr>
              <a:t>编写</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我们决不放弃</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禁止</a:t>
            </a:r>
            <a:r>
              <a:rPr lang="en-US" altLang="zh-CN" sz="1400" dirty="0" smtClean="0">
                <a:solidFill>
                  <a:srgbClr val="000000"/>
                </a:solidFill>
                <a:latin typeface="Verdana" pitchFamily="34" charset="0"/>
                <a:cs typeface="Arial" pitchFamily="34" charset="0"/>
              </a:rPr>
              <a:t>TAPS</a:t>
            </a:r>
            <a:r>
              <a:rPr lang="zh-CN" altLang="en-US" sz="1400" dirty="0" smtClean="0">
                <a:solidFill>
                  <a:srgbClr val="000000"/>
                </a:solidFill>
                <a:latin typeface="Verdana" pitchFamily="34" charset="0"/>
                <a:cs typeface="Arial" pitchFamily="34" charset="0"/>
              </a:rPr>
              <a:t>行动的回顾与解析</a:t>
            </a:r>
            <a:r>
              <a:rPr lang="en-US" altLang="zh-CN" sz="1400" dirty="0" smtClean="0">
                <a:solidFill>
                  <a:srgbClr val="000000"/>
                </a:solidFill>
                <a:latin typeface="Verdana" pitchFamily="34" charset="0"/>
                <a:cs typeface="Arial" pitchFamily="34" charset="0"/>
              </a:rPr>
              <a:t>》</a:t>
            </a:r>
            <a:endParaRPr lang="en-US" altLang="zh-CN" sz="1400" dirty="0">
              <a:solidFill>
                <a:srgbClr val="000000"/>
              </a:solidFill>
              <a:latin typeface="Verdana" pitchFamily="34" charset="0"/>
              <a:cs typeface="Arial" pitchFamily="34" charset="0"/>
            </a:endParaRPr>
          </a:p>
        </p:txBody>
      </p:sp>
      <p:sp>
        <p:nvSpPr>
          <p:cNvPr id="23" name="TextBox 22"/>
          <p:cNvSpPr txBox="1"/>
          <p:nvPr/>
        </p:nvSpPr>
        <p:spPr>
          <a:xfrm>
            <a:off x="914400" y="0"/>
            <a:ext cx="7315200" cy="646331"/>
          </a:xfrm>
          <a:prstGeom prst="rect">
            <a:avLst/>
          </a:prstGeom>
          <a:noFill/>
        </p:spPr>
        <p:txBody>
          <a:bodyPr wrap="square" rtlCol="0">
            <a:spAutoFit/>
          </a:bodyPr>
          <a:lstStyle/>
          <a:p>
            <a:pPr algn="ctr"/>
            <a:r>
              <a:rPr lang="zh-CN" altLang="en-US" sz="3600" b="1" dirty="0" smtClean="0">
                <a:solidFill>
                  <a:srgbClr val="953735"/>
                </a:solidFill>
                <a:latin typeface="微软雅黑" pitchFamily="34" charset="-122"/>
                <a:ea typeface="微软雅黑" pitchFamily="34" charset="-122"/>
              </a:rPr>
              <a:t>新探行动时间表</a:t>
            </a:r>
            <a:endParaRPr lang="zh-CN" altLang="en-US" sz="3600" b="1" dirty="0">
              <a:solidFill>
                <a:srgbClr val="953735"/>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3"/>
          <p:cNvSpPr>
            <a:spLocks noGrp="1" noChangeArrowheads="1"/>
          </p:cNvSpPr>
          <p:nvPr>
            <p:ph type="body" idx="1"/>
          </p:nvPr>
        </p:nvSpPr>
        <p:spPr>
          <a:xfrm>
            <a:off x="4857750" y="1257300"/>
            <a:ext cx="2800350" cy="3341688"/>
          </a:xfrm>
        </p:spPr>
        <p:txBody>
          <a:bodyPr/>
          <a:lstStyle/>
          <a:p>
            <a:pPr eaLnBrk="1" hangingPunct="1">
              <a:defRPr/>
            </a:pPr>
            <a:r>
              <a:rPr lang="zh-CN" altLang="en-US" sz="1800" b="1" dirty="0">
                <a:solidFill>
                  <a:srgbClr val="E94E0C"/>
                </a:solidFill>
              </a:rPr>
              <a:t>响应</a:t>
            </a:r>
            <a:r>
              <a:rPr lang="en-US" altLang="zh-CN" sz="1800" b="1" dirty="0">
                <a:solidFill>
                  <a:srgbClr val="E94E0C"/>
                </a:solidFill>
              </a:rPr>
              <a:t>2013</a:t>
            </a:r>
            <a:r>
              <a:rPr lang="zh-CN" altLang="en-US" sz="1800" b="1" dirty="0">
                <a:solidFill>
                  <a:srgbClr val="E94E0C"/>
                </a:solidFill>
              </a:rPr>
              <a:t>年世界无烟日主题</a:t>
            </a:r>
            <a:r>
              <a:rPr lang="en-US" altLang="zh-CN" sz="1800" b="1" dirty="0">
                <a:solidFill>
                  <a:srgbClr val="E94E0C"/>
                </a:solidFill>
              </a:rPr>
              <a:t> “</a:t>
            </a:r>
            <a:r>
              <a:rPr lang="zh-CN" altLang="en-US" sz="1800" b="1" dirty="0">
                <a:solidFill>
                  <a:srgbClr val="E94E0C"/>
                </a:solidFill>
              </a:rPr>
              <a:t>禁止烟草广告、促销和赞助”新探编辑</a:t>
            </a:r>
            <a:r>
              <a:rPr lang="en-US" altLang="zh-CN" sz="1800" b="1" dirty="0">
                <a:solidFill>
                  <a:srgbClr val="E94E0C"/>
                </a:solidFill>
              </a:rPr>
              <a:t>《</a:t>
            </a:r>
            <a:r>
              <a:rPr lang="zh-CN" altLang="en-US" sz="1800" b="1" dirty="0">
                <a:solidFill>
                  <a:srgbClr val="E94E0C"/>
                </a:solidFill>
              </a:rPr>
              <a:t>谁在营销死亡？</a:t>
            </a:r>
            <a:r>
              <a:rPr lang="en-US" altLang="zh-CN" sz="1800" b="1" dirty="0">
                <a:solidFill>
                  <a:srgbClr val="E94E0C"/>
                </a:solidFill>
              </a:rPr>
              <a:t>》</a:t>
            </a:r>
          </a:p>
          <a:p>
            <a:pPr eaLnBrk="1" hangingPunct="1">
              <a:buFont typeface="Wingdings" pitchFamily="2" charset="2"/>
              <a:buNone/>
              <a:defRPr/>
            </a:pPr>
            <a:endParaRPr lang="en-US" altLang="zh-CN" sz="1800" b="1" dirty="0">
              <a:solidFill>
                <a:srgbClr val="E94E0C"/>
              </a:solidFill>
            </a:endParaRPr>
          </a:p>
          <a:p>
            <a:pPr eaLnBrk="1" hangingPunct="1">
              <a:defRPr/>
            </a:pPr>
            <a:r>
              <a:rPr lang="zh-CN" altLang="en-US" sz="1800" b="1" dirty="0">
                <a:solidFill>
                  <a:srgbClr val="E94E0C"/>
                </a:solidFill>
              </a:rPr>
              <a:t>揭露中国烟草业如何施展各种伎俩，利用所有可能利用的人、物、事打着各种旗号的手段进行营销</a:t>
            </a:r>
            <a:endParaRPr lang="en-US" altLang="zh-CN" sz="1800" b="1" dirty="0">
              <a:solidFill>
                <a:srgbClr val="E94E0C"/>
              </a:solidFill>
            </a:endParaRPr>
          </a:p>
          <a:p>
            <a:pPr eaLnBrk="1" hangingPunct="1">
              <a:buFont typeface="Wingdings" pitchFamily="2" charset="2"/>
              <a:buNone/>
              <a:defRPr/>
            </a:pPr>
            <a:endParaRPr lang="en-US" altLang="zh-CN" sz="1800" b="1" dirty="0"/>
          </a:p>
          <a:p>
            <a:pPr eaLnBrk="1" hangingPunct="1">
              <a:buFont typeface="Wingdings" pitchFamily="2" charset="2"/>
              <a:buNone/>
              <a:defRPr/>
            </a:pPr>
            <a:endParaRPr lang="zh-CN" altLang="en-US" sz="1350" dirty="0"/>
          </a:p>
        </p:txBody>
      </p:sp>
      <p:pic>
        <p:nvPicPr>
          <p:cNvPr id="49156" name="Picture 4" descr="321"/>
          <p:cNvPicPr>
            <a:picLocks noChangeAspect="1" noChangeArrowheads="1"/>
          </p:cNvPicPr>
          <p:nvPr/>
        </p:nvPicPr>
        <p:blipFill>
          <a:blip r:embed="rId2" cstate="email"/>
          <a:srcRect/>
          <a:stretch>
            <a:fillRect/>
          </a:stretch>
        </p:blipFill>
        <p:spPr bwMode="auto">
          <a:xfrm>
            <a:off x="1655763" y="896938"/>
            <a:ext cx="2870200" cy="4057650"/>
          </a:xfrm>
          <a:prstGeom prst="rect">
            <a:avLst/>
          </a:prstGeom>
          <a:noFill/>
          <a:ln w="9525">
            <a:noFill/>
            <a:miter lim="800000"/>
            <a:headEnd/>
            <a:tailEnd/>
          </a:ln>
        </p:spPr>
      </p:pic>
      <p:sp>
        <p:nvSpPr>
          <p:cNvPr id="4" name="标题 1"/>
          <p:cNvSpPr>
            <a:spLocks noGrp="1"/>
          </p:cNvSpPr>
          <p:nvPr>
            <p:ph type="title"/>
          </p:nvPr>
        </p:nvSpPr>
        <p:spPr>
          <a:xfrm>
            <a:off x="457200" y="206375"/>
            <a:ext cx="8229600" cy="857250"/>
          </a:xfrm>
        </p:spPr>
        <p:txBody>
          <a:bodyPr/>
          <a:lstStyle/>
          <a:p>
            <a:r>
              <a:rPr lang="en-US" altLang="zh-CN" sz="3600" b="1" dirty="0" smtClean="0">
                <a:solidFill>
                  <a:srgbClr val="953735"/>
                </a:solidFill>
                <a:latin typeface="+mn-ea"/>
                <a:ea typeface="+mn-ea"/>
                <a:cs typeface="Arial" pitchFamily="34" charset="0"/>
              </a:rPr>
              <a:t>1</a:t>
            </a:r>
            <a:r>
              <a:rPr lang="zh-CN" altLang="en-US" sz="3600" b="1" dirty="0" smtClean="0">
                <a:solidFill>
                  <a:srgbClr val="953735"/>
                </a:solidFill>
                <a:latin typeface="+mn-ea"/>
                <a:ea typeface="+mn-ea"/>
                <a:cs typeface="Arial" pitchFamily="34" charset="0"/>
              </a:rPr>
              <a:t>、新探特刊</a:t>
            </a:r>
            <a:r>
              <a:rPr lang="en-US" altLang="zh-CN" sz="3600" b="1" dirty="0" smtClean="0">
                <a:solidFill>
                  <a:srgbClr val="953735"/>
                </a:solidFill>
                <a:latin typeface="+mn-ea"/>
                <a:ea typeface="+mn-ea"/>
                <a:cs typeface="Arial" pitchFamily="34" charset="0"/>
              </a:rPr>
              <a:t>《</a:t>
            </a:r>
            <a:r>
              <a:rPr lang="zh-CN" altLang="en-US" sz="3600" b="1" dirty="0" smtClean="0">
                <a:solidFill>
                  <a:srgbClr val="953735"/>
                </a:solidFill>
                <a:latin typeface="+mn-ea"/>
                <a:ea typeface="+mn-ea"/>
                <a:cs typeface="Arial" pitchFamily="34" charset="0"/>
              </a:rPr>
              <a:t>谁在营销死亡</a:t>
            </a:r>
            <a:r>
              <a:rPr lang="en-US" altLang="zh-CN" sz="3600" b="1" dirty="0" smtClean="0">
                <a:solidFill>
                  <a:srgbClr val="953735"/>
                </a:solidFill>
                <a:latin typeface="+mn-ea"/>
                <a:ea typeface="+mn-ea"/>
                <a:cs typeface="Arial" pitchFamily="34" charset="0"/>
              </a:rPr>
              <a:t>》</a:t>
            </a:r>
            <a:endParaRPr lang="en-US" altLang="zh-CN" sz="3600" b="1" dirty="0">
              <a:solidFill>
                <a:srgbClr val="953735"/>
              </a:solidFill>
              <a:latin typeface="+mn-ea"/>
              <a:ea typeface="+mn-ea"/>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698" name="Object 2"/>
          <p:cNvGraphicFramePr>
            <a:graphicFrameLocks noChangeAspect="1"/>
          </p:cNvGraphicFramePr>
          <p:nvPr/>
        </p:nvGraphicFramePr>
        <p:xfrm>
          <a:off x="914400" y="627063"/>
          <a:ext cx="2905125" cy="3760787"/>
        </p:xfrm>
        <a:graphic>
          <a:graphicData uri="http://schemas.openxmlformats.org/presentationml/2006/ole">
            <p:oleObj spid="_x0000_s29699" name="Acrobat Document" r:id="rId3" imgW="5508000" imgH="7128000" progId="">
              <p:embed/>
            </p:oleObj>
          </a:graphicData>
        </a:graphic>
      </p:graphicFrame>
      <p:pic>
        <p:nvPicPr>
          <p:cNvPr id="3" name="Picture 2" descr="谁在营销死亡(06-27-19-22-30)"/>
          <p:cNvPicPr>
            <a:picLocks noChangeAspect="1" noChangeArrowheads="1"/>
          </p:cNvPicPr>
          <p:nvPr/>
        </p:nvPicPr>
        <p:blipFill>
          <a:blip r:embed="rId4" cstate="email"/>
          <a:srcRect/>
          <a:stretch>
            <a:fillRect/>
          </a:stretch>
        </p:blipFill>
        <p:spPr bwMode="auto">
          <a:xfrm>
            <a:off x="5583306" y="742950"/>
            <a:ext cx="2646294" cy="3570209"/>
          </a:xfrm>
          <a:prstGeom prst="rect">
            <a:avLst/>
          </a:prstGeom>
          <a:solidFill>
            <a:srgbClr val="FFFFFF">
              <a:shade val="85000"/>
            </a:srgbClr>
          </a:solidFill>
          <a:ln w="190500" cap="rnd">
            <a:solidFill>
              <a:schemeClr val="accent4">
                <a:lumMod val="50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文本框 1"/>
          <p:cNvSpPr txBox="1"/>
          <p:nvPr/>
        </p:nvSpPr>
        <p:spPr>
          <a:xfrm rot="1292454">
            <a:off x="3786188" y="1954213"/>
            <a:ext cx="1831975" cy="1106487"/>
          </a:xfrm>
          <a:prstGeom prst="rect">
            <a:avLst/>
          </a:prstGeom>
          <a:solidFill>
            <a:srgbClr val="953735"/>
          </a:solidFill>
        </p:spPr>
        <p:txBody>
          <a:bodyPr>
            <a:spAutoFit/>
          </a:bodyPr>
          <a:lstStyle/>
          <a:p>
            <a:pPr algn="ctr">
              <a:defRPr/>
            </a:pPr>
            <a:r>
              <a:rPr lang="en-US" altLang="zh-CN" sz="6600" b="1" dirty="0">
                <a:solidFill>
                  <a:schemeClr val="bg1"/>
                </a:solidFill>
                <a:latin typeface="+mn-ea"/>
                <a:ea typeface="+mn-ea"/>
              </a:rPr>
              <a:t>VS</a:t>
            </a:r>
            <a:endParaRPr lang="zh-CN" altLang="en-US" sz="6600" b="1" dirty="0">
              <a:solidFill>
                <a:schemeClr val="bg1"/>
              </a:solidFill>
              <a:latin typeface="+mn-ea"/>
              <a:ea typeface="+mn-ea"/>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标题 1"/>
          <p:cNvSpPr>
            <a:spLocks noGrp="1"/>
          </p:cNvSpPr>
          <p:nvPr>
            <p:ph type="title"/>
          </p:nvPr>
        </p:nvSpPr>
        <p:spPr/>
        <p:txBody>
          <a:bodyPr/>
          <a:lstStyle/>
          <a:p>
            <a:r>
              <a:rPr lang="en-US" altLang="zh-CN" sz="3600" b="1" dirty="0" smtClean="0">
                <a:solidFill>
                  <a:srgbClr val="953735"/>
                </a:solidFill>
                <a:latin typeface="+mn-ea"/>
                <a:ea typeface="+mn-ea"/>
                <a:cs typeface="Arial" pitchFamily="34" charset="0"/>
              </a:rPr>
              <a:t>1</a:t>
            </a:r>
            <a:r>
              <a:rPr lang="zh-CN" altLang="en-US" sz="3600" b="1" dirty="0" smtClean="0">
                <a:solidFill>
                  <a:srgbClr val="953735"/>
                </a:solidFill>
                <a:latin typeface="+mn-ea"/>
                <a:ea typeface="+mn-ea"/>
                <a:cs typeface="Arial" pitchFamily="34" charset="0"/>
              </a:rPr>
              <a:t>、新探特刊</a:t>
            </a:r>
            <a:r>
              <a:rPr lang="en-US" altLang="zh-CN" sz="3600" b="1" dirty="0" smtClean="0">
                <a:solidFill>
                  <a:srgbClr val="953735"/>
                </a:solidFill>
                <a:latin typeface="+mn-ea"/>
                <a:ea typeface="+mn-ea"/>
                <a:cs typeface="Arial" pitchFamily="34" charset="0"/>
              </a:rPr>
              <a:t>《</a:t>
            </a:r>
            <a:r>
              <a:rPr lang="zh-CN" altLang="en-US" sz="3600" b="1" dirty="0" smtClean="0">
                <a:solidFill>
                  <a:srgbClr val="953735"/>
                </a:solidFill>
                <a:latin typeface="+mn-ea"/>
                <a:ea typeface="+mn-ea"/>
                <a:cs typeface="Arial" pitchFamily="34" charset="0"/>
              </a:rPr>
              <a:t>谁在营销死亡</a:t>
            </a:r>
            <a:r>
              <a:rPr lang="en-US" altLang="zh-CN" sz="3600" b="1" dirty="0" smtClean="0">
                <a:solidFill>
                  <a:srgbClr val="953735"/>
                </a:solidFill>
                <a:latin typeface="+mn-ea"/>
                <a:ea typeface="+mn-ea"/>
                <a:cs typeface="Arial" pitchFamily="34" charset="0"/>
              </a:rPr>
              <a:t>》</a:t>
            </a:r>
            <a:endParaRPr lang="en-US" altLang="zh-CN" sz="3600" b="1" dirty="0">
              <a:solidFill>
                <a:srgbClr val="953735"/>
              </a:solidFill>
              <a:latin typeface="+mn-ea"/>
              <a:ea typeface="+mn-ea"/>
              <a:cs typeface="Arial" pitchFamily="34" charset="0"/>
            </a:endParaRPr>
          </a:p>
        </p:txBody>
      </p:sp>
      <p:sp>
        <p:nvSpPr>
          <p:cNvPr id="3" name="内容占位符 2"/>
          <p:cNvSpPr>
            <a:spLocks noGrp="1"/>
          </p:cNvSpPr>
          <p:nvPr>
            <p:ph idx="1"/>
          </p:nvPr>
        </p:nvSpPr>
        <p:spPr>
          <a:xfrm>
            <a:off x="457200" y="1200150"/>
            <a:ext cx="7772400" cy="3394075"/>
          </a:xfrm>
        </p:spPr>
        <p:txBody>
          <a:bodyPr/>
          <a:lstStyle/>
          <a:p>
            <a:pPr marL="0" indent="0">
              <a:buFont typeface="Arial" pitchFamily="34" charset="0"/>
              <a:buNone/>
              <a:defRPr/>
            </a:pPr>
            <a:r>
              <a:rPr lang="zh-CN" altLang="en-US" sz="2800" b="1" dirty="0" smtClean="0">
                <a:solidFill>
                  <a:srgbClr val="953735"/>
                </a:solidFill>
              </a:rPr>
              <a:t>烟草广告追踪的重要性：</a:t>
            </a:r>
            <a:endParaRPr lang="en-US" altLang="zh-CN" sz="2800" b="1" dirty="0" smtClean="0">
              <a:solidFill>
                <a:srgbClr val="953735"/>
              </a:solidFill>
            </a:endParaRPr>
          </a:p>
          <a:p>
            <a:pPr>
              <a:defRPr/>
            </a:pPr>
            <a:endParaRPr lang="en-US" altLang="zh-CN" sz="2800" b="1" dirty="0" smtClean="0">
              <a:solidFill>
                <a:srgbClr val="953735"/>
              </a:solidFill>
            </a:endParaRPr>
          </a:p>
          <a:p>
            <a:pPr>
              <a:defRPr/>
            </a:pPr>
            <a:r>
              <a:rPr lang="zh-CN" altLang="en-US" sz="2800" dirty="0" smtClean="0">
                <a:solidFill>
                  <a:srgbClr val="E94E0C"/>
                </a:solidFill>
              </a:rPr>
              <a:t>了解广告法现状，更好地推动广告法修改</a:t>
            </a:r>
            <a:endParaRPr lang="en-US" altLang="zh-CN" sz="2800" dirty="0" smtClean="0">
              <a:solidFill>
                <a:srgbClr val="E94E0C"/>
              </a:solidFill>
            </a:endParaRPr>
          </a:p>
          <a:p>
            <a:pPr>
              <a:defRPr/>
            </a:pPr>
            <a:endParaRPr lang="en-US" altLang="zh-CN" sz="2800" dirty="0" smtClean="0">
              <a:solidFill>
                <a:srgbClr val="E94E0C"/>
              </a:solidFill>
            </a:endParaRPr>
          </a:p>
          <a:p>
            <a:pPr>
              <a:defRPr/>
            </a:pPr>
            <a:r>
              <a:rPr lang="zh-CN" altLang="zh-CN" sz="2800" dirty="0">
                <a:solidFill>
                  <a:srgbClr val="E94E0C"/>
                </a:solidFill>
              </a:rPr>
              <a:t>总结广告乱象，突出烟草广告促销和赞助形式严峻，修法势在必行</a:t>
            </a:r>
            <a:endParaRPr lang="en-US" altLang="zh-CN" sz="2800" dirty="0" smtClean="0">
              <a:solidFill>
                <a:srgbClr val="E94E0C"/>
              </a:solidFill>
            </a:endParaRPr>
          </a:p>
          <a:p>
            <a:pPr>
              <a:defRPr/>
            </a:pPr>
            <a:endParaRPr lang="en-US" altLang="zh-CN" sz="2800" dirty="0" smtClean="0"/>
          </a:p>
          <a:p>
            <a:pPr>
              <a:defRPr/>
            </a:pPr>
            <a:endParaRPr lang="zh-CN" alt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Line 4"/>
          <p:cNvSpPr>
            <a:spLocks noChangeShapeType="1"/>
          </p:cNvSpPr>
          <p:nvPr/>
        </p:nvSpPr>
        <p:spPr bwMode="auto">
          <a:xfrm>
            <a:off x="1782763" y="1244600"/>
            <a:ext cx="0" cy="3124200"/>
          </a:xfrm>
          <a:prstGeom prst="line">
            <a:avLst/>
          </a:prstGeom>
          <a:noFill/>
          <a:ln w="19050">
            <a:solidFill>
              <a:srgbClr val="808080"/>
            </a:solidFill>
            <a:round/>
            <a:headEnd/>
            <a:tailEnd/>
          </a:ln>
        </p:spPr>
        <p:txBody>
          <a:bodyPr/>
          <a:lstStyle/>
          <a:p>
            <a:endParaRPr lang="zh-CN" altLang="en-US"/>
          </a:p>
        </p:txBody>
      </p:sp>
      <p:grpSp>
        <p:nvGrpSpPr>
          <p:cNvPr id="2" name="Group 3"/>
          <p:cNvGrpSpPr>
            <a:grpSpLocks/>
          </p:cNvGrpSpPr>
          <p:nvPr/>
        </p:nvGrpSpPr>
        <p:grpSpPr bwMode="auto">
          <a:xfrm>
            <a:off x="914400" y="868363"/>
            <a:ext cx="1724025" cy="482600"/>
            <a:chOff x="816" y="2304"/>
            <a:chExt cx="1440" cy="448"/>
          </a:xfrm>
        </p:grpSpPr>
        <p:sp>
          <p:nvSpPr>
            <p:cNvPr id="26644" name="Freeform 4"/>
            <p:cNvSpPr>
              <a:spLocks/>
            </p:cNvSpPr>
            <p:nvPr/>
          </p:nvSpPr>
          <p:spPr bwMode="gray">
            <a:xfrm>
              <a:off x="901" y="2562"/>
              <a:ext cx="1270" cy="190"/>
            </a:xfrm>
            <a:custGeom>
              <a:avLst/>
              <a:gdLst>
                <a:gd name="T0" fmla="*/ 1633 w 1120"/>
                <a:gd name="T1" fmla="*/ 108 h 252"/>
                <a:gd name="T2" fmla="*/ 1626 w 1120"/>
                <a:gd name="T3" fmla="*/ 107 h 252"/>
                <a:gd name="T4" fmla="*/ 1603 w 1120"/>
                <a:gd name="T5" fmla="*/ 105 h 252"/>
                <a:gd name="T6" fmla="*/ 1566 w 1120"/>
                <a:gd name="T7" fmla="*/ 103 h 252"/>
                <a:gd name="T8" fmla="*/ 1514 w 1120"/>
                <a:gd name="T9" fmla="*/ 100 h 252"/>
                <a:gd name="T10" fmla="*/ 1447 w 1120"/>
                <a:gd name="T11" fmla="*/ 95 h 252"/>
                <a:gd name="T12" fmla="*/ 1369 w 1120"/>
                <a:gd name="T13" fmla="*/ 91 h 252"/>
                <a:gd name="T14" fmla="*/ 1277 w 1120"/>
                <a:gd name="T15" fmla="*/ 87 h 252"/>
                <a:gd name="T16" fmla="*/ 1175 w 1120"/>
                <a:gd name="T17" fmla="*/ 84 h 252"/>
                <a:gd name="T18" fmla="*/ 1065 w 1120"/>
                <a:gd name="T19" fmla="*/ 81 h 252"/>
                <a:gd name="T20" fmla="*/ 942 w 1120"/>
                <a:gd name="T21" fmla="*/ 79 h 252"/>
                <a:gd name="T22" fmla="*/ 810 w 1120"/>
                <a:gd name="T23" fmla="*/ 79 h 252"/>
                <a:gd name="T24" fmla="*/ 679 w 1120"/>
                <a:gd name="T25" fmla="*/ 79 h 252"/>
                <a:gd name="T26" fmla="*/ 559 w 1120"/>
                <a:gd name="T27" fmla="*/ 81 h 252"/>
                <a:gd name="T28" fmla="*/ 449 w 1120"/>
                <a:gd name="T29" fmla="*/ 84 h 252"/>
                <a:gd name="T30" fmla="*/ 347 w 1120"/>
                <a:gd name="T31" fmla="*/ 87 h 252"/>
                <a:gd name="T32" fmla="*/ 260 w 1120"/>
                <a:gd name="T33" fmla="*/ 91 h 252"/>
                <a:gd name="T34" fmla="*/ 184 w 1120"/>
                <a:gd name="T35" fmla="*/ 95 h 252"/>
                <a:gd name="T36" fmla="*/ 119 w 1120"/>
                <a:gd name="T37" fmla="*/ 100 h 252"/>
                <a:gd name="T38" fmla="*/ 67 w 1120"/>
                <a:gd name="T39" fmla="*/ 103 h 252"/>
                <a:gd name="T40" fmla="*/ 29 w 1120"/>
                <a:gd name="T41" fmla="*/ 105 h 252"/>
                <a:gd name="T42" fmla="*/ 9 w 1120"/>
                <a:gd name="T43" fmla="*/ 107 h 252"/>
                <a:gd name="T44" fmla="*/ 0 w 1120"/>
                <a:gd name="T45" fmla="*/ 108 h 252"/>
                <a:gd name="T46" fmla="*/ 0 w 1120"/>
                <a:gd name="T47" fmla="*/ 26 h 252"/>
                <a:gd name="T48" fmla="*/ 816 w 1120"/>
                <a:gd name="T49" fmla="*/ 0 h 252"/>
                <a:gd name="T50" fmla="*/ 1633 w 1120"/>
                <a:gd name="T51" fmla="*/ 26 h 252"/>
                <a:gd name="T52" fmla="*/ 1633 w 1120"/>
                <a:gd name="T53" fmla="*/ 108 h 252"/>
                <a:gd name="T54" fmla="*/ 1633 w 1120"/>
                <a:gd name="T55" fmla="*/ 108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9525">
              <a:noFill/>
              <a:miter lim="800000"/>
              <a:headEnd/>
              <a:tailEnd/>
            </a:ln>
          </p:spPr>
          <p:txBody>
            <a:bodyPr/>
            <a:lstStyle/>
            <a:p>
              <a:endParaRPr lang="zh-CN" altLang="en-US"/>
            </a:p>
          </p:txBody>
        </p:sp>
        <p:sp>
          <p:nvSpPr>
            <p:cNvPr id="7" name="Rectangle 5"/>
            <p:cNvSpPr>
              <a:spLocks noChangeArrowheads="1"/>
            </p:cNvSpPr>
            <p:nvPr/>
          </p:nvSpPr>
          <p:spPr bwMode="gray">
            <a:xfrm>
              <a:off x="816" y="2304"/>
              <a:ext cx="1440" cy="393"/>
            </a:xfrm>
            <a:prstGeom prst="rect">
              <a:avLst/>
            </a:prstGeom>
            <a:gradFill rotWithShape="1">
              <a:gsLst>
                <a:gs pos="0">
                  <a:schemeClr val="hlink"/>
                </a:gs>
                <a:gs pos="100000">
                  <a:schemeClr val="hlink">
                    <a:gamma/>
                    <a:tint val="63529"/>
                    <a:invGamma/>
                  </a:schemeClr>
                </a:gs>
              </a:gsLst>
              <a:lin ang="2700000" scaled="1"/>
            </a:gradFill>
            <a:ln>
              <a:noFill/>
            </a:ln>
            <a:extLst/>
          </p:spPr>
          <p:txBody>
            <a:bodyPr wrap="none" anchor="ctr"/>
            <a:lstStyle/>
            <a:p>
              <a:pPr algn="ctr">
                <a:defRPr/>
              </a:pPr>
              <a:r>
                <a:rPr lang="zh-CN" altLang="en-US" b="1" dirty="0" smtClean="0">
                  <a:solidFill>
                    <a:srgbClr val="FFFFFF"/>
                  </a:solidFill>
                  <a:effectLst>
                    <a:outerShdw blurRad="38100" dist="38100" dir="2700000" algn="tl">
                      <a:srgbClr val="000000"/>
                    </a:outerShdw>
                  </a:effectLst>
                  <a:latin typeface="Calibri" pitchFamily="34" charset="0"/>
                  <a:ea typeface="宋体" charset="-122"/>
                </a:rPr>
                <a:t>广告法修订之前</a:t>
              </a:r>
              <a:endParaRPr lang="en-US" altLang="zh-CN" b="1" dirty="0">
                <a:solidFill>
                  <a:srgbClr val="FFFFFF"/>
                </a:solidFill>
                <a:effectLst>
                  <a:outerShdw blurRad="38100" dist="38100" dir="2700000" algn="tl">
                    <a:srgbClr val="000000"/>
                  </a:outerShdw>
                </a:effectLst>
                <a:latin typeface="Calibri" pitchFamily="34" charset="0"/>
                <a:ea typeface="宋体" charset="-122"/>
              </a:endParaRPr>
            </a:p>
          </p:txBody>
        </p:sp>
      </p:grpSp>
      <p:grpSp>
        <p:nvGrpSpPr>
          <p:cNvPr id="3" name="Group 6"/>
          <p:cNvGrpSpPr>
            <a:grpSpLocks/>
          </p:cNvGrpSpPr>
          <p:nvPr/>
        </p:nvGrpSpPr>
        <p:grpSpPr bwMode="auto">
          <a:xfrm>
            <a:off x="914400" y="2011363"/>
            <a:ext cx="1724025" cy="482600"/>
            <a:chOff x="816" y="2304"/>
            <a:chExt cx="1440" cy="448"/>
          </a:xfrm>
        </p:grpSpPr>
        <p:sp>
          <p:nvSpPr>
            <p:cNvPr id="26642" name="Freeform 7"/>
            <p:cNvSpPr>
              <a:spLocks/>
            </p:cNvSpPr>
            <p:nvPr/>
          </p:nvSpPr>
          <p:spPr bwMode="gray">
            <a:xfrm>
              <a:off x="901" y="2562"/>
              <a:ext cx="1270" cy="190"/>
            </a:xfrm>
            <a:custGeom>
              <a:avLst/>
              <a:gdLst>
                <a:gd name="T0" fmla="*/ 1633 w 1120"/>
                <a:gd name="T1" fmla="*/ 108 h 252"/>
                <a:gd name="T2" fmla="*/ 1626 w 1120"/>
                <a:gd name="T3" fmla="*/ 107 h 252"/>
                <a:gd name="T4" fmla="*/ 1603 w 1120"/>
                <a:gd name="T5" fmla="*/ 105 h 252"/>
                <a:gd name="T6" fmla="*/ 1566 w 1120"/>
                <a:gd name="T7" fmla="*/ 103 h 252"/>
                <a:gd name="T8" fmla="*/ 1514 w 1120"/>
                <a:gd name="T9" fmla="*/ 100 h 252"/>
                <a:gd name="T10" fmla="*/ 1447 w 1120"/>
                <a:gd name="T11" fmla="*/ 95 h 252"/>
                <a:gd name="T12" fmla="*/ 1369 w 1120"/>
                <a:gd name="T13" fmla="*/ 91 h 252"/>
                <a:gd name="T14" fmla="*/ 1277 w 1120"/>
                <a:gd name="T15" fmla="*/ 87 h 252"/>
                <a:gd name="T16" fmla="*/ 1175 w 1120"/>
                <a:gd name="T17" fmla="*/ 84 h 252"/>
                <a:gd name="T18" fmla="*/ 1065 w 1120"/>
                <a:gd name="T19" fmla="*/ 81 h 252"/>
                <a:gd name="T20" fmla="*/ 942 w 1120"/>
                <a:gd name="T21" fmla="*/ 79 h 252"/>
                <a:gd name="T22" fmla="*/ 810 w 1120"/>
                <a:gd name="T23" fmla="*/ 79 h 252"/>
                <a:gd name="T24" fmla="*/ 679 w 1120"/>
                <a:gd name="T25" fmla="*/ 79 h 252"/>
                <a:gd name="T26" fmla="*/ 559 w 1120"/>
                <a:gd name="T27" fmla="*/ 81 h 252"/>
                <a:gd name="T28" fmla="*/ 449 w 1120"/>
                <a:gd name="T29" fmla="*/ 84 h 252"/>
                <a:gd name="T30" fmla="*/ 347 w 1120"/>
                <a:gd name="T31" fmla="*/ 87 h 252"/>
                <a:gd name="T32" fmla="*/ 260 w 1120"/>
                <a:gd name="T33" fmla="*/ 91 h 252"/>
                <a:gd name="T34" fmla="*/ 184 w 1120"/>
                <a:gd name="T35" fmla="*/ 95 h 252"/>
                <a:gd name="T36" fmla="*/ 119 w 1120"/>
                <a:gd name="T37" fmla="*/ 100 h 252"/>
                <a:gd name="T38" fmla="*/ 67 w 1120"/>
                <a:gd name="T39" fmla="*/ 103 h 252"/>
                <a:gd name="T40" fmla="*/ 29 w 1120"/>
                <a:gd name="T41" fmla="*/ 105 h 252"/>
                <a:gd name="T42" fmla="*/ 9 w 1120"/>
                <a:gd name="T43" fmla="*/ 107 h 252"/>
                <a:gd name="T44" fmla="*/ 0 w 1120"/>
                <a:gd name="T45" fmla="*/ 108 h 252"/>
                <a:gd name="T46" fmla="*/ 0 w 1120"/>
                <a:gd name="T47" fmla="*/ 26 h 252"/>
                <a:gd name="T48" fmla="*/ 816 w 1120"/>
                <a:gd name="T49" fmla="*/ 0 h 252"/>
                <a:gd name="T50" fmla="*/ 1633 w 1120"/>
                <a:gd name="T51" fmla="*/ 26 h 252"/>
                <a:gd name="T52" fmla="*/ 1633 w 1120"/>
                <a:gd name="T53" fmla="*/ 108 h 252"/>
                <a:gd name="T54" fmla="*/ 1633 w 1120"/>
                <a:gd name="T55" fmla="*/ 108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9525">
              <a:noFill/>
              <a:miter lim="800000"/>
              <a:headEnd/>
              <a:tailEnd/>
            </a:ln>
          </p:spPr>
          <p:txBody>
            <a:bodyPr/>
            <a:lstStyle/>
            <a:p>
              <a:endParaRPr lang="zh-CN" altLang="en-US"/>
            </a:p>
          </p:txBody>
        </p:sp>
        <p:sp>
          <p:nvSpPr>
            <p:cNvPr id="10" name="Rectangle 8"/>
            <p:cNvSpPr>
              <a:spLocks noChangeArrowheads="1"/>
            </p:cNvSpPr>
            <p:nvPr/>
          </p:nvSpPr>
          <p:spPr bwMode="gray">
            <a:xfrm>
              <a:off x="816" y="2304"/>
              <a:ext cx="1440" cy="393"/>
            </a:xfrm>
            <a:prstGeom prst="rect">
              <a:avLst/>
            </a:prstGeom>
            <a:gradFill rotWithShape="1">
              <a:gsLst>
                <a:gs pos="0">
                  <a:schemeClr val="folHlink"/>
                </a:gs>
                <a:gs pos="100000">
                  <a:schemeClr val="folHlink">
                    <a:gamma/>
                    <a:tint val="47451"/>
                    <a:invGamma/>
                  </a:schemeClr>
                </a:gs>
              </a:gsLst>
              <a:lin ang="2700000" scaled="1"/>
            </a:gradFill>
            <a:ln>
              <a:noFill/>
            </a:ln>
            <a:extLst/>
          </p:spPr>
          <p:txBody>
            <a:bodyPr wrap="none" anchor="ctr"/>
            <a:lstStyle/>
            <a:p>
              <a:pPr algn="ctr">
                <a:defRPr/>
              </a:pPr>
              <a:r>
                <a:rPr lang="zh-CN" altLang="en-US" b="1" dirty="0">
                  <a:solidFill>
                    <a:srgbClr val="FFFFFF"/>
                  </a:solidFill>
                  <a:effectLst>
                    <a:outerShdw blurRad="38100" dist="38100" dir="2700000" algn="tl">
                      <a:srgbClr val="000000"/>
                    </a:outerShdw>
                  </a:effectLst>
                  <a:latin typeface="Calibri" pitchFamily="34" charset="0"/>
                  <a:ea typeface="宋体" charset="-122"/>
                </a:rPr>
                <a:t>公开征求</a:t>
              </a:r>
              <a:r>
                <a:rPr lang="zh-CN" altLang="en-US" b="1" dirty="0" smtClean="0">
                  <a:solidFill>
                    <a:srgbClr val="FFFFFF"/>
                  </a:solidFill>
                  <a:effectLst>
                    <a:outerShdw blurRad="38100" dist="38100" dir="2700000" algn="tl">
                      <a:srgbClr val="000000"/>
                    </a:outerShdw>
                  </a:effectLst>
                  <a:latin typeface="Calibri" pitchFamily="34" charset="0"/>
                  <a:ea typeface="宋体" charset="-122"/>
                </a:rPr>
                <a:t>意见后</a:t>
              </a:r>
              <a:endParaRPr lang="en-US" altLang="zh-CN" b="1" dirty="0">
                <a:solidFill>
                  <a:srgbClr val="FFFFFF"/>
                </a:solidFill>
                <a:effectLst>
                  <a:outerShdw blurRad="38100" dist="38100" dir="2700000" algn="tl">
                    <a:srgbClr val="000000"/>
                  </a:outerShdw>
                </a:effectLst>
                <a:latin typeface="Calibri" pitchFamily="34" charset="0"/>
                <a:ea typeface="宋体" charset="-122"/>
              </a:endParaRPr>
            </a:p>
          </p:txBody>
        </p:sp>
      </p:grpSp>
      <p:grpSp>
        <p:nvGrpSpPr>
          <p:cNvPr id="4" name="Group 9"/>
          <p:cNvGrpSpPr>
            <a:grpSpLocks/>
          </p:cNvGrpSpPr>
          <p:nvPr/>
        </p:nvGrpSpPr>
        <p:grpSpPr bwMode="auto">
          <a:xfrm>
            <a:off x="914400" y="3154363"/>
            <a:ext cx="1724025" cy="482600"/>
            <a:chOff x="816" y="2304"/>
            <a:chExt cx="1440" cy="448"/>
          </a:xfrm>
        </p:grpSpPr>
        <p:sp>
          <p:nvSpPr>
            <p:cNvPr id="26640" name="Freeform 10"/>
            <p:cNvSpPr>
              <a:spLocks/>
            </p:cNvSpPr>
            <p:nvPr/>
          </p:nvSpPr>
          <p:spPr bwMode="gray">
            <a:xfrm>
              <a:off x="901" y="2562"/>
              <a:ext cx="1270" cy="190"/>
            </a:xfrm>
            <a:custGeom>
              <a:avLst/>
              <a:gdLst>
                <a:gd name="T0" fmla="*/ 1633 w 1120"/>
                <a:gd name="T1" fmla="*/ 108 h 252"/>
                <a:gd name="T2" fmla="*/ 1626 w 1120"/>
                <a:gd name="T3" fmla="*/ 107 h 252"/>
                <a:gd name="T4" fmla="*/ 1603 w 1120"/>
                <a:gd name="T5" fmla="*/ 105 h 252"/>
                <a:gd name="T6" fmla="*/ 1566 w 1120"/>
                <a:gd name="T7" fmla="*/ 103 h 252"/>
                <a:gd name="T8" fmla="*/ 1514 w 1120"/>
                <a:gd name="T9" fmla="*/ 100 h 252"/>
                <a:gd name="T10" fmla="*/ 1447 w 1120"/>
                <a:gd name="T11" fmla="*/ 95 h 252"/>
                <a:gd name="T12" fmla="*/ 1369 w 1120"/>
                <a:gd name="T13" fmla="*/ 91 h 252"/>
                <a:gd name="T14" fmla="*/ 1277 w 1120"/>
                <a:gd name="T15" fmla="*/ 87 h 252"/>
                <a:gd name="T16" fmla="*/ 1175 w 1120"/>
                <a:gd name="T17" fmla="*/ 84 h 252"/>
                <a:gd name="T18" fmla="*/ 1065 w 1120"/>
                <a:gd name="T19" fmla="*/ 81 h 252"/>
                <a:gd name="T20" fmla="*/ 942 w 1120"/>
                <a:gd name="T21" fmla="*/ 79 h 252"/>
                <a:gd name="T22" fmla="*/ 810 w 1120"/>
                <a:gd name="T23" fmla="*/ 79 h 252"/>
                <a:gd name="T24" fmla="*/ 679 w 1120"/>
                <a:gd name="T25" fmla="*/ 79 h 252"/>
                <a:gd name="T26" fmla="*/ 559 w 1120"/>
                <a:gd name="T27" fmla="*/ 81 h 252"/>
                <a:gd name="T28" fmla="*/ 449 w 1120"/>
                <a:gd name="T29" fmla="*/ 84 h 252"/>
                <a:gd name="T30" fmla="*/ 347 w 1120"/>
                <a:gd name="T31" fmla="*/ 87 h 252"/>
                <a:gd name="T32" fmla="*/ 260 w 1120"/>
                <a:gd name="T33" fmla="*/ 91 h 252"/>
                <a:gd name="T34" fmla="*/ 184 w 1120"/>
                <a:gd name="T35" fmla="*/ 95 h 252"/>
                <a:gd name="T36" fmla="*/ 119 w 1120"/>
                <a:gd name="T37" fmla="*/ 100 h 252"/>
                <a:gd name="T38" fmla="*/ 67 w 1120"/>
                <a:gd name="T39" fmla="*/ 103 h 252"/>
                <a:gd name="T40" fmla="*/ 29 w 1120"/>
                <a:gd name="T41" fmla="*/ 105 h 252"/>
                <a:gd name="T42" fmla="*/ 9 w 1120"/>
                <a:gd name="T43" fmla="*/ 107 h 252"/>
                <a:gd name="T44" fmla="*/ 0 w 1120"/>
                <a:gd name="T45" fmla="*/ 108 h 252"/>
                <a:gd name="T46" fmla="*/ 0 w 1120"/>
                <a:gd name="T47" fmla="*/ 26 h 252"/>
                <a:gd name="T48" fmla="*/ 816 w 1120"/>
                <a:gd name="T49" fmla="*/ 0 h 252"/>
                <a:gd name="T50" fmla="*/ 1633 w 1120"/>
                <a:gd name="T51" fmla="*/ 26 h 252"/>
                <a:gd name="T52" fmla="*/ 1633 w 1120"/>
                <a:gd name="T53" fmla="*/ 108 h 252"/>
                <a:gd name="T54" fmla="*/ 1633 w 1120"/>
                <a:gd name="T55" fmla="*/ 108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9525">
              <a:noFill/>
              <a:miter lim="800000"/>
              <a:headEnd/>
              <a:tailEnd/>
            </a:ln>
          </p:spPr>
          <p:txBody>
            <a:bodyPr/>
            <a:lstStyle/>
            <a:p>
              <a:endParaRPr lang="zh-CN" altLang="en-US"/>
            </a:p>
          </p:txBody>
        </p:sp>
        <p:sp>
          <p:nvSpPr>
            <p:cNvPr id="13" name="Rectangle 11"/>
            <p:cNvSpPr>
              <a:spLocks noChangeArrowheads="1"/>
            </p:cNvSpPr>
            <p:nvPr/>
          </p:nvSpPr>
          <p:spPr bwMode="gray">
            <a:xfrm>
              <a:off x="816" y="2304"/>
              <a:ext cx="1440" cy="393"/>
            </a:xfrm>
            <a:prstGeom prst="rect">
              <a:avLst/>
            </a:prstGeom>
            <a:gradFill rotWithShape="1">
              <a:gsLst>
                <a:gs pos="0">
                  <a:schemeClr val="accent2"/>
                </a:gs>
                <a:gs pos="100000">
                  <a:schemeClr val="accent2">
                    <a:gamma/>
                    <a:tint val="60392"/>
                    <a:invGamma/>
                  </a:schemeClr>
                </a:gs>
              </a:gsLst>
              <a:lin ang="2700000" scaled="1"/>
            </a:gradFill>
            <a:ln>
              <a:noFill/>
            </a:ln>
            <a:extLst/>
          </p:spPr>
          <p:txBody>
            <a:bodyPr wrap="none" anchor="ctr"/>
            <a:lstStyle/>
            <a:p>
              <a:pPr algn="ctr">
                <a:defRPr/>
              </a:pPr>
              <a:r>
                <a:rPr lang="zh-CN" altLang="en-US" b="1" dirty="0">
                  <a:solidFill>
                    <a:srgbClr val="FFFFFF"/>
                  </a:solidFill>
                  <a:effectLst>
                    <a:outerShdw blurRad="38100" dist="38100" dir="2700000" algn="tl">
                      <a:srgbClr val="000000"/>
                    </a:outerShdw>
                  </a:effectLst>
                  <a:latin typeface="Calibri" pitchFamily="34" charset="0"/>
                  <a:ea typeface="宋体" charset="-122"/>
                </a:rPr>
                <a:t>交人大审议前</a:t>
              </a:r>
              <a:endParaRPr lang="en-US" altLang="zh-CN" b="1" dirty="0">
                <a:solidFill>
                  <a:srgbClr val="FFFFFF"/>
                </a:solidFill>
                <a:effectLst>
                  <a:outerShdw blurRad="38100" dist="38100" dir="2700000" algn="tl">
                    <a:srgbClr val="000000"/>
                  </a:outerShdw>
                </a:effectLst>
                <a:latin typeface="Calibri" pitchFamily="34" charset="0"/>
                <a:ea typeface="宋体" charset="-122"/>
              </a:endParaRPr>
            </a:p>
          </p:txBody>
        </p:sp>
      </p:grpSp>
      <p:grpSp>
        <p:nvGrpSpPr>
          <p:cNvPr id="5" name="Group 12"/>
          <p:cNvGrpSpPr>
            <a:grpSpLocks/>
          </p:cNvGrpSpPr>
          <p:nvPr/>
        </p:nvGrpSpPr>
        <p:grpSpPr bwMode="auto">
          <a:xfrm>
            <a:off x="914400" y="4297363"/>
            <a:ext cx="1724025" cy="482600"/>
            <a:chOff x="816" y="2304"/>
            <a:chExt cx="1440" cy="448"/>
          </a:xfrm>
        </p:grpSpPr>
        <p:sp>
          <p:nvSpPr>
            <p:cNvPr id="26638" name="Freeform 13"/>
            <p:cNvSpPr>
              <a:spLocks/>
            </p:cNvSpPr>
            <p:nvPr/>
          </p:nvSpPr>
          <p:spPr bwMode="gray">
            <a:xfrm>
              <a:off x="901" y="2562"/>
              <a:ext cx="1270" cy="190"/>
            </a:xfrm>
            <a:custGeom>
              <a:avLst/>
              <a:gdLst>
                <a:gd name="T0" fmla="*/ 1633 w 1120"/>
                <a:gd name="T1" fmla="*/ 108 h 252"/>
                <a:gd name="T2" fmla="*/ 1626 w 1120"/>
                <a:gd name="T3" fmla="*/ 107 h 252"/>
                <a:gd name="T4" fmla="*/ 1603 w 1120"/>
                <a:gd name="T5" fmla="*/ 105 h 252"/>
                <a:gd name="T6" fmla="*/ 1566 w 1120"/>
                <a:gd name="T7" fmla="*/ 103 h 252"/>
                <a:gd name="T8" fmla="*/ 1514 w 1120"/>
                <a:gd name="T9" fmla="*/ 100 h 252"/>
                <a:gd name="T10" fmla="*/ 1447 w 1120"/>
                <a:gd name="T11" fmla="*/ 95 h 252"/>
                <a:gd name="T12" fmla="*/ 1369 w 1120"/>
                <a:gd name="T13" fmla="*/ 91 h 252"/>
                <a:gd name="T14" fmla="*/ 1277 w 1120"/>
                <a:gd name="T15" fmla="*/ 87 h 252"/>
                <a:gd name="T16" fmla="*/ 1175 w 1120"/>
                <a:gd name="T17" fmla="*/ 84 h 252"/>
                <a:gd name="T18" fmla="*/ 1065 w 1120"/>
                <a:gd name="T19" fmla="*/ 81 h 252"/>
                <a:gd name="T20" fmla="*/ 942 w 1120"/>
                <a:gd name="T21" fmla="*/ 79 h 252"/>
                <a:gd name="T22" fmla="*/ 810 w 1120"/>
                <a:gd name="T23" fmla="*/ 79 h 252"/>
                <a:gd name="T24" fmla="*/ 679 w 1120"/>
                <a:gd name="T25" fmla="*/ 79 h 252"/>
                <a:gd name="T26" fmla="*/ 559 w 1120"/>
                <a:gd name="T27" fmla="*/ 81 h 252"/>
                <a:gd name="T28" fmla="*/ 449 w 1120"/>
                <a:gd name="T29" fmla="*/ 84 h 252"/>
                <a:gd name="T30" fmla="*/ 347 w 1120"/>
                <a:gd name="T31" fmla="*/ 87 h 252"/>
                <a:gd name="T32" fmla="*/ 260 w 1120"/>
                <a:gd name="T33" fmla="*/ 91 h 252"/>
                <a:gd name="T34" fmla="*/ 184 w 1120"/>
                <a:gd name="T35" fmla="*/ 95 h 252"/>
                <a:gd name="T36" fmla="*/ 119 w 1120"/>
                <a:gd name="T37" fmla="*/ 100 h 252"/>
                <a:gd name="T38" fmla="*/ 67 w 1120"/>
                <a:gd name="T39" fmla="*/ 103 h 252"/>
                <a:gd name="T40" fmla="*/ 29 w 1120"/>
                <a:gd name="T41" fmla="*/ 105 h 252"/>
                <a:gd name="T42" fmla="*/ 9 w 1120"/>
                <a:gd name="T43" fmla="*/ 107 h 252"/>
                <a:gd name="T44" fmla="*/ 0 w 1120"/>
                <a:gd name="T45" fmla="*/ 108 h 252"/>
                <a:gd name="T46" fmla="*/ 0 w 1120"/>
                <a:gd name="T47" fmla="*/ 26 h 252"/>
                <a:gd name="T48" fmla="*/ 816 w 1120"/>
                <a:gd name="T49" fmla="*/ 0 h 252"/>
                <a:gd name="T50" fmla="*/ 1633 w 1120"/>
                <a:gd name="T51" fmla="*/ 26 h 252"/>
                <a:gd name="T52" fmla="*/ 1633 w 1120"/>
                <a:gd name="T53" fmla="*/ 108 h 252"/>
                <a:gd name="T54" fmla="*/ 1633 w 1120"/>
                <a:gd name="T55" fmla="*/ 108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9525">
              <a:noFill/>
              <a:miter lim="800000"/>
              <a:headEnd/>
              <a:tailEnd/>
            </a:ln>
          </p:spPr>
          <p:txBody>
            <a:bodyPr/>
            <a:lstStyle/>
            <a:p>
              <a:endParaRPr lang="zh-CN" altLang="en-US"/>
            </a:p>
          </p:txBody>
        </p:sp>
        <p:sp>
          <p:nvSpPr>
            <p:cNvPr id="16" name="Rectangle 14"/>
            <p:cNvSpPr>
              <a:spLocks noChangeArrowheads="1"/>
            </p:cNvSpPr>
            <p:nvPr/>
          </p:nvSpPr>
          <p:spPr bwMode="gray">
            <a:xfrm>
              <a:off x="816" y="2304"/>
              <a:ext cx="1440" cy="393"/>
            </a:xfrm>
            <a:prstGeom prst="rect">
              <a:avLst/>
            </a:prstGeom>
            <a:gradFill rotWithShape="1">
              <a:gsLst>
                <a:gs pos="0">
                  <a:schemeClr val="accent1"/>
                </a:gs>
                <a:gs pos="100000">
                  <a:schemeClr val="accent1">
                    <a:gamma/>
                    <a:tint val="63529"/>
                    <a:invGamma/>
                  </a:schemeClr>
                </a:gs>
              </a:gsLst>
              <a:lin ang="2700000" scaled="1"/>
            </a:gradFill>
            <a:ln>
              <a:noFill/>
            </a:ln>
            <a:extLst/>
          </p:spPr>
          <p:txBody>
            <a:bodyPr wrap="none" anchor="ctr"/>
            <a:lstStyle/>
            <a:p>
              <a:pPr algn="ctr">
                <a:defRPr/>
              </a:pPr>
              <a:r>
                <a:rPr lang="zh-CN" altLang="en-US" b="1" dirty="0">
                  <a:solidFill>
                    <a:srgbClr val="FFFFFF"/>
                  </a:solidFill>
                  <a:effectLst>
                    <a:outerShdw blurRad="38100" dist="38100" dir="2700000" algn="tl">
                      <a:srgbClr val="000000"/>
                    </a:outerShdw>
                  </a:effectLst>
                  <a:latin typeface="Calibri" pitchFamily="34" charset="0"/>
                  <a:ea typeface="宋体" charset="-122"/>
                </a:rPr>
                <a:t>再次征求意见后</a:t>
              </a:r>
              <a:endParaRPr lang="en-US" altLang="zh-CN" b="1" dirty="0">
                <a:solidFill>
                  <a:srgbClr val="FFFFFF"/>
                </a:solidFill>
                <a:effectLst>
                  <a:outerShdw blurRad="38100" dist="38100" dir="2700000" algn="tl">
                    <a:srgbClr val="000000"/>
                  </a:outerShdw>
                </a:effectLst>
                <a:latin typeface="Calibri" pitchFamily="34" charset="0"/>
                <a:ea typeface="宋体" charset="-122"/>
              </a:endParaRPr>
            </a:p>
          </p:txBody>
        </p:sp>
      </p:grpSp>
      <p:sp>
        <p:nvSpPr>
          <p:cNvPr id="26631" name="Line 18"/>
          <p:cNvSpPr>
            <a:spLocks noChangeShapeType="1"/>
          </p:cNvSpPr>
          <p:nvPr/>
        </p:nvSpPr>
        <p:spPr bwMode="auto">
          <a:xfrm>
            <a:off x="1828800" y="1581150"/>
            <a:ext cx="5943600" cy="0"/>
          </a:xfrm>
          <a:prstGeom prst="line">
            <a:avLst/>
          </a:prstGeom>
          <a:noFill/>
          <a:ln w="38100" cap="rnd">
            <a:solidFill>
              <a:srgbClr val="969696"/>
            </a:solidFill>
            <a:prstDash val="sysDot"/>
            <a:round/>
            <a:headEnd/>
            <a:tailEnd type="oval" w="med" len="med"/>
          </a:ln>
        </p:spPr>
        <p:txBody>
          <a:bodyPr/>
          <a:lstStyle/>
          <a:p>
            <a:endParaRPr lang="zh-CN" altLang="en-US"/>
          </a:p>
        </p:txBody>
      </p:sp>
      <p:sp>
        <p:nvSpPr>
          <p:cNvPr id="26632" name="Line 19"/>
          <p:cNvSpPr>
            <a:spLocks noChangeShapeType="1"/>
          </p:cNvSpPr>
          <p:nvPr/>
        </p:nvSpPr>
        <p:spPr bwMode="auto">
          <a:xfrm>
            <a:off x="1828800" y="2825750"/>
            <a:ext cx="5943600" cy="0"/>
          </a:xfrm>
          <a:prstGeom prst="line">
            <a:avLst/>
          </a:prstGeom>
          <a:noFill/>
          <a:ln w="38100" cap="rnd">
            <a:solidFill>
              <a:srgbClr val="969696"/>
            </a:solidFill>
            <a:prstDash val="sysDot"/>
            <a:round/>
            <a:headEnd/>
            <a:tailEnd type="oval" w="med" len="med"/>
          </a:ln>
        </p:spPr>
        <p:txBody>
          <a:bodyPr/>
          <a:lstStyle/>
          <a:p>
            <a:endParaRPr lang="zh-CN" altLang="en-US"/>
          </a:p>
        </p:txBody>
      </p:sp>
      <p:sp>
        <p:nvSpPr>
          <p:cNvPr id="26633" name="Line 20"/>
          <p:cNvSpPr>
            <a:spLocks noChangeShapeType="1"/>
          </p:cNvSpPr>
          <p:nvPr/>
        </p:nvSpPr>
        <p:spPr bwMode="auto">
          <a:xfrm flipV="1">
            <a:off x="1828800" y="3943350"/>
            <a:ext cx="5943600" cy="3175"/>
          </a:xfrm>
          <a:prstGeom prst="line">
            <a:avLst/>
          </a:prstGeom>
          <a:noFill/>
          <a:ln w="38100" cap="rnd">
            <a:solidFill>
              <a:srgbClr val="969696"/>
            </a:solidFill>
            <a:prstDash val="sysDot"/>
            <a:round/>
            <a:headEnd/>
            <a:tailEnd type="oval" w="med" len="med"/>
          </a:ln>
        </p:spPr>
        <p:txBody>
          <a:bodyPr/>
          <a:lstStyle/>
          <a:p>
            <a:endParaRPr lang="zh-CN" altLang="en-US"/>
          </a:p>
        </p:txBody>
      </p:sp>
      <p:sp>
        <p:nvSpPr>
          <p:cNvPr id="26634" name="Text Box 21"/>
          <p:cNvSpPr txBox="1">
            <a:spLocks noChangeArrowheads="1"/>
          </p:cNvSpPr>
          <p:nvPr/>
        </p:nvSpPr>
        <p:spPr bwMode="auto">
          <a:xfrm>
            <a:off x="3124200" y="742950"/>
            <a:ext cx="4489450" cy="954107"/>
          </a:xfrm>
          <a:prstGeom prst="rect">
            <a:avLst/>
          </a:prstGeom>
          <a:noFill/>
          <a:ln w="9525">
            <a:noFill/>
            <a:miter lim="800000"/>
            <a:headEnd/>
            <a:tailEnd/>
          </a:ln>
        </p:spPr>
        <p:txBody>
          <a:bodyPr wrap="square">
            <a:spAutoFit/>
          </a:bodyPr>
          <a:lstStyle/>
          <a:p>
            <a:r>
              <a:rPr lang="en-US" altLang="zh-CN" sz="1400" dirty="0" smtClean="0">
                <a:solidFill>
                  <a:srgbClr val="000000"/>
                </a:solidFill>
                <a:latin typeface="Verdana" pitchFamily="34" charset="0"/>
                <a:cs typeface="Arial" pitchFamily="34" charset="0"/>
              </a:rPr>
              <a:t>2013.5 </a:t>
            </a:r>
            <a:r>
              <a:rPr lang="zh-CN" altLang="en-US" sz="1400" dirty="0" smtClean="0">
                <a:solidFill>
                  <a:srgbClr val="000000"/>
                </a:solidFill>
                <a:latin typeface="Verdana" pitchFamily="34" charset="0"/>
                <a:cs typeface="Arial" pitchFamily="34" charset="0"/>
              </a:rPr>
              <a:t>编写</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谁在营销死亡</a:t>
            </a:r>
            <a:r>
              <a:rPr lang="en-US" altLang="zh-CN" sz="1400" dirty="0" smtClean="0">
                <a:solidFill>
                  <a:srgbClr val="000000"/>
                </a:solidFill>
                <a:latin typeface="Verdana" pitchFamily="34" charset="0"/>
                <a:cs typeface="Arial" pitchFamily="34" charset="0"/>
              </a:rPr>
              <a:t>》</a:t>
            </a:r>
            <a:endParaRPr lang="en-US" altLang="zh-CN" sz="1400" dirty="0">
              <a:solidFill>
                <a:srgbClr val="000000"/>
              </a:solidFill>
              <a:latin typeface="Verdana" pitchFamily="34" charset="0"/>
              <a:cs typeface="Arial" pitchFamily="34" charset="0"/>
            </a:endParaRPr>
          </a:p>
          <a:p>
            <a:r>
              <a:rPr lang="en-US" altLang="zh-CN" sz="1400" b="1" dirty="0" smtClean="0">
                <a:solidFill>
                  <a:srgbClr val="E94E0C"/>
                </a:solidFill>
                <a:latin typeface="Verdana" pitchFamily="34" charset="0"/>
                <a:cs typeface="Arial" pitchFamily="34" charset="0"/>
              </a:rPr>
              <a:t>2014.2</a:t>
            </a:r>
            <a:r>
              <a:rPr lang="zh-CN" altLang="en-US" sz="1400" b="1" dirty="0" smtClean="0">
                <a:solidFill>
                  <a:srgbClr val="E94E0C"/>
                </a:solidFill>
                <a:latin typeface="Verdana" pitchFamily="34" charset="0"/>
                <a:cs typeface="Arial" pitchFamily="34" charset="0"/>
              </a:rPr>
              <a:t> 针对志愿者开展烟草广告返乡随手拍活动</a:t>
            </a:r>
            <a:endParaRPr lang="en-US" altLang="zh-CN" sz="1400" b="1" dirty="0" smtClean="0">
              <a:solidFill>
                <a:srgbClr val="E94E0C"/>
              </a:solidFill>
              <a:latin typeface="Verdana" pitchFamily="34" charset="0"/>
              <a:cs typeface="Arial" pitchFamily="34" charset="0"/>
            </a:endParaRPr>
          </a:p>
          <a:p>
            <a:r>
              <a:rPr lang="en-US" altLang="zh-CN" sz="1400" dirty="0" smtClean="0">
                <a:solidFill>
                  <a:srgbClr val="000000"/>
                </a:solidFill>
                <a:latin typeface="Verdana" pitchFamily="34" charset="0"/>
                <a:cs typeface="Arial" pitchFamily="34" charset="0"/>
              </a:rPr>
              <a:t>2014.2</a:t>
            </a:r>
            <a:r>
              <a:rPr lang="zh-CN" altLang="en-US" sz="1400" dirty="0" smtClean="0">
                <a:solidFill>
                  <a:srgbClr val="000000"/>
                </a:solidFill>
                <a:latin typeface="Verdana" pitchFamily="34" charset="0"/>
                <a:cs typeface="Arial" pitchFamily="34" charset="0"/>
              </a:rPr>
              <a:t> 举办两会代表座谈会，递交修订广告法申请</a:t>
            </a:r>
            <a:endParaRPr lang="en-US" altLang="zh-CN" sz="1400" dirty="0" smtClean="0">
              <a:solidFill>
                <a:srgbClr val="000000"/>
              </a:solidFill>
              <a:latin typeface="Verdana" pitchFamily="34" charset="0"/>
              <a:cs typeface="Arial" pitchFamily="34" charset="0"/>
            </a:endParaRPr>
          </a:p>
          <a:p>
            <a:endParaRPr lang="en-US" altLang="zh-CN" sz="1400" dirty="0">
              <a:solidFill>
                <a:srgbClr val="000000"/>
              </a:solidFill>
              <a:latin typeface="Verdana" pitchFamily="34" charset="0"/>
              <a:cs typeface="Arial" pitchFamily="34" charset="0"/>
            </a:endParaRPr>
          </a:p>
        </p:txBody>
      </p:sp>
      <p:sp>
        <p:nvSpPr>
          <p:cNvPr id="26635" name="Text Box 22"/>
          <p:cNvSpPr txBox="1">
            <a:spLocks noChangeArrowheads="1"/>
          </p:cNvSpPr>
          <p:nvPr/>
        </p:nvSpPr>
        <p:spPr bwMode="auto">
          <a:xfrm>
            <a:off x="3124200" y="1885950"/>
            <a:ext cx="4652236" cy="738664"/>
          </a:xfrm>
          <a:prstGeom prst="rect">
            <a:avLst/>
          </a:prstGeom>
          <a:noFill/>
          <a:ln w="9525">
            <a:noFill/>
            <a:miter lim="800000"/>
            <a:headEnd/>
            <a:tailEnd/>
          </a:ln>
        </p:spPr>
        <p:txBody>
          <a:bodyPr wrap="none">
            <a:spAutoFit/>
          </a:bodyPr>
          <a:lstStyle/>
          <a:p>
            <a:r>
              <a:rPr lang="en-US" altLang="zh-CN" sz="1400" dirty="0" smtClean="0">
                <a:solidFill>
                  <a:srgbClr val="000000"/>
                </a:solidFill>
                <a:latin typeface="Verdana" pitchFamily="34" charset="0"/>
                <a:cs typeface="Arial" pitchFamily="34" charset="0"/>
              </a:rPr>
              <a:t>2014.2 </a:t>
            </a:r>
            <a:r>
              <a:rPr lang="zh-CN" altLang="en-US" sz="1400" dirty="0" smtClean="0">
                <a:solidFill>
                  <a:srgbClr val="000000"/>
                </a:solidFill>
                <a:latin typeface="Verdana" pitchFamily="34" charset="0"/>
                <a:cs typeface="Arial" pitchFamily="34" charset="0"/>
              </a:rPr>
              <a:t>致信国务院法制办，要求禁止所有的烟草广告</a:t>
            </a:r>
            <a:endParaRPr lang="en-US" altLang="zh-CN" sz="1400" dirty="0">
              <a:solidFill>
                <a:srgbClr val="000000"/>
              </a:solidFill>
              <a:latin typeface="Verdana" pitchFamily="34" charset="0"/>
              <a:cs typeface="Arial" pitchFamily="34" charset="0"/>
            </a:endParaRPr>
          </a:p>
          <a:p>
            <a:r>
              <a:rPr lang="en-US" altLang="zh-CN" sz="1400" dirty="0" smtClean="0">
                <a:solidFill>
                  <a:srgbClr val="000000"/>
                </a:solidFill>
                <a:latin typeface="Verdana" pitchFamily="34" charset="0"/>
                <a:cs typeface="Arial" pitchFamily="34" charset="0"/>
              </a:rPr>
              <a:t>2004.6 </a:t>
            </a:r>
            <a:r>
              <a:rPr lang="zh-CN" altLang="en-US" sz="1400" dirty="0" smtClean="0">
                <a:solidFill>
                  <a:srgbClr val="000000"/>
                </a:solidFill>
                <a:latin typeface="Verdana" pitchFamily="34" charset="0"/>
                <a:cs typeface="Arial" pitchFamily="34" charset="0"/>
              </a:rPr>
              <a:t>举办“别让烟草毁了青少年的健康”信息交流会</a:t>
            </a:r>
            <a:endParaRPr lang="en-US" altLang="zh-CN" sz="1400" dirty="0">
              <a:solidFill>
                <a:srgbClr val="000000"/>
              </a:solidFill>
              <a:latin typeface="Verdana" pitchFamily="34" charset="0"/>
              <a:cs typeface="Arial" pitchFamily="34" charset="0"/>
            </a:endParaRPr>
          </a:p>
          <a:p>
            <a:r>
              <a:rPr lang="en-US" altLang="zh-CN" sz="1400" dirty="0" smtClean="0">
                <a:solidFill>
                  <a:srgbClr val="000000"/>
                </a:solidFill>
                <a:latin typeface="Verdana" pitchFamily="34" charset="0"/>
                <a:cs typeface="Arial" pitchFamily="34" charset="0"/>
              </a:rPr>
              <a:t>2004.6 </a:t>
            </a:r>
            <a:r>
              <a:rPr lang="zh-CN" altLang="en-US" sz="1400" dirty="0" smtClean="0">
                <a:solidFill>
                  <a:srgbClr val="000000"/>
                </a:solidFill>
                <a:latin typeface="Verdana" pitchFamily="34" charset="0"/>
                <a:cs typeface="Arial" pitchFamily="34" charset="0"/>
              </a:rPr>
              <a:t>邀请</a:t>
            </a:r>
            <a:r>
              <a:rPr lang="en-US" altLang="zh-CN" sz="1400" dirty="0" smtClean="0">
                <a:solidFill>
                  <a:srgbClr val="000000"/>
                </a:solidFill>
                <a:latin typeface="Verdana" pitchFamily="34" charset="0"/>
                <a:cs typeface="Arial" pitchFamily="34" charset="0"/>
              </a:rPr>
              <a:t>55</a:t>
            </a:r>
            <a:r>
              <a:rPr lang="zh-CN" altLang="en-US" sz="1400" dirty="0" smtClean="0">
                <a:solidFill>
                  <a:srgbClr val="000000"/>
                </a:solidFill>
                <a:latin typeface="Verdana" pitchFamily="34" charset="0"/>
                <a:cs typeface="Arial" pitchFamily="34" charset="0"/>
              </a:rPr>
              <a:t>位专家联名致信人大法工委</a:t>
            </a:r>
            <a:endParaRPr lang="en-US" altLang="zh-CN" sz="1400" dirty="0">
              <a:solidFill>
                <a:srgbClr val="000000"/>
              </a:solidFill>
              <a:latin typeface="Verdana" pitchFamily="34" charset="0"/>
              <a:cs typeface="Arial" pitchFamily="34" charset="0"/>
            </a:endParaRPr>
          </a:p>
        </p:txBody>
      </p:sp>
      <p:sp>
        <p:nvSpPr>
          <p:cNvPr id="26636" name="Text Box 23"/>
          <p:cNvSpPr txBox="1">
            <a:spLocks noChangeArrowheads="1"/>
          </p:cNvSpPr>
          <p:nvPr/>
        </p:nvSpPr>
        <p:spPr bwMode="auto">
          <a:xfrm>
            <a:off x="3124200" y="3028950"/>
            <a:ext cx="4947188" cy="523220"/>
          </a:xfrm>
          <a:prstGeom prst="rect">
            <a:avLst/>
          </a:prstGeom>
          <a:noFill/>
          <a:ln w="9525">
            <a:noFill/>
            <a:miter lim="800000"/>
            <a:headEnd/>
            <a:tailEnd/>
          </a:ln>
        </p:spPr>
        <p:txBody>
          <a:bodyPr wrap="none">
            <a:spAutoFit/>
          </a:bodyPr>
          <a:lstStyle/>
          <a:p>
            <a:r>
              <a:rPr lang="en-US" altLang="zh-CN" sz="1400" dirty="0" smtClean="0">
                <a:solidFill>
                  <a:srgbClr val="000000"/>
                </a:solidFill>
                <a:latin typeface="Verdana" pitchFamily="34" charset="0"/>
                <a:cs typeface="Arial" pitchFamily="34" charset="0"/>
              </a:rPr>
              <a:t>2014.7 </a:t>
            </a:r>
            <a:r>
              <a:rPr lang="zh-CN" altLang="en-US" sz="1400" dirty="0" smtClean="0">
                <a:solidFill>
                  <a:srgbClr val="000000"/>
                </a:solidFill>
                <a:latin typeface="Verdana" pitchFamily="34" charset="0"/>
                <a:cs typeface="Arial" pitchFamily="34" charset="0"/>
              </a:rPr>
              <a:t>在</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控员集结号开展</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烟草广告害死人</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主题活动</a:t>
            </a:r>
            <a:endParaRPr lang="en-US" altLang="zh-CN" sz="1400" dirty="0" smtClean="0">
              <a:solidFill>
                <a:srgbClr val="000000"/>
              </a:solidFill>
              <a:latin typeface="Verdana" pitchFamily="34" charset="0"/>
              <a:cs typeface="Arial" pitchFamily="34" charset="0"/>
            </a:endParaRPr>
          </a:p>
          <a:p>
            <a:r>
              <a:rPr lang="en-US" altLang="zh-CN" sz="1400" dirty="0">
                <a:solidFill>
                  <a:srgbClr val="000000"/>
                </a:solidFill>
                <a:latin typeface="Verdana" pitchFamily="34" charset="0"/>
                <a:cs typeface="Arial" pitchFamily="34" charset="0"/>
              </a:rPr>
              <a:t>2014.8 </a:t>
            </a:r>
            <a:r>
              <a:rPr lang="zh-CN" altLang="en-US" sz="1400" dirty="0">
                <a:solidFill>
                  <a:srgbClr val="000000"/>
                </a:solidFill>
                <a:latin typeface="Verdana" pitchFamily="34" charset="0"/>
                <a:cs typeface="Arial" pitchFamily="34" charset="0"/>
              </a:rPr>
              <a:t>举办“对修订广告法的期盼”信息</a:t>
            </a:r>
            <a:r>
              <a:rPr lang="zh-CN" altLang="en-US" sz="1400" dirty="0" smtClean="0">
                <a:solidFill>
                  <a:srgbClr val="000000"/>
                </a:solidFill>
                <a:latin typeface="Verdana" pitchFamily="34" charset="0"/>
                <a:cs typeface="Arial" pitchFamily="34" charset="0"/>
              </a:rPr>
              <a:t>交流会</a:t>
            </a:r>
            <a:endParaRPr lang="en-US" altLang="zh-CN" sz="1400" dirty="0">
              <a:solidFill>
                <a:srgbClr val="000000"/>
              </a:solidFill>
              <a:latin typeface="Verdana" pitchFamily="34" charset="0"/>
              <a:cs typeface="Arial" pitchFamily="34" charset="0"/>
            </a:endParaRPr>
          </a:p>
        </p:txBody>
      </p:sp>
      <p:sp>
        <p:nvSpPr>
          <p:cNvPr id="26637" name="Text Box 24"/>
          <p:cNvSpPr txBox="1">
            <a:spLocks noChangeArrowheads="1"/>
          </p:cNvSpPr>
          <p:nvPr/>
        </p:nvSpPr>
        <p:spPr bwMode="auto">
          <a:xfrm>
            <a:off x="3124200" y="4171950"/>
            <a:ext cx="5108193" cy="523220"/>
          </a:xfrm>
          <a:prstGeom prst="rect">
            <a:avLst/>
          </a:prstGeom>
          <a:noFill/>
          <a:ln w="9525">
            <a:noFill/>
            <a:miter lim="800000"/>
            <a:headEnd/>
            <a:tailEnd/>
          </a:ln>
        </p:spPr>
        <p:txBody>
          <a:bodyPr wrap="none">
            <a:spAutoFit/>
          </a:bodyPr>
          <a:lstStyle/>
          <a:p>
            <a:r>
              <a:rPr lang="en-US" altLang="zh-CN" sz="1400" dirty="0" smtClean="0">
                <a:solidFill>
                  <a:srgbClr val="000000"/>
                </a:solidFill>
                <a:latin typeface="Verdana" pitchFamily="34" charset="0"/>
                <a:cs typeface="Arial" pitchFamily="34" charset="0"/>
              </a:rPr>
              <a:t>2014.9 </a:t>
            </a:r>
            <a:r>
              <a:rPr lang="zh-CN" altLang="en-US" sz="1400" dirty="0" smtClean="0">
                <a:solidFill>
                  <a:srgbClr val="000000"/>
                </a:solidFill>
                <a:latin typeface="Verdana" pitchFamily="34" charset="0"/>
                <a:cs typeface="Arial" pitchFamily="34" charset="0"/>
              </a:rPr>
              <a:t>撰写</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广告法立法原则</a:t>
            </a:r>
            <a:r>
              <a:rPr lang="en-US" altLang="zh-CN" sz="1400" dirty="0" smtClean="0">
                <a:solidFill>
                  <a:srgbClr val="000000"/>
                </a:solidFill>
                <a:latin typeface="Verdana" pitchFamily="34" charset="0"/>
                <a:cs typeface="Arial" pitchFamily="34" charset="0"/>
              </a:rPr>
              <a:t>》</a:t>
            </a:r>
            <a:endParaRPr lang="en-US" altLang="zh-CN" sz="1400" dirty="0">
              <a:solidFill>
                <a:srgbClr val="000000"/>
              </a:solidFill>
              <a:latin typeface="Verdana" pitchFamily="34" charset="0"/>
              <a:cs typeface="Arial" pitchFamily="34" charset="0"/>
            </a:endParaRPr>
          </a:p>
          <a:p>
            <a:r>
              <a:rPr lang="en-US" altLang="zh-CN" sz="1400" dirty="0" smtClean="0">
                <a:solidFill>
                  <a:srgbClr val="000000"/>
                </a:solidFill>
                <a:latin typeface="Verdana" pitchFamily="34" charset="0"/>
                <a:cs typeface="Arial" pitchFamily="34" charset="0"/>
              </a:rPr>
              <a:t>2014.9 </a:t>
            </a:r>
            <a:r>
              <a:rPr lang="zh-CN" altLang="en-US" sz="1400" dirty="0" smtClean="0">
                <a:solidFill>
                  <a:srgbClr val="000000"/>
                </a:solidFill>
                <a:latin typeface="Verdana" pitchFamily="34" charset="0"/>
                <a:cs typeface="Arial" pitchFamily="34" charset="0"/>
              </a:rPr>
              <a:t>编写</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我们决不放弃</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禁止</a:t>
            </a:r>
            <a:r>
              <a:rPr lang="en-US" altLang="zh-CN" sz="1400" dirty="0" smtClean="0">
                <a:solidFill>
                  <a:srgbClr val="000000"/>
                </a:solidFill>
                <a:latin typeface="Verdana" pitchFamily="34" charset="0"/>
                <a:cs typeface="Arial" pitchFamily="34" charset="0"/>
              </a:rPr>
              <a:t>TAPS</a:t>
            </a:r>
            <a:r>
              <a:rPr lang="zh-CN" altLang="en-US" sz="1400" dirty="0" smtClean="0">
                <a:solidFill>
                  <a:srgbClr val="000000"/>
                </a:solidFill>
                <a:latin typeface="Verdana" pitchFamily="34" charset="0"/>
                <a:cs typeface="Arial" pitchFamily="34" charset="0"/>
              </a:rPr>
              <a:t>行动的回顾与解析</a:t>
            </a:r>
            <a:r>
              <a:rPr lang="en-US" altLang="zh-CN" sz="1400" dirty="0" smtClean="0">
                <a:solidFill>
                  <a:srgbClr val="000000"/>
                </a:solidFill>
                <a:latin typeface="Verdana" pitchFamily="34" charset="0"/>
                <a:cs typeface="Arial" pitchFamily="34" charset="0"/>
              </a:rPr>
              <a:t>》</a:t>
            </a:r>
            <a:endParaRPr lang="en-US" altLang="zh-CN" sz="1400" dirty="0">
              <a:solidFill>
                <a:srgbClr val="000000"/>
              </a:solidFill>
              <a:latin typeface="Verdana" pitchFamily="34" charset="0"/>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平行四边形 5"/>
          <p:cNvSpPr>
            <a:spLocks noChangeArrowheads="1"/>
          </p:cNvSpPr>
          <p:nvPr/>
        </p:nvSpPr>
        <p:spPr bwMode="auto">
          <a:xfrm>
            <a:off x="2857500" y="1643063"/>
            <a:ext cx="1785938" cy="1500187"/>
          </a:xfrm>
          <a:prstGeom prst="parallelogram">
            <a:avLst>
              <a:gd name="adj" fmla="val 25000"/>
            </a:avLst>
          </a:prstGeom>
          <a:gradFill rotWithShape="1">
            <a:gsLst>
              <a:gs pos="0">
                <a:srgbClr val="C96C1F"/>
              </a:gs>
              <a:gs pos="79999">
                <a:srgbClr val="FF8F33"/>
              </a:gs>
              <a:gs pos="100000">
                <a:srgbClr val="FF8F35"/>
              </a:gs>
            </a:gsLst>
            <a:lin ang="16200000" scaled="1"/>
          </a:gradFill>
          <a:ln w="9525">
            <a:solidFill>
              <a:srgbClr val="F79646"/>
            </a:solidFill>
            <a:bevel/>
            <a:headEnd/>
            <a:tailEnd/>
          </a:ln>
        </p:spPr>
        <p:txBody>
          <a:bodyPr anchor="ctr"/>
          <a:lstStyle/>
          <a:p>
            <a:pPr algn="ctr" eaLnBrk="1" hangingPunct="1">
              <a:buFont typeface="Arial" pitchFamily="34" charset="0"/>
              <a:buNone/>
            </a:pPr>
            <a:endParaRPr lang="zh-CN" altLang="zh-CN">
              <a:solidFill>
                <a:srgbClr val="FFFFFF"/>
              </a:solidFill>
              <a:sym typeface="Bodoni MT" pitchFamily="18" charset="0"/>
            </a:endParaRPr>
          </a:p>
        </p:txBody>
      </p:sp>
      <p:sp>
        <p:nvSpPr>
          <p:cNvPr id="17411" name="平行四边形 6"/>
          <p:cNvSpPr>
            <a:spLocks noChangeArrowheads="1"/>
          </p:cNvSpPr>
          <p:nvPr/>
        </p:nvSpPr>
        <p:spPr bwMode="auto">
          <a:xfrm>
            <a:off x="4500563" y="1643063"/>
            <a:ext cx="1785937" cy="1500187"/>
          </a:xfrm>
          <a:prstGeom prst="parallelogram">
            <a:avLst>
              <a:gd name="adj" fmla="val 25000"/>
            </a:avLst>
          </a:prstGeom>
          <a:gradFill rotWithShape="1">
            <a:gsLst>
              <a:gs pos="0">
                <a:srgbClr val="C96C1F"/>
              </a:gs>
              <a:gs pos="79999">
                <a:srgbClr val="FF8F33"/>
              </a:gs>
              <a:gs pos="100000">
                <a:srgbClr val="FF8F35"/>
              </a:gs>
            </a:gsLst>
            <a:lin ang="16200000" scaled="1"/>
          </a:gradFill>
          <a:ln w="9525">
            <a:solidFill>
              <a:srgbClr val="F79646"/>
            </a:solidFill>
            <a:bevel/>
            <a:headEnd/>
            <a:tailEnd/>
          </a:ln>
        </p:spPr>
        <p:txBody>
          <a:bodyPr anchor="ctr"/>
          <a:lstStyle/>
          <a:p>
            <a:pPr algn="ctr" eaLnBrk="1" hangingPunct="1">
              <a:buFont typeface="Arial" pitchFamily="34" charset="0"/>
              <a:buNone/>
            </a:pPr>
            <a:endParaRPr lang="zh-CN" altLang="zh-CN">
              <a:solidFill>
                <a:srgbClr val="FFFFFF"/>
              </a:solidFill>
              <a:sym typeface="Bodoni MT" pitchFamily="18" charset="0"/>
            </a:endParaRPr>
          </a:p>
        </p:txBody>
      </p:sp>
      <p:sp>
        <p:nvSpPr>
          <p:cNvPr id="17412" name="平行四边形 7"/>
          <p:cNvSpPr>
            <a:spLocks noChangeArrowheads="1"/>
          </p:cNvSpPr>
          <p:nvPr/>
        </p:nvSpPr>
        <p:spPr bwMode="auto">
          <a:xfrm>
            <a:off x="6215063" y="1643063"/>
            <a:ext cx="1785937" cy="1500187"/>
          </a:xfrm>
          <a:prstGeom prst="parallelogram">
            <a:avLst>
              <a:gd name="adj" fmla="val 25000"/>
            </a:avLst>
          </a:prstGeom>
          <a:gradFill rotWithShape="1">
            <a:gsLst>
              <a:gs pos="0">
                <a:srgbClr val="C96C1F"/>
              </a:gs>
              <a:gs pos="79999">
                <a:srgbClr val="FF8F33"/>
              </a:gs>
              <a:gs pos="100000">
                <a:srgbClr val="FF8F35"/>
              </a:gs>
            </a:gsLst>
            <a:lin ang="16200000" scaled="1"/>
          </a:gradFill>
          <a:ln w="9525">
            <a:solidFill>
              <a:srgbClr val="F79646"/>
            </a:solidFill>
            <a:bevel/>
            <a:headEnd/>
            <a:tailEnd/>
          </a:ln>
        </p:spPr>
        <p:txBody>
          <a:bodyPr anchor="ctr"/>
          <a:lstStyle/>
          <a:p>
            <a:pPr algn="ctr" eaLnBrk="1" hangingPunct="1">
              <a:buFont typeface="Arial" pitchFamily="34" charset="0"/>
              <a:buNone/>
            </a:pPr>
            <a:endParaRPr lang="zh-CN" altLang="zh-CN">
              <a:solidFill>
                <a:srgbClr val="FFFFFF"/>
              </a:solidFill>
              <a:sym typeface="Bodoni MT" pitchFamily="18" charset="0"/>
            </a:endParaRPr>
          </a:p>
        </p:txBody>
      </p:sp>
      <p:sp>
        <p:nvSpPr>
          <p:cNvPr id="17413" name="TextBox 8"/>
          <p:cNvSpPr>
            <a:spLocks noChangeArrowheads="1"/>
          </p:cNvSpPr>
          <p:nvPr/>
        </p:nvSpPr>
        <p:spPr bwMode="auto">
          <a:xfrm>
            <a:off x="3216275" y="1725613"/>
            <a:ext cx="1106488" cy="1600200"/>
          </a:xfrm>
          <a:prstGeom prst="rect">
            <a:avLst/>
          </a:prstGeom>
          <a:noFill/>
          <a:ln w="9525">
            <a:noFill/>
            <a:miter lim="800000"/>
            <a:headEnd/>
            <a:tailEnd/>
          </a:ln>
        </p:spPr>
        <p:txBody>
          <a:bodyPr wrap="none">
            <a:spAutoFit/>
          </a:bodyPr>
          <a:lstStyle/>
          <a:p>
            <a:pPr algn="ctr" eaLnBrk="1" hangingPunct="1">
              <a:buFont typeface="Arial" pitchFamily="34" charset="0"/>
              <a:buNone/>
            </a:pPr>
            <a:r>
              <a:rPr lang="en-US" altLang="zh-CN" sz="4400" b="1" dirty="0">
                <a:solidFill>
                  <a:schemeClr val="bg1"/>
                </a:solidFill>
                <a:latin typeface="微软雅黑" pitchFamily="34" charset="-122"/>
                <a:ea typeface="微软雅黑" pitchFamily="34" charset="-122"/>
                <a:sym typeface="微软雅黑" pitchFamily="34" charset="-122"/>
              </a:rPr>
              <a:t>02</a:t>
            </a:r>
          </a:p>
          <a:p>
            <a:pPr algn="ctr" eaLnBrk="1" hangingPunct="1">
              <a:buFont typeface="Arial" pitchFamily="34" charset="0"/>
              <a:buNone/>
            </a:pPr>
            <a:r>
              <a:rPr lang="zh-CN" altLang="en-US" b="1" dirty="0">
                <a:solidFill>
                  <a:schemeClr val="bg1"/>
                </a:solidFill>
                <a:latin typeface="微软雅黑" pitchFamily="34" charset="-122"/>
                <a:ea typeface="微软雅黑" pitchFamily="34" charset="-122"/>
                <a:sym typeface="微软雅黑" pitchFamily="34" charset="-122"/>
              </a:rPr>
              <a:t>新探行动</a:t>
            </a:r>
            <a:endParaRPr lang="en-US" altLang="zh-CN" b="1" dirty="0">
              <a:solidFill>
                <a:schemeClr val="bg1"/>
              </a:solidFill>
              <a:latin typeface="微软雅黑" pitchFamily="34" charset="-122"/>
              <a:ea typeface="微软雅黑" pitchFamily="34" charset="-122"/>
              <a:sym typeface="微软雅黑" pitchFamily="34" charset="-122"/>
            </a:endParaRPr>
          </a:p>
          <a:p>
            <a:pPr algn="ctr" eaLnBrk="1" hangingPunct="1">
              <a:buFont typeface="Arial" pitchFamily="34" charset="0"/>
              <a:buNone/>
            </a:pPr>
            <a:r>
              <a:rPr lang="zh-CN" altLang="en-US" b="1" dirty="0">
                <a:solidFill>
                  <a:schemeClr val="bg1"/>
                </a:solidFill>
                <a:latin typeface="微软雅黑" pitchFamily="34" charset="-122"/>
                <a:ea typeface="微软雅黑" pitchFamily="34" charset="-122"/>
                <a:sym typeface="微软雅黑" pitchFamily="34" charset="-122"/>
              </a:rPr>
              <a:t>解析</a:t>
            </a:r>
          </a:p>
          <a:p>
            <a:pPr algn="ctr" eaLnBrk="1" hangingPunct="1">
              <a:buFont typeface="Arial" pitchFamily="34" charset="0"/>
              <a:buNone/>
            </a:pPr>
            <a:endParaRPr lang="zh-CN" altLang="en-US" dirty="0">
              <a:solidFill>
                <a:srgbClr val="000000"/>
              </a:solidFill>
              <a:latin typeface="Bodoni MT" pitchFamily="18" charset="0"/>
              <a:ea typeface="微软雅黑" pitchFamily="34" charset="-122"/>
              <a:sym typeface="Bodoni MT" pitchFamily="18" charset="0"/>
            </a:endParaRPr>
          </a:p>
        </p:txBody>
      </p:sp>
      <p:sp>
        <p:nvSpPr>
          <p:cNvPr id="17414" name="TextBox 9"/>
          <p:cNvSpPr>
            <a:spLocks noChangeArrowheads="1"/>
          </p:cNvSpPr>
          <p:nvPr/>
        </p:nvSpPr>
        <p:spPr bwMode="auto">
          <a:xfrm>
            <a:off x="4842708" y="1724025"/>
            <a:ext cx="1107996" cy="1323439"/>
          </a:xfrm>
          <a:prstGeom prst="rect">
            <a:avLst/>
          </a:prstGeom>
          <a:noFill/>
          <a:ln w="9525">
            <a:noFill/>
            <a:miter lim="800000"/>
            <a:headEnd/>
            <a:tailEnd/>
          </a:ln>
        </p:spPr>
        <p:txBody>
          <a:bodyPr wrap="none">
            <a:spAutoFit/>
          </a:bodyPr>
          <a:lstStyle/>
          <a:p>
            <a:pPr algn="ctr" eaLnBrk="1" hangingPunct="1">
              <a:buFont typeface="Arial" pitchFamily="34" charset="0"/>
              <a:buNone/>
            </a:pPr>
            <a:r>
              <a:rPr lang="en-US" altLang="zh-CN" sz="4400" b="1" dirty="0">
                <a:solidFill>
                  <a:schemeClr val="bg1"/>
                </a:solidFill>
                <a:latin typeface="微软雅黑" pitchFamily="34" charset="-122"/>
                <a:ea typeface="微软雅黑" pitchFamily="34" charset="-122"/>
                <a:sym typeface="微软雅黑" pitchFamily="34" charset="-122"/>
              </a:rPr>
              <a:t>03</a:t>
            </a:r>
          </a:p>
          <a:p>
            <a:pPr algn="ctr" eaLnBrk="1" hangingPunct="1"/>
            <a:r>
              <a:rPr lang="zh-CN" altLang="en-US" b="1" dirty="0">
                <a:solidFill>
                  <a:schemeClr val="bg1"/>
                </a:solidFill>
                <a:latin typeface="微软雅黑" pitchFamily="34" charset="-122"/>
                <a:ea typeface="微软雅黑" pitchFamily="34" charset="-122"/>
                <a:sym typeface="Bodoni MT" pitchFamily="18" charset="0"/>
              </a:rPr>
              <a:t>广告法</a:t>
            </a:r>
            <a:r>
              <a:rPr lang="zh-CN" altLang="en-US" b="1" dirty="0" smtClean="0">
                <a:solidFill>
                  <a:schemeClr val="bg1"/>
                </a:solidFill>
                <a:latin typeface="微软雅黑" pitchFamily="34" charset="-122"/>
                <a:ea typeface="微软雅黑" pitchFamily="34" charset="-122"/>
                <a:sym typeface="Bodoni MT" pitchFamily="18" charset="0"/>
              </a:rPr>
              <a:t>修</a:t>
            </a:r>
            <a:endParaRPr lang="en-US" altLang="zh-CN" b="1" dirty="0" smtClean="0">
              <a:solidFill>
                <a:schemeClr val="bg1"/>
              </a:solidFill>
              <a:latin typeface="微软雅黑" pitchFamily="34" charset="-122"/>
              <a:ea typeface="微软雅黑" pitchFamily="34" charset="-122"/>
              <a:sym typeface="Bodoni MT" pitchFamily="18" charset="0"/>
            </a:endParaRPr>
          </a:p>
          <a:p>
            <a:pPr algn="ctr" eaLnBrk="1" hangingPunct="1"/>
            <a:r>
              <a:rPr lang="zh-CN" altLang="en-US" b="1" dirty="0" smtClean="0">
                <a:solidFill>
                  <a:schemeClr val="bg1"/>
                </a:solidFill>
                <a:latin typeface="微软雅黑" pitchFamily="34" charset="-122"/>
                <a:ea typeface="微软雅黑" pitchFamily="34" charset="-122"/>
                <a:sym typeface="Bodoni MT" pitchFamily="18" charset="0"/>
              </a:rPr>
              <a:t>改</a:t>
            </a:r>
            <a:r>
              <a:rPr lang="zh-CN" altLang="en-US" b="1" dirty="0">
                <a:solidFill>
                  <a:schemeClr val="bg1"/>
                </a:solidFill>
                <a:latin typeface="微软雅黑" pitchFamily="34" charset="-122"/>
                <a:ea typeface="微软雅黑" pitchFamily="34" charset="-122"/>
                <a:sym typeface="Bodoni MT" pitchFamily="18" charset="0"/>
              </a:rPr>
              <a:t>建议</a:t>
            </a:r>
          </a:p>
        </p:txBody>
      </p:sp>
      <p:sp>
        <p:nvSpPr>
          <p:cNvPr id="17415" name="TextBox 10"/>
          <p:cNvSpPr>
            <a:spLocks noChangeArrowheads="1"/>
          </p:cNvSpPr>
          <p:nvPr/>
        </p:nvSpPr>
        <p:spPr bwMode="auto">
          <a:xfrm>
            <a:off x="6686897" y="1714500"/>
            <a:ext cx="880369" cy="1323439"/>
          </a:xfrm>
          <a:prstGeom prst="rect">
            <a:avLst/>
          </a:prstGeom>
          <a:noFill/>
          <a:ln w="9525">
            <a:noFill/>
            <a:miter lim="800000"/>
            <a:headEnd/>
            <a:tailEnd/>
          </a:ln>
        </p:spPr>
        <p:txBody>
          <a:bodyPr wrap="none">
            <a:spAutoFit/>
          </a:bodyPr>
          <a:lstStyle/>
          <a:p>
            <a:pPr algn="ctr" eaLnBrk="1" hangingPunct="1">
              <a:buFont typeface="Arial" pitchFamily="34" charset="0"/>
              <a:buNone/>
            </a:pPr>
            <a:r>
              <a:rPr lang="en-US" altLang="zh-CN" sz="4400" b="1" dirty="0">
                <a:solidFill>
                  <a:schemeClr val="bg1"/>
                </a:solidFill>
                <a:latin typeface="微软雅黑" pitchFamily="34" charset="-122"/>
                <a:ea typeface="微软雅黑" pitchFamily="34" charset="-122"/>
                <a:sym typeface="微软雅黑" pitchFamily="34" charset="-122"/>
              </a:rPr>
              <a:t>04</a:t>
            </a:r>
          </a:p>
          <a:p>
            <a:pPr algn="ctr" eaLnBrk="1" hangingPunct="1">
              <a:buFont typeface="Arial" pitchFamily="34" charset="0"/>
              <a:buNone/>
            </a:pPr>
            <a:r>
              <a:rPr lang="zh-CN" altLang="en-US" b="1" dirty="0" smtClean="0">
                <a:solidFill>
                  <a:schemeClr val="bg1"/>
                </a:solidFill>
                <a:latin typeface="微软雅黑" pitchFamily="34" charset="-122"/>
                <a:ea typeface="微软雅黑" pitchFamily="34" charset="-122"/>
                <a:sym typeface="Bodoni MT" pitchFamily="18" charset="0"/>
              </a:rPr>
              <a:t>媒体倡</a:t>
            </a:r>
            <a:endParaRPr lang="en-US" altLang="zh-CN" b="1" dirty="0" smtClean="0">
              <a:solidFill>
                <a:schemeClr val="bg1"/>
              </a:solidFill>
              <a:latin typeface="微软雅黑" pitchFamily="34" charset="-122"/>
              <a:ea typeface="微软雅黑" pitchFamily="34" charset="-122"/>
              <a:sym typeface="Bodoni MT" pitchFamily="18" charset="0"/>
            </a:endParaRPr>
          </a:p>
          <a:p>
            <a:pPr algn="ctr" eaLnBrk="1" hangingPunct="1">
              <a:buFont typeface="Arial" pitchFamily="34" charset="0"/>
              <a:buNone/>
            </a:pPr>
            <a:r>
              <a:rPr lang="zh-CN" altLang="en-US" b="1" dirty="0" smtClean="0">
                <a:solidFill>
                  <a:schemeClr val="bg1"/>
                </a:solidFill>
                <a:latin typeface="微软雅黑" pitchFamily="34" charset="-122"/>
                <a:ea typeface="微软雅黑" pitchFamily="34" charset="-122"/>
                <a:sym typeface="Bodoni MT" pitchFamily="18" charset="0"/>
              </a:rPr>
              <a:t>导总结</a:t>
            </a:r>
            <a:endParaRPr lang="zh-CN" altLang="en-US" b="1" dirty="0">
              <a:solidFill>
                <a:schemeClr val="bg1"/>
              </a:solidFill>
              <a:latin typeface="微软雅黑" pitchFamily="34" charset="-122"/>
              <a:ea typeface="微软雅黑" pitchFamily="34" charset="-122"/>
              <a:sym typeface="Bodoni MT" pitchFamily="18" charset="0"/>
            </a:endParaRPr>
          </a:p>
        </p:txBody>
      </p:sp>
      <p:sp>
        <p:nvSpPr>
          <p:cNvPr id="17416" name="平行四边形 4"/>
          <p:cNvSpPr>
            <a:spLocks noChangeArrowheads="1"/>
          </p:cNvSpPr>
          <p:nvPr/>
        </p:nvSpPr>
        <p:spPr bwMode="auto">
          <a:xfrm>
            <a:off x="1255713" y="1643063"/>
            <a:ext cx="1785937" cy="1500187"/>
          </a:xfrm>
          <a:prstGeom prst="parallelogram">
            <a:avLst>
              <a:gd name="adj" fmla="val 25000"/>
            </a:avLst>
          </a:prstGeom>
          <a:gradFill rotWithShape="1">
            <a:gsLst>
              <a:gs pos="0">
                <a:srgbClr val="29869F"/>
              </a:gs>
              <a:gs pos="79999">
                <a:srgbClr val="36B0D0"/>
              </a:gs>
              <a:gs pos="100000">
                <a:srgbClr val="33B3D5"/>
              </a:gs>
            </a:gsLst>
            <a:lin ang="16200000" scaled="1"/>
          </a:gradFill>
          <a:ln w="9525">
            <a:solidFill>
              <a:srgbClr val="4BACC6"/>
            </a:solidFill>
            <a:bevel/>
            <a:headEnd/>
            <a:tailEnd/>
          </a:ln>
        </p:spPr>
        <p:txBody>
          <a:bodyPr anchor="ctr"/>
          <a:lstStyle/>
          <a:p>
            <a:pPr algn="ctr" eaLnBrk="1" hangingPunct="1">
              <a:buFont typeface="Arial" pitchFamily="34" charset="0"/>
              <a:buNone/>
            </a:pPr>
            <a:r>
              <a:rPr lang="en-US" altLang="zh-CN" sz="4400" b="1">
                <a:solidFill>
                  <a:srgbClr val="FFFFFF"/>
                </a:solidFill>
                <a:latin typeface="微软雅黑" pitchFamily="34" charset="-122"/>
                <a:ea typeface="微软雅黑" pitchFamily="34" charset="-122"/>
                <a:sym typeface="微软雅黑" pitchFamily="34" charset="-122"/>
              </a:rPr>
              <a:t>01</a:t>
            </a:r>
            <a:endParaRPr lang="zh-CN" altLang="en-US" sz="4400" b="1">
              <a:solidFill>
                <a:srgbClr val="FFFFFF"/>
              </a:solidFill>
              <a:latin typeface="微软雅黑" pitchFamily="34" charset="-122"/>
              <a:ea typeface="微软雅黑" pitchFamily="34" charset="-122"/>
              <a:sym typeface="微软雅黑" pitchFamily="34" charset="-122"/>
            </a:endParaRPr>
          </a:p>
          <a:p>
            <a:pPr algn="ctr" eaLnBrk="1" hangingPunct="1">
              <a:buFont typeface="Arial" pitchFamily="34" charset="0"/>
              <a:buNone/>
            </a:pPr>
            <a:r>
              <a:rPr lang="zh-CN" altLang="en-US" b="1">
                <a:solidFill>
                  <a:srgbClr val="FFFFFF"/>
                </a:solidFill>
                <a:latin typeface="微软雅黑" pitchFamily="34" charset="-122"/>
                <a:ea typeface="微软雅黑" pitchFamily="34" charset="-122"/>
                <a:sym typeface="微软雅黑" pitchFamily="34" charset="-122"/>
              </a:rPr>
              <a:t>广告法的前世今生</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标题 1"/>
          <p:cNvSpPr>
            <a:spLocks noGrp="1"/>
          </p:cNvSpPr>
          <p:nvPr>
            <p:ph type="title"/>
          </p:nvPr>
        </p:nvSpPr>
        <p:spPr/>
        <p:txBody>
          <a:bodyPr/>
          <a:lstStyle/>
          <a:p>
            <a:r>
              <a:rPr lang="en-US" altLang="zh-CN" sz="3600" b="1" dirty="0" smtClean="0">
                <a:solidFill>
                  <a:srgbClr val="953735"/>
                </a:solidFill>
                <a:latin typeface="Verdana" pitchFamily="34" charset="0"/>
                <a:cs typeface="Arial" pitchFamily="34" charset="0"/>
              </a:rPr>
              <a:t>2</a:t>
            </a:r>
            <a:r>
              <a:rPr lang="zh-CN" altLang="en-US" sz="3600" b="1" dirty="0" smtClean="0">
                <a:solidFill>
                  <a:srgbClr val="953735"/>
                </a:solidFill>
                <a:latin typeface="Verdana" pitchFamily="34" charset="0"/>
                <a:cs typeface="Arial" pitchFamily="34" charset="0"/>
              </a:rPr>
              <a:t>、烟草广告返乡随手拍活动</a:t>
            </a:r>
            <a:endParaRPr lang="en-US" altLang="zh-CN" sz="3600" b="1" dirty="0" smtClean="0">
              <a:solidFill>
                <a:srgbClr val="953735"/>
              </a:solidFill>
              <a:latin typeface="Verdana" pitchFamily="34" charset="0"/>
              <a:cs typeface="Arial" pitchFamily="34" charset="0"/>
            </a:endParaRPr>
          </a:p>
        </p:txBody>
      </p:sp>
      <p:sp>
        <p:nvSpPr>
          <p:cNvPr id="5" name="文本框 4"/>
          <p:cNvSpPr txBox="1"/>
          <p:nvPr/>
        </p:nvSpPr>
        <p:spPr>
          <a:xfrm>
            <a:off x="914400" y="1063625"/>
            <a:ext cx="7772400" cy="3046988"/>
          </a:xfrm>
          <a:prstGeom prst="rect">
            <a:avLst/>
          </a:prstGeom>
          <a:noFill/>
        </p:spPr>
        <p:txBody>
          <a:bodyPr>
            <a:spAutoFit/>
          </a:bodyPr>
          <a:lstStyle/>
          <a:p>
            <a:pPr marL="285750" indent="-285750">
              <a:defRPr/>
            </a:pPr>
            <a:r>
              <a:rPr lang="zh-CN" altLang="en-US" sz="2400" b="1" dirty="0" smtClean="0">
                <a:solidFill>
                  <a:srgbClr val="C00000"/>
                </a:solidFill>
                <a:latin typeface="微软雅黑" pitchFamily="34" charset="-122"/>
                <a:ea typeface="微软雅黑" pitchFamily="34" charset="-122"/>
                <a:cs typeface="Arial" pitchFamily="34" charset="0"/>
                <a:sym typeface="Bodoni MT" pitchFamily="18" charset="0"/>
              </a:rPr>
              <a:t>活动内容：</a:t>
            </a:r>
            <a:endParaRPr lang="en-US" altLang="zh-CN" sz="2400" b="1" dirty="0" smtClean="0">
              <a:solidFill>
                <a:srgbClr val="C00000"/>
              </a:solidFill>
              <a:latin typeface="微软雅黑" pitchFamily="34" charset="-122"/>
              <a:ea typeface="微软雅黑" pitchFamily="34" charset="-122"/>
              <a:cs typeface="Arial" pitchFamily="34" charset="0"/>
              <a:sym typeface="Bodoni MT" pitchFamily="18" charset="0"/>
            </a:endParaRPr>
          </a:p>
          <a:p>
            <a:pPr marL="285750" indent="-285750">
              <a:buFont typeface="Arial" panose="020B0604020202020204" pitchFamily="34" charset="0"/>
              <a:buChar char="•"/>
              <a:defRPr/>
            </a:pPr>
            <a:r>
              <a:rPr lang="zh-CN" altLang="en-US" sz="2400" b="1" dirty="0" smtClean="0">
                <a:solidFill>
                  <a:srgbClr val="E94E0C"/>
                </a:solidFill>
                <a:latin typeface="微软雅黑" pitchFamily="34" charset="-122"/>
                <a:ea typeface="微软雅黑" pitchFamily="34" charset="-122"/>
                <a:cs typeface="Arial" pitchFamily="34" charset="0"/>
                <a:sym typeface="Bodoni MT" pitchFamily="18" charset="0"/>
              </a:rPr>
              <a:t>在</a:t>
            </a:r>
            <a:r>
              <a:rPr lang="en-US" altLang="zh-CN" sz="2400" b="1" dirty="0">
                <a:solidFill>
                  <a:srgbClr val="E94E0C"/>
                </a:solidFill>
                <a:latin typeface="微软雅黑" pitchFamily="34" charset="-122"/>
                <a:ea typeface="微软雅黑" pitchFamily="34" charset="-122"/>
                <a:cs typeface="Arial" pitchFamily="34" charset="0"/>
                <a:sym typeface="Bodoni MT" pitchFamily="18" charset="0"/>
              </a:rPr>
              <a:t>2014</a:t>
            </a:r>
            <a:r>
              <a:rPr lang="zh-CN" altLang="en-US" sz="2400" b="1" dirty="0">
                <a:solidFill>
                  <a:srgbClr val="E94E0C"/>
                </a:solidFill>
                <a:latin typeface="微软雅黑" pitchFamily="34" charset="-122"/>
                <a:ea typeface="微软雅黑" pitchFamily="34" charset="-122"/>
                <a:cs typeface="Arial" pitchFamily="34" charset="0"/>
                <a:sym typeface="Bodoni MT" pitchFamily="18" charset="0"/>
              </a:rPr>
              <a:t>年寒假、暑假发动大学生返乡时随手拍下家乡的烟草广告</a:t>
            </a:r>
            <a:endParaRPr lang="en-US" altLang="zh-CN" sz="2400" b="1" dirty="0">
              <a:solidFill>
                <a:srgbClr val="E94E0C"/>
              </a:solidFill>
              <a:latin typeface="微软雅黑" pitchFamily="34" charset="-122"/>
              <a:ea typeface="微软雅黑" pitchFamily="34" charset="-122"/>
              <a:cs typeface="Arial" pitchFamily="34" charset="0"/>
              <a:sym typeface="Bodoni MT" pitchFamily="18" charset="0"/>
            </a:endParaRPr>
          </a:p>
          <a:p>
            <a:pPr marL="285750" indent="-285750">
              <a:buFont typeface="Arial" panose="020B0604020202020204" pitchFamily="34" charset="0"/>
              <a:buChar char="•"/>
              <a:defRPr/>
            </a:pPr>
            <a:r>
              <a:rPr lang="zh-CN" altLang="en-US" sz="2400" b="1" dirty="0" smtClean="0">
                <a:solidFill>
                  <a:srgbClr val="E94E0C"/>
                </a:solidFill>
                <a:latin typeface="微软雅黑" pitchFamily="34" charset="-122"/>
                <a:ea typeface="微软雅黑" pitchFamily="34" charset="-122"/>
                <a:cs typeface="Arial" pitchFamily="34" charset="0"/>
                <a:sym typeface="Bodoni MT" pitchFamily="18" charset="0"/>
              </a:rPr>
              <a:t>制作</a:t>
            </a:r>
            <a:r>
              <a:rPr lang="zh-CN" altLang="en-US" sz="2400" b="1" dirty="0">
                <a:solidFill>
                  <a:srgbClr val="E94E0C"/>
                </a:solidFill>
                <a:latin typeface="微软雅黑" pitchFamily="34" charset="-122"/>
                <a:ea typeface="微软雅黑" pitchFamily="34" charset="-122"/>
                <a:cs typeface="Arial" pitchFamily="34" charset="0"/>
                <a:sym typeface="Bodoni MT" pitchFamily="18" charset="0"/>
              </a:rPr>
              <a:t>了供志愿者开展“返乡随手拍”活动所需一切资料的工具包</a:t>
            </a:r>
            <a:endParaRPr lang="en-US" altLang="zh-CN" sz="2400" b="1" dirty="0">
              <a:solidFill>
                <a:srgbClr val="E94E0C"/>
              </a:solidFill>
              <a:latin typeface="微软雅黑" pitchFamily="34" charset="-122"/>
              <a:ea typeface="微软雅黑" pitchFamily="34" charset="-122"/>
              <a:cs typeface="Arial" pitchFamily="34" charset="0"/>
              <a:sym typeface="Bodoni MT" pitchFamily="18" charset="0"/>
            </a:endParaRPr>
          </a:p>
          <a:p>
            <a:pPr marL="285750" indent="-285750">
              <a:buFont typeface="Arial" panose="020B0604020202020204" pitchFamily="34" charset="0"/>
              <a:buChar char="•"/>
              <a:defRPr/>
            </a:pPr>
            <a:r>
              <a:rPr lang="zh-CN" altLang="en-US" sz="2400" b="1" dirty="0">
                <a:solidFill>
                  <a:srgbClr val="E94E0C"/>
                </a:solidFill>
                <a:latin typeface="微软雅黑" pitchFamily="34" charset="-122"/>
                <a:ea typeface="微软雅黑" pitchFamily="34" charset="-122"/>
                <a:cs typeface="Arial" pitchFamily="34" charset="0"/>
                <a:sym typeface="Bodoni MT" pitchFamily="18" charset="0"/>
              </a:rPr>
              <a:t>发动志愿者随时关注身边烟草广告并及时向我们反馈</a:t>
            </a:r>
            <a:endParaRPr lang="en-US" altLang="zh-CN" sz="2400" b="1" dirty="0">
              <a:solidFill>
                <a:srgbClr val="E94E0C"/>
              </a:solidFill>
              <a:latin typeface="微软雅黑" pitchFamily="34" charset="-122"/>
              <a:ea typeface="微软雅黑" pitchFamily="34" charset="-122"/>
              <a:cs typeface="Arial" pitchFamily="34" charset="0"/>
              <a:sym typeface="Bodoni MT" pitchFamily="18" charset="0"/>
            </a:endParaRPr>
          </a:p>
          <a:p>
            <a:pPr marL="285750" indent="-285750">
              <a:buFont typeface="Arial" panose="020B0604020202020204" pitchFamily="34" charset="0"/>
              <a:buChar char="•"/>
              <a:defRPr/>
            </a:pPr>
            <a:r>
              <a:rPr lang="zh-CN" altLang="en-US" sz="2400" b="1" dirty="0">
                <a:solidFill>
                  <a:srgbClr val="E94E0C"/>
                </a:solidFill>
                <a:latin typeface="微软雅黑" pitchFamily="34" charset="-122"/>
                <a:ea typeface="微软雅黑" pitchFamily="34" charset="-122"/>
                <a:cs typeface="Arial" pitchFamily="34" charset="0"/>
                <a:sym typeface="Bodoni MT" pitchFamily="18" charset="0"/>
              </a:rPr>
              <a:t>将收集到的烟草广告进行分类并向工商部门举报</a:t>
            </a:r>
            <a:endParaRPr lang="en-US" altLang="zh-CN" sz="2400" b="1" dirty="0">
              <a:solidFill>
                <a:srgbClr val="E94E0C"/>
              </a:solidFill>
              <a:latin typeface="微软雅黑" pitchFamily="34" charset="-122"/>
              <a:ea typeface="微软雅黑" pitchFamily="34" charset="-122"/>
              <a:cs typeface="Arial" pitchFamily="34" charset="0"/>
              <a:sym typeface="Bodoni MT" pitchFamily="18" charset="0"/>
            </a:endParaRPr>
          </a:p>
          <a:p>
            <a:pPr marL="285750" indent="-285750">
              <a:buFont typeface="Arial" panose="020B0604020202020204" pitchFamily="34" charset="0"/>
              <a:buChar char="•"/>
              <a:defRPr/>
            </a:pPr>
            <a:endParaRPr lang="en-US" altLang="zh-CN" sz="2400" b="1" dirty="0">
              <a:solidFill>
                <a:srgbClr val="E94E0C"/>
              </a:solidFill>
              <a:latin typeface="Verdana" pitchFamily="34" charset="0"/>
              <a:ea typeface="+mj-ea"/>
              <a:cs typeface="Arial" pitchFamily="34" charset="0"/>
              <a:sym typeface="Bodoni MT"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标题 1"/>
          <p:cNvSpPr>
            <a:spLocks noGrp="1"/>
          </p:cNvSpPr>
          <p:nvPr>
            <p:ph type="title"/>
          </p:nvPr>
        </p:nvSpPr>
        <p:spPr/>
        <p:txBody>
          <a:bodyPr/>
          <a:lstStyle/>
          <a:p>
            <a:r>
              <a:rPr lang="zh-CN" altLang="en-US" b="1" smtClean="0">
                <a:ea typeface="宋体" pitchFamily="2" charset="-122"/>
              </a:rPr>
              <a:t>烟草广告“随手拍”工具包</a:t>
            </a:r>
          </a:p>
        </p:txBody>
      </p:sp>
      <p:pic>
        <p:nvPicPr>
          <p:cNvPr id="32771" name="Picture 2"/>
          <p:cNvPicPr>
            <a:picLocks noGrp="1" noChangeAspect="1" noChangeArrowheads="1"/>
          </p:cNvPicPr>
          <p:nvPr>
            <p:ph idx="1"/>
          </p:nvPr>
        </p:nvPicPr>
        <p:blipFill>
          <a:blip r:embed="rId2" cstate="email"/>
          <a:srcRect/>
          <a:stretch>
            <a:fillRect/>
          </a:stretch>
        </p:blipFill>
        <p:spPr>
          <a:xfrm>
            <a:off x="2743200" y="1443038"/>
            <a:ext cx="3229372" cy="2257425"/>
          </a:xfrm>
        </p:spPr>
      </p:pic>
      <p:pic>
        <p:nvPicPr>
          <p:cNvPr id="32772" name="Picture 2"/>
          <p:cNvPicPr>
            <a:picLocks noChangeAspect="1" noChangeArrowheads="1"/>
          </p:cNvPicPr>
          <p:nvPr/>
        </p:nvPicPr>
        <p:blipFill>
          <a:blip r:embed="rId3" cstate="email"/>
          <a:srcRect/>
          <a:stretch>
            <a:fillRect/>
          </a:stretch>
        </p:blipFill>
        <p:spPr bwMode="auto">
          <a:xfrm>
            <a:off x="6443663" y="981075"/>
            <a:ext cx="2700337" cy="4040188"/>
          </a:xfrm>
          <a:prstGeom prst="rect">
            <a:avLst/>
          </a:prstGeom>
          <a:noFill/>
          <a:ln w="9525">
            <a:noFill/>
            <a:miter lim="800000"/>
            <a:headEnd/>
            <a:tailEnd/>
          </a:ln>
        </p:spPr>
      </p:pic>
      <p:sp>
        <p:nvSpPr>
          <p:cNvPr id="5" name="矩形 4"/>
          <p:cNvSpPr/>
          <p:nvPr/>
        </p:nvSpPr>
        <p:spPr>
          <a:xfrm>
            <a:off x="0" y="1722894"/>
            <a:ext cx="2743200" cy="2677656"/>
          </a:xfrm>
          <a:prstGeom prst="rect">
            <a:avLst/>
          </a:prstGeom>
        </p:spPr>
        <p:txBody>
          <a:bodyPr wrap="square">
            <a:spAutoFit/>
          </a:bodyPr>
          <a:lstStyle/>
          <a:p>
            <a:pPr marL="285750" indent="-285750">
              <a:defRPr/>
            </a:pPr>
            <a:r>
              <a:rPr lang="zh-CN" altLang="en-US" sz="2800" b="1" dirty="0" smtClean="0">
                <a:solidFill>
                  <a:srgbClr val="C00000"/>
                </a:solidFill>
                <a:latin typeface="Verdana" pitchFamily="34" charset="0"/>
                <a:cs typeface="Arial" pitchFamily="34" charset="0"/>
                <a:sym typeface="Bodoni MT" pitchFamily="18" charset="0"/>
              </a:rPr>
              <a:t>目的：</a:t>
            </a:r>
            <a:endParaRPr lang="en-US" altLang="zh-CN" sz="2800" b="1" dirty="0" smtClean="0">
              <a:solidFill>
                <a:srgbClr val="C00000"/>
              </a:solidFill>
              <a:latin typeface="Verdana" pitchFamily="34" charset="0"/>
              <a:cs typeface="Arial" pitchFamily="34" charset="0"/>
              <a:sym typeface="Bodoni MT" pitchFamily="18" charset="0"/>
            </a:endParaRPr>
          </a:p>
          <a:p>
            <a:pPr marL="285750" indent="-285750">
              <a:buFont typeface="Arial" pitchFamily="34" charset="0"/>
              <a:buChar char="•"/>
              <a:defRPr/>
            </a:pPr>
            <a:r>
              <a:rPr lang="zh-CN" altLang="zh-CN" sz="2800" b="1" dirty="0" smtClean="0">
                <a:solidFill>
                  <a:srgbClr val="E94E0C"/>
                </a:solidFill>
                <a:latin typeface="Verdana" pitchFamily="34" charset="0"/>
                <a:cs typeface="Arial" pitchFamily="34" charset="0"/>
                <a:sym typeface="Bodoni MT" pitchFamily="18" charset="0"/>
              </a:rPr>
              <a:t>通过</a:t>
            </a:r>
            <a:r>
              <a:rPr lang="zh-CN" altLang="zh-CN" sz="2800" b="1" dirty="0">
                <a:solidFill>
                  <a:srgbClr val="E94E0C"/>
                </a:solidFill>
                <a:latin typeface="Verdana" pitchFamily="34" charset="0"/>
                <a:cs typeface="Arial" pitchFamily="34" charset="0"/>
                <a:sym typeface="Bodoni MT" pitchFamily="18" charset="0"/>
              </a:rPr>
              <a:t>活动来告知公众广告的泛滥</a:t>
            </a:r>
            <a:r>
              <a:rPr lang="zh-CN" altLang="zh-CN" sz="2800" b="1" dirty="0" smtClean="0">
                <a:solidFill>
                  <a:srgbClr val="E94E0C"/>
                </a:solidFill>
                <a:latin typeface="Verdana" pitchFamily="34" charset="0"/>
                <a:cs typeface="Arial" pitchFamily="34" charset="0"/>
                <a:sym typeface="Bodoni MT" pitchFamily="18" charset="0"/>
              </a:rPr>
              <a:t>，</a:t>
            </a:r>
            <a:r>
              <a:rPr lang="zh-CN" altLang="en-US" sz="2800" b="1" dirty="0" smtClean="0">
                <a:solidFill>
                  <a:srgbClr val="E94E0C"/>
                </a:solidFill>
                <a:latin typeface="Verdana" pitchFamily="34" charset="0"/>
                <a:cs typeface="Arial" pitchFamily="34" charset="0"/>
                <a:sym typeface="Bodoni MT" pitchFamily="18" charset="0"/>
              </a:rPr>
              <a:t>增强民意，</a:t>
            </a:r>
            <a:r>
              <a:rPr lang="zh-CN" altLang="zh-CN" sz="2800" b="1" dirty="0" smtClean="0">
                <a:solidFill>
                  <a:srgbClr val="E94E0C"/>
                </a:solidFill>
                <a:latin typeface="Verdana" pitchFamily="34" charset="0"/>
                <a:cs typeface="Arial" pitchFamily="34" charset="0"/>
                <a:sym typeface="Bodoni MT" pitchFamily="18" charset="0"/>
              </a:rPr>
              <a:t>促进</a:t>
            </a:r>
            <a:r>
              <a:rPr lang="zh-CN" altLang="zh-CN" sz="2800" b="1" dirty="0">
                <a:solidFill>
                  <a:srgbClr val="E94E0C"/>
                </a:solidFill>
                <a:latin typeface="Verdana" pitchFamily="34" charset="0"/>
                <a:cs typeface="Arial" pitchFamily="34" charset="0"/>
                <a:sym typeface="Bodoni MT" pitchFamily="18" charset="0"/>
              </a:rPr>
              <a:t>广告法的修订</a:t>
            </a:r>
            <a:endParaRPr lang="zh-CN" altLang="en-US" sz="2800" b="1" dirty="0">
              <a:solidFill>
                <a:srgbClr val="E94E0C"/>
              </a:solidFill>
              <a:latin typeface="Verdana" pitchFamily="34" charset="0"/>
              <a:cs typeface="Arial" pitchFamily="34" charset="0"/>
              <a:sym typeface="Bodoni MT"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图片 4"/>
          <p:cNvPicPr>
            <a:picLocks noChangeAspect="1"/>
          </p:cNvPicPr>
          <p:nvPr/>
        </p:nvPicPr>
        <p:blipFill>
          <a:blip r:embed="rId2" cstate="email"/>
          <a:srcRect/>
          <a:stretch>
            <a:fillRect/>
          </a:stretch>
        </p:blipFill>
        <p:spPr bwMode="auto">
          <a:xfrm>
            <a:off x="3276600" y="520700"/>
            <a:ext cx="5867400" cy="4400550"/>
          </a:xfrm>
          <a:prstGeom prst="rect">
            <a:avLst/>
          </a:prstGeom>
          <a:noFill/>
          <a:ln w="9525">
            <a:noFill/>
            <a:miter lim="800000"/>
            <a:headEnd/>
            <a:tailEnd/>
          </a:ln>
        </p:spPr>
      </p:pic>
      <p:sp>
        <p:nvSpPr>
          <p:cNvPr id="3" name="TextBox 2"/>
          <p:cNvSpPr txBox="1"/>
          <p:nvPr/>
        </p:nvSpPr>
        <p:spPr>
          <a:xfrm>
            <a:off x="914400" y="742950"/>
            <a:ext cx="1828800" cy="3539430"/>
          </a:xfrm>
          <a:prstGeom prst="rect">
            <a:avLst/>
          </a:prstGeom>
          <a:noFill/>
        </p:spPr>
        <p:txBody>
          <a:bodyPr wrap="square" rtlCol="0">
            <a:spAutoFit/>
          </a:bodyPr>
          <a:lstStyle/>
          <a:p>
            <a:r>
              <a:rPr lang="zh-CN" altLang="en-US" sz="2800" b="1" dirty="0" smtClean="0">
                <a:solidFill>
                  <a:srgbClr val="E94E0C"/>
                </a:solidFill>
                <a:latin typeface="微软雅黑" pitchFamily="34" charset="-122"/>
                <a:ea typeface="微软雅黑" pitchFamily="34" charset="-122"/>
              </a:rPr>
              <a:t>加强志愿者监测，并根据检测结果将烟草广告举报给相应的工商系统</a:t>
            </a:r>
            <a:endParaRPr lang="zh-CN" altLang="en-US" sz="2800" b="1" dirty="0">
              <a:solidFill>
                <a:srgbClr val="E94E0C"/>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Line 4"/>
          <p:cNvSpPr>
            <a:spLocks noChangeShapeType="1"/>
          </p:cNvSpPr>
          <p:nvPr/>
        </p:nvSpPr>
        <p:spPr bwMode="auto">
          <a:xfrm>
            <a:off x="1782763" y="1244600"/>
            <a:ext cx="0" cy="3124200"/>
          </a:xfrm>
          <a:prstGeom prst="line">
            <a:avLst/>
          </a:prstGeom>
          <a:noFill/>
          <a:ln w="19050">
            <a:solidFill>
              <a:srgbClr val="808080"/>
            </a:solidFill>
            <a:round/>
            <a:headEnd/>
            <a:tailEnd/>
          </a:ln>
        </p:spPr>
        <p:txBody>
          <a:bodyPr/>
          <a:lstStyle/>
          <a:p>
            <a:endParaRPr lang="zh-CN" altLang="en-US"/>
          </a:p>
        </p:txBody>
      </p:sp>
      <p:grpSp>
        <p:nvGrpSpPr>
          <p:cNvPr id="2" name="Group 3"/>
          <p:cNvGrpSpPr>
            <a:grpSpLocks/>
          </p:cNvGrpSpPr>
          <p:nvPr/>
        </p:nvGrpSpPr>
        <p:grpSpPr bwMode="auto">
          <a:xfrm>
            <a:off x="914400" y="868363"/>
            <a:ext cx="1724025" cy="482600"/>
            <a:chOff x="816" y="2304"/>
            <a:chExt cx="1440" cy="448"/>
          </a:xfrm>
        </p:grpSpPr>
        <p:sp>
          <p:nvSpPr>
            <p:cNvPr id="26644" name="Freeform 4"/>
            <p:cNvSpPr>
              <a:spLocks/>
            </p:cNvSpPr>
            <p:nvPr/>
          </p:nvSpPr>
          <p:spPr bwMode="gray">
            <a:xfrm>
              <a:off x="901" y="2562"/>
              <a:ext cx="1270" cy="190"/>
            </a:xfrm>
            <a:custGeom>
              <a:avLst/>
              <a:gdLst>
                <a:gd name="T0" fmla="*/ 1633 w 1120"/>
                <a:gd name="T1" fmla="*/ 108 h 252"/>
                <a:gd name="T2" fmla="*/ 1626 w 1120"/>
                <a:gd name="T3" fmla="*/ 107 h 252"/>
                <a:gd name="T4" fmla="*/ 1603 w 1120"/>
                <a:gd name="T5" fmla="*/ 105 h 252"/>
                <a:gd name="T6" fmla="*/ 1566 w 1120"/>
                <a:gd name="T7" fmla="*/ 103 h 252"/>
                <a:gd name="T8" fmla="*/ 1514 w 1120"/>
                <a:gd name="T9" fmla="*/ 100 h 252"/>
                <a:gd name="T10" fmla="*/ 1447 w 1120"/>
                <a:gd name="T11" fmla="*/ 95 h 252"/>
                <a:gd name="T12" fmla="*/ 1369 w 1120"/>
                <a:gd name="T13" fmla="*/ 91 h 252"/>
                <a:gd name="T14" fmla="*/ 1277 w 1120"/>
                <a:gd name="T15" fmla="*/ 87 h 252"/>
                <a:gd name="T16" fmla="*/ 1175 w 1120"/>
                <a:gd name="T17" fmla="*/ 84 h 252"/>
                <a:gd name="T18" fmla="*/ 1065 w 1120"/>
                <a:gd name="T19" fmla="*/ 81 h 252"/>
                <a:gd name="T20" fmla="*/ 942 w 1120"/>
                <a:gd name="T21" fmla="*/ 79 h 252"/>
                <a:gd name="T22" fmla="*/ 810 w 1120"/>
                <a:gd name="T23" fmla="*/ 79 h 252"/>
                <a:gd name="T24" fmla="*/ 679 w 1120"/>
                <a:gd name="T25" fmla="*/ 79 h 252"/>
                <a:gd name="T26" fmla="*/ 559 w 1120"/>
                <a:gd name="T27" fmla="*/ 81 h 252"/>
                <a:gd name="T28" fmla="*/ 449 w 1120"/>
                <a:gd name="T29" fmla="*/ 84 h 252"/>
                <a:gd name="T30" fmla="*/ 347 w 1120"/>
                <a:gd name="T31" fmla="*/ 87 h 252"/>
                <a:gd name="T32" fmla="*/ 260 w 1120"/>
                <a:gd name="T33" fmla="*/ 91 h 252"/>
                <a:gd name="T34" fmla="*/ 184 w 1120"/>
                <a:gd name="T35" fmla="*/ 95 h 252"/>
                <a:gd name="T36" fmla="*/ 119 w 1120"/>
                <a:gd name="T37" fmla="*/ 100 h 252"/>
                <a:gd name="T38" fmla="*/ 67 w 1120"/>
                <a:gd name="T39" fmla="*/ 103 h 252"/>
                <a:gd name="T40" fmla="*/ 29 w 1120"/>
                <a:gd name="T41" fmla="*/ 105 h 252"/>
                <a:gd name="T42" fmla="*/ 9 w 1120"/>
                <a:gd name="T43" fmla="*/ 107 h 252"/>
                <a:gd name="T44" fmla="*/ 0 w 1120"/>
                <a:gd name="T45" fmla="*/ 108 h 252"/>
                <a:gd name="T46" fmla="*/ 0 w 1120"/>
                <a:gd name="T47" fmla="*/ 26 h 252"/>
                <a:gd name="T48" fmla="*/ 816 w 1120"/>
                <a:gd name="T49" fmla="*/ 0 h 252"/>
                <a:gd name="T50" fmla="*/ 1633 w 1120"/>
                <a:gd name="T51" fmla="*/ 26 h 252"/>
                <a:gd name="T52" fmla="*/ 1633 w 1120"/>
                <a:gd name="T53" fmla="*/ 108 h 252"/>
                <a:gd name="T54" fmla="*/ 1633 w 1120"/>
                <a:gd name="T55" fmla="*/ 108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9525">
              <a:noFill/>
              <a:miter lim="800000"/>
              <a:headEnd/>
              <a:tailEnd/>
            </a:ln>
          </p:spPr>
          <p:txBody>
            <a:bodyPr/>
            <a:lstStyle/>
            <a:p>
              <a:endParaRPr lang="zh-CN" altLang="en-US"/>
            </a:p>
          </p:txBody>
        </p:sp>
        <p:sp>
          <p:nvSpPr>
            <p:cNvPr id="7" name="Rectangle 5"/>
            <p:cNvSpPr>
              <a:spLocks noChangeArrowheads="1"/>
            </p:cNvSpPr>
            <p:nvPr/>
          </p:nvSpPr>
          <p:spPr bwMode="gray">
            <a:xfrm>
              <a:off x="816" y="2304"/>
              <a:ext cx="1440" cy="393"/>
            </a:xfrm>
            <a:prstGeom prst="rect">
              <a:avLst/>
            </a:prstGeom>
            <a:gradFill rotWithShape="1">
              <a:gsLst>
                <a:gs pos="0">
                  <a:schemeClr val="hlink"/>
                </a:gs>
                <a:gs pos="100000">
                  <a:schemeClr val="hlink">
                    <a:gamma/>
                    <a:tint val="63529"/>
                    <a:invGamma/>
                  </a:schemeClr>
                </a:gs>
              </a:gsLst>
              <a:lin ang="2700000" scaled="1"/>
            </a:gradFill>
            <a:ln>
              <a:noFill/>
            </a:ln>
            <a:extLst/>
          </p:spPr>
          <p:txBody>
            <a:bodyPr wrap="none" anchor="ctr"/>
            <a:lstStyle/>
            <a:p>
              <a:pPr algn="ctr">
                <a:defRPr/>
              </a:pPr>
              <a:r>
                <a:rPr lang="zh-CN" altLang="en-US" b="1" dirty="0" smtClean="0">
                  <a:solidFill>
                    <a:srgbClr val="FFFFFF"/>
                  </a:solidFill>
                  <a:effectLst>
                    <a:outerShdw blurRad="38100" dist="38100" dir="2700000" algn="tl">
                      <a:srgbClr val="000000"/>
                    </a:outerShdw>
                  </a:effectLst>
                  <a:latin typeface="Calibri" pitchFamily="34" charset="0"/>
                  <a:ea typeface="宋体" charset="-122"/>
                </a:rPr>
                <a:t>广告法修订之前</a:t>
              </a:r>
              <a:endParaRPr lang="en-US" altLang="zh-CN" b="1" dirty="0">
                <a:solidFill>
                  <a:srgbClr val="FFFFFF"/>
                </a:solidFill>
                <a:effectLst>
                  <a:outerShdw blurRad="38100" dist="38100" dir="2700000" algn="tl">
                    <a:srgbClr val="000000"/>
                  </a:outerShdw>
                </a:effectLst>
                <a:latin typeface="Calibri" pitchFamily="34" charset="0"/>
                <a:ea typeface="宋体" charset="-122"/>
              </a:endParaRPr>
            </a:p>
          </p:txBody>
        </p:sp>
      </p:grpSp>
      <p:grpSp>
        <p:nvGrpSpPr>
          <p:cNvPr id="3" name="Group 6"/>
          <p:cNvGrpSpPr>
            <a:grpSpLocks/>
          </p:cNvGrpSpPr>
          <p:nvPr/>
        </p:nvGrpSpPr>
        <p:grpSpPr bwMode="auto">
          <a:xfrm>
            <a:off x="914400" y="2011363"/>
            <a:ext cx="1724025" cy="482600"/>
            <a:chOff x="816" y="2304"/>
            <a:chExt cx="1440" cy="448"/>
          </a:xfrm>
        </p:grpSpPr>
        <p:sp>
          <p:nvSpPr>
            <p:cNvPr id="26642" name="Freeform 7"/>
            <p:cNvSpPr>
              <a:spLocks/>
            </p:cNvSpPr>
            <p:nvPr/>
          </p:nvSpPr>
          <p:spPr bwMode="gray">
            <a:xfrm>
              <a:off x="901" y="2562"/>
              <a:ext cx="1270" cy="190"/>
            </a:xfrm>
            <a:custGeom>
              <a:avLst/>
              <a:gdLst>
                <a:gd name="T0" fmla="*/ 1633 w 1120"/>
                <a:gd name="T1" fmla="*/ 108 h 252"/>
                <a:gd name="T2" fmla="*/ 1626 w 1120"/>
                <a:gd name="T3" fmla="*/ 107 h 252"/>
                <a:gd name="T4" fmla="*/ 1603 w 1120"/>
                <a:gd name="T5" fmla="*/ 105 h 252"/>
                <a:gd name="T6" fmla="*/ 1566 w 1120"/>
                <a:gd name="T7" fmla="*/ 103 h 252"/>
                <a:gd name="T8" fmla="*/ 1514 w 1120"/>
                <a:gd name="T9" fmla="*/ 100 h 252"/>
                <a:gd name="T10" fmla="*/ 1447 w 1120"/>
                <a:gd name="T11" fmla="*/ 95 h 252"/>
                <a:gd name="T12" fmla="*/ 1369 w 1120"/>
                <a:gd name="T13" fmla="*/ 91 h 252"/>
                <a:gd name="T14" fmla="*/ 1277 w 1120"/>
                <a:gd name="T15" fmla="*/ 87 h 252"/>
                <a:gd name="T16" fmla="*/ 1175 w 1120"/>
                <a:gd name="T17" fmla="*/ 84 h 252"/>
                <a:gd name="T18" fmla="*/ 1065 w 1120"/>
                <a:gd name="T19" fmla="*/ 81 h 252"/>
                <a:gd name="T20" fmla="*/ 942 w 1120"/>
                <a:gd name="T21" fmla="*/ 79 h 252"/>
                <a:gd name="T22" fmla="*/ 810 w 1120"/>
                <a:gd name="T23" fmla="*/ 79 h 252"/>
                <a:gd name="T24" fmla="*/ 679 w 1120"/>
                <a:gd name="T25" fmla="*/ 79 h 252"/>
                <a:gd name="T26" fmla="*/ 559 w 1120"/>
                <a:gd name="T27" fmla="*/ 81 h 252"/>
                <a:gd name="T28" fmla="*/ 449 w 1120"/>
                <a:gd name="T29" fmla="*/ 84 h 252"/>
                <a:gd name="T30" fmla="*/ 347 w 1120"/>
                <a:gd name="T31" fmla="*/ 87 h 252"/>
                <a:gd name="T32" fmla="*/ 260 w 1120"/>
                <a:gd name="T33" fmla="*/ 91 h 252"/>
                <a:gd name="T34" fmla="*/ 184 w 1120"/>
                <a:gd name="T35" fmla="*/ 95 h 252"/>
                <a:gd name="T36" fmla="*/ 119 w 1120"/>
                <a:gd name="T37" fmla="*/ 100 h 252"/>
                <a:gd name="T38" fmla="*/ 67 w 1120"/>
                <a:gd name="T39" fmla="*/ 103 h 252"/>
                <a:gd name="T40" fmla="*/ 29 w 1120"/>
                <a:gd name="T41" fmla="*/ 105 h 252"/>
                <a:gd name="T42" fmla="*/ 9 w 1120"/>
                <a:gd name="T43" fmla="*/ 107 h 252"/>
                <a:gd name="T44" fmla="*/ 0 w 1120"/>
                <a:gd name="T45" fmla="*/ 108 h 252"/>
                <a:gd name="T46" fmla="*/ 0 w 1120"/>
                <a:gd name="T47" fmla="*/ 26 h 252"/>
                <a:gd name="T48" fmla="*/ 816 w 1120"/>
                <a:gd name="T49" fmla="*/ 0 h 252"/>
                <a:gd name="T50" fmla="*/ 1633 w 1120"/>
                <a:gd name="T51" fmla="*/ 26 h 252"/>
                <a:gd name="T52" fmla="*/ 1633 w 1120"/>
                <a:gd name="T53" fmla="*/ 108 h 252"/>
                <a:gd name="T54" fmla="*/ 1633 w 1120"/>
                <a:gd name="T55" fmla="*/ 108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9525">
              <a:noFill/>
              <a:miter lim="800000"/>
              <a:headEnd/>
              <a:tailEnd/>
            </a:ln>
          </p:spPr>
          <p:txBody>
            <a:bodyPr/>
            <a:lstStyle/>
            <a:p>
              <a:endParaRPr lang="zh-CN" altLang="en-US"/>
            </a:p>
          </p:txBody>
        </p:sp>
        <p:sp>
          <p:nvSpPr>
            <p:cNvPr id="10" name="Rectangle 8"/>
            <p:cNvSpPr>
              <a:spLocks noChangeArrowheads="1"/>
            </p:cNvSpPr>
            <p:nvPr/>
          </p:nvSpPr>
          <p:spPr bwMode="gray">
            <a:xfrm>
              <a:off x="816" y="2304"/>
              <a:ext cx="1440" cy="393"/>
            </a:xfrm>
            <a:prstGeom prst="rect">
              <a:avLst/>
            </a:prstGeom>
            <a:gradFill rotWithShape="1">
              <a:gsLst>
                <a:gs pos="0">
                  <a:schemeClr val="folHlink"/>
                </a:gs>
                <a:gs pos="100000">
                  <a:schemeClr val="folHlink">
                    <a:gamma/>
                    <a:tint val="47451"/>
                    <a:invGamma/>
                  </a:schemeClr>
                </a:gs>
              </a:gsLst>
              <a:lin ang="2700000" scaled="1"/>
            </a:gradFill>
            <a:ln>
              <a:noFill/>
            </a:ln>
            <a:extLst/>
          </p:spPr>
          <p:txBody>
            <a:bodyPr wrap="none" anchor="ctr"/>
            <a:lstStyle/>
            <a:p>
              <a:pPr algn="ctr">
                <a:defRPr/>
              </a:pPr>
              <a:r>
                <a:rPr lang="zh-CN" altLang="en-US" b="1" dirty="0">
                  <a:solidFill>
                    <a:srgbClr val="FFFFFF"/>
                  </a:solidFill>
                  <a:effectLst>
                    <a:outerShdw blurRad="38100" dist="38100" dir="2700000" algn="tl">
                      <a:srgbClr val="000000"/>
                    </a:outerShdw>
                  </a:effectLst>
                  <a:latin typeface="Calibri" pitchFamily="34" charset="0"/>
                  <a:ea typeface="宋体" charset="-122"/>
                </a:rPr>
                <a:t>公开征求</a:t>
              </a:r>
              <a:r>
                <a:rPr lang="zh-CN" altLang="en-US" b="1" dirty="0" smtClean="0">
                  <a:solidFill>
                    <a:srgbClr val="FFFFFF"/>
                  </a:solidFill>
                  <a:effectLst>
                    <a:outerShdw blurRad="38100" dist="38100" dir="2700000" algn="tl">
                      <a:srgbClr val="000000"/>
                    </a:outerShdw>
                  </a:effectLst>
                  <a:latin typeface="Calibri" pitchFamily="34" charset="0"/>
                  <a:ea typeface="宋体" charset="-122"/>
                </a:rPr>
                <a:t>意见后</a:t>
              </a:r>
              <a:endParaRPr lang="en-US" altLang="zh-CN" b="1" dirty="0">
                <a:solidFill>
                  <a:srgbClr val="FFFFFF"/>
                </a:solidFill>
                <a:effectLst>
                  <a:outerShdw blurRad="38100" dist="38100" dir="2700000" algn="tl">
                    <a:srgbClr val="000000"/>
                  </a:outerShdw>
                </a:effectLst>
                <a:latin typeface="Calibri" pitchFamily="34" charset="0"/>
                <a:ea typeface="宋体" charset="-122"/>
              </a:endParaRPr>
            </a:p>
          </p:txBody>
        </p:sp>
      </p:grpSp>
      <p:grpSp>
        <p:nvGrpSpPr>
          <p:cNvPr id="4" name="Group 9"/>
          <p:cNvGrpSpPr>
            <a:grpSpLocks/>
          </p:cNvGrpSpPr>
          <p:nvPr/>
        </p:nvGrpSpPr>
        <p:grpSpPr bwMode="auto">
          <a:xfrm>
            <a:off x="914400" y="3154363"/>
            <a:ext cx="1724025" cy="482600"/>
            <a:chOff x="816" y="2304"/>
            <a:chExt cx="1440" cy="448"/>
          </a:xfrm>
        </p:grpSpPr>
        <p:sp>
          <p:nvSpPr>
            <p:cNvPr id="26640" name="Freeform 10"/>
            <p:cNvSpPr>
              <a:spLocks/>
            </p:cNvSpPr>
            <p:nvPr/>
          </p:nvSpPr>
          <p:spPr bwMode="gray">
            <a:xfrm>
              <a:off x="901" y="2562"/>
              <a:ext cx="1270" cy="190"/>
            </a:xfrm>
            <a:custGeom>
              <a:avLst/>
              <a:gdLst>
                <a:gd name="T0" fmla="*/ 1633 w 1120"/>
                <a:gd name="T1" fmla="*/ 108 h 252"/>
                <a:gd name="T2" fmla="*/ 1626 w 1120"/>
                <a:gd name="T3" fmla="*/ 107 h 252"/>
                <a:gd name="T4" fmla="*/ 1603 w 1120"/>
                <a:gd name="T5" fmla="*/ 105 h 252"/>
                <a:gd name="T6" fmla="*/ 1566 w 1120"/>
                <a:gd name="T7" fmla="*/ 103 h 252"/>
                <a:gd name="T8" fmla="*/ 1514 w 1120"/>
                <a:gd name="T9" fmla="*/ 100 h 252"/>
                <a:gd name="T10" fmla="*/ 1447 w 1120"/>
                <a:gd name="T11" fmla="*/ 95 h 252"/>
                <a:gd name="T12" fmla="*/ 1369 w 1120"/>
                <a:gd name="T13" fmla="*/ 91 h 252"/>
                <a:gd name="T14" fmla="*/ 1277 w 1120"/>
                <a:gd name="T15" fmla="*/ 87 h 252"/>
                <a:gd name="T16" fmla="*/ 1175 w 1120"/>
                <a:gd name="T17" fmla="*/ 84 h 252"/>
                <a:gd name="T18" fmla="*/ 1065 w 1120"/>
                <a:gd name="T19" fmla="*/ 81 h 252"/>
                <a:gd name="T20" fmla="*/ 942 w 1120"/>
                <a:gd name="T21" fmla="*/ 79 h 252"/>
                <a:gd name="T22" fmla="*/ 810 w 1120"/>
                <a:gd name="T23" fmla="*/ 79 h 252"/>
                <a:gd name="T24" fmla="*/ 679 w 1120"/>
                <a:gd name="T25" fmla="*/ 79 h 252"/>
                <a:gd name="T26" fmla="*/ 559 w 1120"/>
                <a:gd name="T27" fmla="*/ 81 h 252"/>
                <a:gd name="T28" fmla="*/ 449 w 1120"/>
                <a:gd name="T29" fmla="*/ 84 h 252"/>
                <a:gd name="T30" fmla="*/ 347 w 1120"/>
                <a:gd name="T31" fmla="*/ 87 h 252"/>
                <a:gd name="T32" fmla="*/ 260 w 1120"/>
                <a:gd name="T33" fmla="*/ 91 h 252"/>
                <a:gd name="T34" fmla="*/ 184 w 1120"/>
                <a:gd name="T35" fmla="*/ 95 h 252"/>
                <a:gd name="T36" fmla="*/ 119 w 1120"/>
                <a:gd name="T37" fmla="*/ 100 h 252"/>
                <a:gd name="T38" fmla="*/ 67 w 1120"/>
                <a:gd name="T39" fmla="*/ 103 h 252"/>
                <a:gd name="T40" fmla="*/ 29 w 1120"/>
                <a:gd name="T41" fmla="*/ 105 h 252"/>
                <a:gd name="T42" fmla="*/ 9 w 1120"/>
                <a:gd name="T43" fmla="*/ 107 h 252"/>
                <a:gd name="T44" fmla="*/ 0 w 1120"/>
                <a:gd name="T45" fmla="*/ 108 h 252"/>
                <a:gd name="T46" fmla="*/ 0 w 1120"/>
                <a:gd name="T47" fmla="*/ 26 h 252"/>
                <a:gd name="T48" fmla="*/ 816 w 1120"/>
                <a:gd name="T49" fmla="*/ 0 h 252"/>
                <a:gd name="T50" fmla="*/ 1633 w 1120"/>
                <a:gd name="T51" fmla="*/ 26 h 252"/>
                <a:gd name="T52" fmla="*/ 1633 w 1120"/>
                <a:gd name="T53" fmla="*/ 108 h 252"/>
                <a:gd name="T54" fmla="*/ 1633 w 1120"/>
                <a:gd name="T55" fmla="*/ 108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9525">
              <a:noFill/>
              <a:miter lim="800000"/>
              <a:headEnd/>
              <a:tailEnd/>
            </a:ln>
          </p:spPr>
          <p:txBody>
            <a:bodyPr/>
            <a:lstStyle/>
            <a:p>
              <a:endParaRPr lang="zh-CN" altLang="en-US"/>
            </a:p>
          </p:txBody>
        </p:sp>
        <p:sp>
          <p:nvSpPr>
            <p:cNvPr id="13" name="Rectangle 11"/>
            <p:cNvSpPr>
              <a:spLocks noChangeArrowheads="1"/>
            </p:cNvSpPr>
            <p:nvPr/>
          </p:nvSpPr>
          <p:spPr bwMode="gray">
            <a:xfrm>
              <a:off x="816" y="2304"/>
              <a:ext cx="1440" cy="393"/>
            </a:xfrm>
            <a:prstGeom prst="rect">
              <a:avLst/>
            </a:prstGeom>
            <a:gradFill rotWithShape="1">
              <a:gsLst>
                <a:gs pos="0">
                  <a:schemeClr val="accent2"/>
                </a:gs>
                <a:gs pos="100000">
                  <a:schemeClr val="accent2">
                    <a:gamma/>
                    <a:tint val="60392"/>
                    <a:invGamma/>
                  </a:schemeClr>
                </a:gs>
              </a:gsLst>
              <a:lin ang="2700000" scaled="1"/>
            </a:gradFill>
            <a:ln>
              <a:noFill/>
            </a:ln>
            <a:extLst/>
          </p:spPr>
          <p:txBody>
            <a:bodyPr wrap="none" anchor="ctr"/>
            <a:lstStyle/>
            <a:p>
              <a:pPr algn="ctr">
                <a:defRPr/>
              </a:pPr>
              <a:r>
                <a:rPr lang="zh-CN" altLang="en-US" b="1" dirty="0">
                  <a:solidFill>
                    <a:srgbClr val="FFFFFF"/>
                  </a:solidFill>
                  <a:effectLst>
                    <a:outerShdw blurRad="38100" dist="38100" dir="2700000" algn="tl">
                      <a:srgbClr val="000000"/>
                    </a:outerShdw>
                  </a:effectLst>
                  <a:latin typeface="Calibri" pitchFamily="34" charset="0"/>
                  <a:ea typeface="宋体" charset="-122"/>
                </a:rPr>
                <a:t>交人大审议前</a:t>
              </a:r>
              <a:endParaRPr lang="en-US" altLang="zh-CN" b="1" dirty="0">
                <a:solidFill>
                  <a:srgbClr val="FFFFFF"/>
                </a:solidFill>
                <a:effectLst>
                  <a:outerShdw blurRad="38100" dist="38100" dir="2700000" algn="tl">
                    <a:srgbClr val="000000"/>
                  </a:outerShdw>
                </a:effectLst>
                <a:latin typeface="Calibri" pitchFamily="34" charset="0"/>
                <a:ea typeface="宋体" charset="-122"/>
              </a:endParaRPr>
            </a:p>
          </p:txBody>
        </p:sp>
      </p:grpSp>
      <p:grpSp>
        <p:nvGrpSpPr>
          <p:cNvPr id="5" name="Group 12"/>
          <p:cNvGrpSpPr>
            <a:grpSpLocks/>
          </p:cNvGrpSpPr>
          <p:nvPr/>
        </p:nvGrpSpPr>
        <p:grpSpPr bwMode="auto">
          <a:xfrm>
            <a:off x="914400" y="4297363"/>
            <a:ext cx="1724025" cy="482600"/>
            <a:chOff x="816" y="2304"/>
            <a:chExt cx="1440" cy="448"/>
          </a:xfrm>
        </p:grpSpPr>
        <p:sp>
          <p:nvSpPr>
            <p:cNvPr id="26638" name="Freeform 13"/>
            <p:cNvSpPr>
              <a:spLocks/>
            </p:cNvSpPr>
            <p:nvPr/>
          </p:nvSpPr>
          <p:spPr bwMode="gray">
            <a:xfrm>
              <a:off x="901" y="2562"/>
              <a:ext cx="1270" cy="190"/>
            </a:xfrm>
            <a:custGeom>
              <a:avLst/>
              <a:gdLst>
                <a:gd name="T0" fmla="*/ 1633 w 1120"/>
                <a:gd name="T1" fmla="*/ 108 h 252"/>
                <a:gd name="T2" fmla="*/ 1626 w 1120"/>
                <a:gd name="T3" fmla="*/ 107 h 252"/>
                <a:gd name="T4" fmla="*/ 1603 w 1120"/>
                <a:gd name="T5" fmla="*/ 105 h 252"/>
                <a:gd name="T6" fmla="*/ 1566 w 1120"/>
                <a:gd name="T7" fmla="*/ 103 h 252"/>
                <a:gd name="T8" fmla="*/ 1514 w 1120"/>
                <a:gd name="T9" fmla="*/ 100 h 252"/>
                <a:gd name="T10" fmla="*/ 1447 w 1120"/>
                <a:gd name="T11" fmla="*/ 95 h 252"/>
                <a:gd name="T12" fmla="*/ 1369 w 1120"/>
                <a:gd name="T13" fmla="*/ 91 h 252"/>
                <a:gd name="T14" fmla="*/ 1277 w 1120"/>
                <a:gd name="T15" fmla="*/ 87 h 252"/>
                <a:gd name="T16" fmla="*/ 1175 w 1120"/>
                <a:gd name="T17" fmla="*/ 84 h 252"/>
                <a:gd name="T18" fmla="*/ 1065 w 1120"/>
                <a:gd name="T19" fmla="*/ 81 h 252"/>
                <a:gd name="T20" fmla="*/ 942 w 1120"/>
                <a:gd name="T21" fmla="*/ 79 h 252"/>
                <a:gd name="T22" fmla="*/ 810 w 1120"/>
                <a:gd name="T23" fmla="*/ 79 h 252"/>
                <a:gd name="T24" fmla="*/ 679 w 1120"/>
                <a:gd name="T25" fmla="*/ 79 h 252"/>
                <a:gd name="T26" fmla="*/ 559 w 1120"/>
                <a:gd name="T27" fmla="*/ 81 h 252"/>
                <a:gd name="T28" fmla="*/ 449 w 1120"/>
                <a:gd name="T29" fmla="*/ 84 h 252"/>
                <a:gd name="T30" fmla="*/ 347 w 1120"/>
                <a:gd name="T31" fmla="*/ 87 h 252"/>
                <a:gd name="T32" fmla="*/ 260 w 1120"/>
                <a:gd name="T33" fmla="*/ 91 h 252"/>
                <a:gd name="T34" fmla="*/ 184 w 1120"/>
                <a:gd name="T35" fmla="*/ 95 h 252"/>
                <a:gd name="T36" fmla="*/ 119 w 1120"/>
                <a:gd name="T37" fmla="*/ 100 h 252"/>
                <a:gd name="T38" fmla="*/ 67 w 1120"/>
                <a:gd name="T39" fmla="*/ 103 h 252"/>
                <a:gd name="T40" fmla="*/ 29 w 1120"/>
                <a:gd name="T41" fmla="*/ 105 h 252"/>
                <a:gd name="T42" fmla="*/ 9 w 1120"/>
                <a:gd name="T43" fmla="*/ 107 h 252"/>
                <a:gd name="T44" fmla="*/ 0 w 1120"/>
                <a:gd name="T45" fmla="*/ 108 h 252"/>
                <a:gd name="T46" fmla="*/ 0 w 1120"/>
                <a:gd name="T47" fmla="*/ 26 h 252"/>
                <a:gd name="T48" fmla="*/ 816 w 1120"/>
                <a:gd name="T49" fmla="*/ 0 h 252"/>
                <a:gd name="T50" fmla="*/ 1633 w 1120"/>
                <a:gd name="T51" fmla="*/ 26 h 252"/>
                <a:gd name="T52" fmla="*/ 1633 w 1120"/>
                <a:gd name="T53" fmla="*/ 108 h 252"/>
                <a:gd name="T54" fmla="*/ 1633 w 1120"/>
                <a:gd name="T55" fmla="*/ 108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9525">
              <a:noFill/>
              <a:miter lim="800000"/>
              <a:headEnd/>
              <a:tailEnd/>
            </a:ln>
          </p:spPr>
          <p:txBody>
            <a:bodyPr/>
            <a:lstStyle/>
            <a:p>
              <a:endParaRPr lang="zh-CN" altLang="en-US"/>
            </a:p>
          </p:txBody>
        </p:sp>
        <p:sp>
          <p:nvSpPr>
            <p:cNvPr id="16" name="Rectangle 14"/>
            <p:cNvSpPr>
              <a:spLocks noChangeArrowheads="1"/>
            </p:cNvSpPr>
            <p:nvPr/>
          </p:nvSpPr>
          <p:spPr bwMode="gray">
            <a:xfrm>
              <a:off x="816" y="2304"/>
              <a:ext cx="1440" cy="393"/>
            </a:xfrm>
            <a:prstGeom prst="rect">
              <a:avLst/>
            </a:prstGeom>
            <a:gradFill rotWithShape="1">
              <a:gsLst>
                <a:gs pos="0">
                  <a:schemeClr val="accent1"/>
                </a:gs>
                <a:gs pos="100000">
                  <a:schemeClr val="accent1">
                    <a:gamma/>
                    <a:tint val="63529"/>
                    <a:invGamma/>
                  </a:schemeClr>
                </a:gs>
              </a:gsLst>
              <a:lin ang="2700000" scaled="1"/>
            </a:gradFill>
            <a:ln>
              <a:noFill/>
            </a:ln>
            <a:extLst/>
          </p:spPr>
          <p:txBody>
            <a:bodyPr wrap="none" anchor="ctr"/>
            <a:lstStyle/>
            <a:p>
              <a:pPr algn="ctr">
                <a:defRPr/>
              </a:pPr>
              <a:r>
                <a:rPr lang="zh-CN" altLang="en-US" b="1" dirty="0">
                  <a:solidFill>
                    <a:srgbClr val="FFFFFF"/>
                  </a:solidFill>
                  <a:effectLst>
                    <a:outerShdw blurRad="38100" dist="38100" dir="2700000" algn="tl">
                      <a:srgbClr val="000000"/>
                    </a:outerShdw>
                  </a:effectLst>
                  <a:latin typeface="Calibri" pitchFamily="34" charset="0"/>
                  <a:ea typeface="宋体" charset="-122"/>
                </a:rPr>
                <a:t>再次征求意见后</a:t>
              </a:r>
              <a:endParaRPr lang="en-US" altLang="zh-CN" b="1" dirty="0">
                <a:solidFill>
                  <a:srgbClr val="FFFFFF"/>
                </a:solidFill>
                <a:effectLst>
                  <a:outerShdw blurRad="38100" dist="38100" dir="2700000" algn="tl">
                    <a:srgbClr val="000000"/>
                  </a:outerShdw>
                </a:effectLst>
                <a:latin typeface="Calibri" pitchFamily="34" charset="0"/>
                <a:ea typeface="宋体" charset="-122"/>
              </a:endParaRPr>
            </a:p>
          </p:txBody>
        </p:sp>
      </p:grpSp>
      <p:sp>
        <p:nvSpPr>
          <p:cNvPr id="26631" name="Line 18"/>
          <p:cNvSpPr>
            <a:spLocks noChangeShapeType="1"/>
          </p:cNvSpPr>
          <p:nvPr/>
        </p:nvSpPr>
        <p:spPr bwMode="auto">
          <a:xfrm>
            <a:off x="1828800" y="1581150"/>
            <a:ext cx="5943600" cy="0"/>
          </a:xfrm>
          <a:prstGeom prst="line">
            <a:avLst/>
          </a:prstGeom>
          <a:noFill/>
          <a:ln w="38100" cap="rnd">
            <a:solidFill>
              <a:srgbClr val="969696"/>
            </a:solidFill>
            <a:prstDash val="sysDot"/>
            <a:round/>
            <a:headEnd/>
            <a:tailEnd type="oval" w="med" len="med"/>
          </a:ln>
        </p:spPr>
        <p:txBody>
          <a:bodyPr/>
          <a:lstStyle/>
          <a:p>
            <a:endParaRPr lang="zh-CN" altLang="en-US"/>
          </a:p>
        </p:txBody>
      </p:sp>
      <p:sp>
        <p:nvSpPr>
          <p:cNvPr id="26632" name="Line 19"/>
          <p:cNvSpPr>
            <a:spLocks noChangeShapeType="1"/>
          </p:cNvSpPr>
          <p:nvPr/>
        </p:nvSpPr>
        <p:spPr bwMode="auto">
          <a:xfrm>
            <a:off x="1828800" y="2825750"/>
            <a:ext cx="5943600" cy="0"/>
          </a:xfrm>
          <a:prstGeom prst="line">
            <a:avLst/>
          </a:prstGeom>
          <a:noFill/>
          <a:ln w="38100" cap="rnd">
            <a:solidFill>
              <a:srgbClr val="969696"/>
            </a:solidFill>
            <a:prstDash val="sysDot"/>
            <a:round/>
            <a:headEnd/>
            <a:tailEnd type="oval" w="med" len="med"/>
          </a:ln>
        </p:spPr>
        <p:txBody>
          <a:bodyPr/>
          <a:lstStyle/>
          <a:p>
            <a:endParaRPr lang="zh-CN" altLang="en-US"/>
          </a:p>
        </p:txBody>
      </p:sp>
      <p:sp>
        <p:nvSpPr>
          <p:cNvPr id="26633" name="Line 20"/>
          <p:cNvSpPr>
            <a:spLocks noChangeShapeType="1"/>
          </p:cNvSpPr>
          <p:nvPr/>
        </p:nvSpPr>
        <p:spPr bwMode="auto">
          <a:xfrm flipV="1">
            <a:off x="1828800" y="3943350"/>
            <a:ext cx="5943600" cy="3175"/>
          </a:xfrm>
          <a:prstGeom prst="line">
            <a:avLst/>
          </a:prstGeom>
          <a:noFill/>
          <a:ln w="38100" cap="rnd">
            <a:solidFill>
              <a:srgbClr val="969696"/>
            </a:solidFill>
            <a:prstDash val="sysDot"/>
            <a:round/>
            <a:headEnd/>
            <a:tailEnd type="oval" w="med" len="med"/>
          </a:ln>
        </p:spPr>
        <p:txBody>
          <a:bodyPr/>
          <a:lstStyle/>
          <a:p>
            <a:endParaRPr lang="zh-CN" altLang="en-US"/>
          </a:p>
        </p:txBody>
      </p:sp>
      <p:sp>
        <p:nvSpPr>
          <p:cNvPr id="26634" name="Text Box 21"/>
          <p:cNvSpPr txBox="1">
            <a:spLocks noChangeArrowheads="1"/>
          </p:cNvSpPr>
          <p:nvPr/>
        </p:nvSpPr>
        <p:spPr bwMode="auto">
          <a:xfrm>
            <a:off x="3124200" y="742950"/>
            <a:ext cx="4489450" cy="954107"/>
          </a:xfrm>
          <a:prstGeom prst="rect">
            <a:avLst/>
          </a:prstGeom>
          <a:noFill/>
          <a:ln w="9525">
            <a:noFill/>
            <a:miter lim="800000"/>
            <a:headEnd/>
            <a:tailEnd/>
          </a:ln>
        </p:spPr>
        <p:txBody>
          <a:bodyPr wrap="square">
            <a:spAutoFit/>
          </a:bodyPr>
          <a:lstStyle/>
          <a:p>
            <a:r>
              <a:rPr lang="en-US" altLang="zh-CN" sz="1400" dirty="0" smtClean="0">
                <a:solidFill>
                  <a:srgbClr val="000000"/>
                </a:solidFill>
                <a:latin typeface="Verdana" pitchFamily="34" charset="0"/>
                <a:cs typeface="Arial" pitchFamily="34" charset="0"/>
              </a:rPr>
              <a:t>2013.5 </a:t>
            </a:r>
            <a:r>
              <a:rPr lang="zh-CN" altLang="en-US" sz="1400" dirty="0" smtClean="0">
                <a:solidFill>
                  <a:srgbClr val="000000"/>
                </a:solidFill>
                <a:latin typeface="Verdana" pitchFamily="34" charset="0"/>
                <a:cs typeface="Arial" pitchFamily="34" charset="0"/>
              </a:rPr>
              <a:t>编写</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谁在营销死亡</a:t>
            </a:r>
            <a:r>
              <a:rPr lang="en-US" altLang="zh-CN" sz="1400" dirty="0" smtClean="0">
                <a:solidFill>
                  <a:srgbClr val="000000"/>
                </a:solidFill>
                <a:latin typeface="Verdana" pitchFamily="34" charset="0"/>
                <a:cs typeface="Arial" pitchFamily="34" charset="0"/>
              </a:rPr>
              <a:t>》</a:t>
            </a:r>
            <a:endParaRPr lang="en-US" altLang="zh-CN" sz="1400" dirty="0">
              <a:solidFill>
                <a:srgbClr val="000000"/>
              </a:solidFill>
              <a:latin typeface="Verdana" pitchFamily="34" charset="0"/>
              <a:cs typeface="Arial" pitchFamily="34" charset="0"/>
            </a:endParaRPr>
          </a:p>
          <a:p>
            <a:r>
              <a:rPr lang="en-US" altLang="zh-CN" sz="1400" dirty="0" smtClean="0">
                <a:solidFill>
                  <a:srgbClr val="000000"/>
                </a:solidFill>
                <a:latin typeface="Verdana" pitchFamily="34" charset="0"/>
                <a:cs typeface="Arial" pitchFamily="34" charset="0"/>
              </a:rPr>
              <a:t>2014.2</a:t>
            </a:r>
            <a:r>
              <a:rPr lang="zh-CN" altLang="en-US" sz="1400" dirty="0" smtClean="0">
                <a:solidFill>
                  <a:srgbClr val="000000"/>
                </a:solidFill>
                <a:latin typeface="Verdana" pitchFamily="34" charset="0"/>
                <a:cs typeface="Arial" pitchFamily="34" charset="0"/>
              </a:rPr>
              <a:t> 针对志愿者开展烟草广告返乡随手拍活动</a:t>
            </a:r>
            <a:endParaRPr lang="en-US" altLang="zh-CN" sz="1400" dirty="0" smtClean="0">
              <a:solidFill>
                <a:srgbClr val="000000"/>
              </a:solidFill>
              <a:latin typeface="Verdana" pitchFamily="34" charset="0"/>
              <a:cs typeface="Arial" pitchFamily="34" charset="0"/>
            </a:endParaRPr>
          </a:p>
          <a:p>
            <a:r>
              <a:rPr lang="en-US" altLang="zh-CN" sz="1400" b="1" dirty="0" smtClean="0">
                <a:solidFill>
                  <a:srgbClr val="E94E0C"/>
                </a:solidFill>
                <a:latin typeface="Verdana" pitchFamily="34" charset="0"/>
                <a:cs typeface="Arial" pitchFamily="34" charset="0"/>
              </a:rPr>
              <a:t>2014.2</a:t>
            </a:r>
            <a:r>
              <a:rPr lang="zh-CN" altLang="en-US" sz="1400" b="1" dirty="0" smtClean="0">
                <a:solidFill>
                  <a:srgbClr val="E94E0C"/>
                </a:solidFill>
                <a:latin typeface="Verdana" pitchFamily="34" charset="0"/>
                <a:cs typeface="Arial" pitchFamily="34" charset="0"/>
              </a:rPr>
              <a:t> 举办两会代表座谈会，递交修订广告法申请</a:t>
            </a:r>
            <a:endParaRPr lang="en-US" altLang="zh-CN" sz="1400" b="1" dirty="0" smtClean="0">
              <a:solidFill>
                <a:srgbClr val="E94E0C"/>
              </a:solidFill>
              <a:latin typeface="Verdana" pitchFamily="34" charset="0"/>
              <a:cs typeface="Arial" pitchFamily="34" charset="0"/>
            </a:endParaRPr>
          </a:p>
          <a:p>
            <a:endParaRPr lang="en-US" altLang="zh-CN" sz="1400" dirty="0">
              <a:solidFill>
                <a:srgbClr val="000000"/>
              </a:solidFill>
              <a:latin typeface="Verdana" pitchFamily="34" charset="0"/>
              <a:cs typeface="Arial" pitchFamily="34" charset="0"/>
            </a:endParaRPr>
          </a:p>
        </p:txBody>
      </p:sp>
      <p:sp>
        <p:nvSpPr>
          <p:cNvPr id="26635" name="Text Box 22"/>
          <p:cNvSpPr txBox="1">
            <a:spLocks noChangeArrowheads="1"/>
          </p:cNvSpPr>
          <p:nvPr/>
        </p:nvSpPr>
        <p:spPr bwMode="auto">
          <a:xfrm>
            <a:off x="3124200" y="1885950"/>
            <a:ext cx="4652236" cy="738664"/>
          </a:xfrm>
          <a:prstGeom prst="rect">
            <a:avLst/>
          </a:prstGeom>
          <a:noFill/>
          <a:ln w="9525">
            <a:noFill/>
            <a:miter lim="800000"/>
            <a:headEnd/>
            <a:tailEnd/>
          </a:ln>
        </p:spPr>
        <p:txBody>
          <a:bodyPr wrap="none">
            <a:spAutoFit/>
          </a:bodyPr>
          <a:lstStyle/>
          <a:p>
            <a:r>
              <a:rPr lang="en-US" altLang="zh-CN" sz="1400" dirty="0" smtClean="0">
                <a:solidFill>
                  <a:srgbClr val="000000"/>
                </a:solidFill>
                <a:latin typeface="Verdana" pitchFamily="34" charset="0"/>
                <a:cs typeface="Arial" pitchFamily="34" charset="0"/>
              </a:rPr>
              <a:t>2014.2 </a:t>
            </a:r>
            <a:r>
              <a:rPr lang="zh-CN" altLang="en-US" sz="1400" dirty="0" smtClean="0">
                <a:solidFill>
                  <a:srgbClr val="000000"/>
                </a:solidFill>
                <a:latin typeface="Verdana" pitchFamily="34" charset="0"/>
                <a:cs typeface="Arial" pitchFamily="34" charset="0"/>
              </a:rPr>
              <a:t>致信国务院法制办，要求禁止所有的烟草广告</a:t>
            </a:r>
            <a:endParaRPr lang="en-US" altLang="zh-CN" sz="1400" dirty="0">
              <a:solidFill>
                <a:srgbClr val="000000"/>
              </a:solidFill>
              <a:latin typeface="Verdana" pitchFamily="34" charset="0"/>
              <a:cs typeface="Arial" pitchFamily="34" charset="0"/>
            </a:endParaRPr>
          </a:p>
          <a:p>
            <a:r>
              <a:rPr lang="en-US" altLang="zh-CN" sz="1400" dirty="0" smtClean="0">
                <a:solidFill>
                  <a:srgbClr val="000000"/>
                </a:solidFill>
                <a:latin typeface="Verdana" pitchFamily="34" charset="0"/>
                <a:cs typeface="Arial" pitchFamily="34" charset="0"/>
              </a:rPr>
              <a:t>2004.6 </a:t>
            </a:r>
            <a:r>
              <a:rPr lang="zh-CN" altLang="en-US" sz="1400" dirty="0" smtClean="0">
                <a:solidFill>
                  <a:srgbClr val="000000"/>
                </a:solidFill>
                <a:latin typeface="Verdana" pitchFamily="34" charset="0"/>
                <a:cs typeface="Arial" pitchFamily="34" charset="0"/>
              </a:rPr>
              <a:t>举办“别让烟草毁了青少年的健康”信息交流会</a:t>
            </a:r>
            <a:endParaRPr lang="en-US" altLang="zh-CN" sz="1400" dirty="0">
              <a:solidFill>
                <a:srgbClr val="000000"/>
              </a:solidFill>
              <a:latin typeface="Verdana" pitchFamily="34" charset="0"/>
              <a:cs typeface="Arial" pitchFamily="34" charset="0"/>
            </a:endParaRPr>
          </a:p>
          <a:p>
            <a:r>
              <a:rPr lang="en-US" altLang="zh-CN" sz="1400" dirty="0" smtClean="0">
                <a:solidFill>
                  <a:srgbClr val="000000"/>
                </a:solidFill>
                <a:latin typeface="Verdana" pitchFamily="34" charset="0"/>
                <a:cs typeface="Arial" pitchFamily="34" charset="0"/>
              </a:rPr>
              <a:t>2004.6 </a:t>
            </a:r>
            <a:r>
              <a:rPr lang="zh-CN" altLang="en-US" sz="1400" dirty="0" smtClean="0">
                <a:solidFill>
                  <a:srgbClr val="000000"/>
                </a:solidFill>
                <a:latin typeface="Verdana" pitchFamily="34" charset="0"/>
                <a:cs typeface="Arial" pitchFamily="34" charset="0"/>
              </a:rPr>
              <a:t>邀请</a:t>
            </a:r>
            <a:r>
              <a:rPr lang="en-US" altLang="zh-CN" sz="1400" dirty="0" smtClean="0">
                <a:solidFill>
                  <a:srgbClr val="000000"/>
                </a:solidFill>
                <a:latin typeface="Verdana" pitchFamily="34" charset="0"/>
                <a:cs typeface="Arial" pitchFamily="34" charset="0"/>
              </a:rPr>
              <a:t>55</a:t>
            </a:r>
            <a:r>
              <a:rPr lang="zh-CN" altLang="en-US" sz="1400" dirty="0" smtClean="0">
                <a:solidFill>
                  <a:srgbClr val="000000"/>
                </a:solidFill>
                <a:latin typeface="Verdana" pitchFamily="34" charset="0"/>
                <a:cs typeface="Arial" pitchFamily="34" charset="0"/>
              </a:rPr>
              <a:t>位专家联名致信人大法工委</a:t>
            </a:r>
            <a:endParaRPr lang="en-US" altLang="zh-CN" sz="1400" dirty="0">
              <a:solidFill>
                <a:srgbClr val="000000"/>
              </a:solidFill>
              <a:latin typeface="Verdana" pitchFamily="34" charset="0"/>
              <a:cs typeface="Arial" pitchFamily="34" charset="0"/>
            </a:endParaRPr>
          </a:p>
        </p:txBody>
      </p:sp>
      <p:sp>
        <p:nvSpPr>
          <p:cNvPr id="26636" name="Text Box 23"/>
          <p:cNvSpPr txBox="1">
            <a:spLocks noChangeArrowheads="1"/>
          </p:cNvSpPr>
          <p:nvPr/>
        </p:nvSpPr>
        <p:spPr bwMode="auto">
          <a:xfrm>
            <a:off x="3124200" y="3028950"/>
            <a:ext cx="4947188" cy="523220"/>
          </a:xfrm>
          <a:prstGeom prst="rect">
            <a:avLst/>
          </a:prstGeom>
          <a:noFill/>
          <a:ln w="9525">
            <a:noFill/>
            <a:miter lim="800000"/>
            <a:headEnd/>
            <a:tailEnd/>
          </a:ln>
        </p:spPr>
        <p:txBody>
          <a:bodyPr wrap="none">
            <a:spAutoFit/>
          </a:bodyPr>
          <a:lstStyle/>
          <a:p>
            <a:r>
              <a:rPr lang="en-US" altLang="zh-CN" sz="1400" dirty="0" smtClean="0">
                <a:solidFill>
                  <a:srgbClr val="000000"/>
                </a:solidFill>
                <a:latin typeface="Verdana" pitchFamily="34" charset="0"/>
                <a:cs typeface="Arial" pitchFamily="34" charset="0"/>
              </a:rPr>
              <a:t>2014.7 </a:t>
            </a:r>
            <a:r>
              <a:rPr lang="zh-CN" altLang="en-US" sz="1400" dirty="0" smtClean="0">
                <a:solidFill>
                  <a:srgbClr val="000000"/>
                </a:solidFill>
                <a:latin typeface="Verdana" pitchFamily="34" charset="0"/>
                <a:cs typeface="Arial" pitchFamily="34" charset="0"/>
              </a:rPr>
              <a:t>在</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控员集结号开展</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烟草广告害死人</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主题活动</a:t>
            </a:r>
            <a:endParaRPr lang="en-US" altLang="zh-CN" sz="1400" dirty="0" smtClean="0">
              <a:solidFill>
                <a:srgbClr val="000000"/>
              </a:solidFill>
              <a:latin typeface="Verdana" pitchFamily="34" charset="0"/>
              <a:cs typeface="Arial" pitchFamily="34" charset="0"/>
            </a:endParaRPr>
          </a:p>
          <a:p>
            <a:r>
              <a:rPr lang="en-US" altLang="zh-CN" sz="1400" dirty="0">
                <a:solidFill>
                  <a:srgbClr val="000000"/>
                </a:solidFill>
                <a:latin typeface="Verdana" pitchFamily="34" charset="0"/>
                <a:cs typeface="Arial" pitchFamily="34" charset="0"/>
              </a:rPr>
              <a:t>2014.8 </a:t>
            </a:r>
            <a:r>
              <a:rPr lang="zh-CN" altLang="en-US" sz="1400" dirty="0">
                <a:solidFill>
                  <a:srgbClr val="000000"/>
                </a:solidFill>
                <a:latin typeface="Verdana" pitchFamily="34" charset="0"/>
                <a:cs typeface="Arial" pitchFamily="34" charset="0"/>
              </a:rPr>
              <a:t>举办“对修订广告法的期盼”信息</a:t>
            </a:r>
            <a:r>
              <a:rPr lang="zh-CN" altLang="en-US" sz="1400" dirty="0" smtClean="0">
                <a:solidFill>
                  <a:srgbClr val="000000"/>
                </a:solidFill>
                <a:latin typeface="Verdana" pitchFamily="34" charset="0"/>
                <a:cs typeface="Arial" pitchFamily="34" charset="0"/>
              </a:rPr>
              <a:t>交流会</a:t>
            </a:r>
            <a:endParaRPr lang="en-US" altLang="zh-CN" sz="1400" dirty="0">
              <a:solidFill>
                <a:srgbClr val="000000"/>
              </a:solidFill>
              <a:latin typeface="Verdana" pitchFamily="34" charset="0"/>
              <a:cs typeface="Arial" pitchFamily="34" charset="0"/>
            </a:endParaRPr>
          </a:p>
        </p:txBody>
      </p:sp>
      <p:sp>
        <p:nvSpPr>
          <p:cNvPr id="26637" name="Text Box 24"/>
          <p:cNvSpPr txBox="1">
            <a:spLocks noChangeArrowheads="1"/>
          </p:cNvSpPr>
          <p:nvPr/>
        </p:nvSpPr>
        <p:spPr bwMode="auto">
          <a:xfrm>
            <a:off x="3124200" y="4171950"/>
            <a:ext cx="5108193" cy="523220"/>
          </a:xfrm>
          <a:prstGeom prst="rect">
            <a:avLst/>
          </a:prstGeom>
          <a:noFill/>
          <a:ln w="9525">
            <a:noFill/>
            <a:miter lim="800000"/>
            <a:headEnd/>
            <a:tailEnd/>
          </a:ln>
        </p:spPr>
        <p:txBody>
          <a:bodyPr wrap="none">
            <a:spAutoFit/>
          </a:bodyPr>
          <a:lstStyle/>
          <a:p>
            <a:r>
              <a:rPr lang="en-US" altLang="zh-CN" sz="1400" dirty="0" smtClean="0">
                <a:solidFill>
                  <a:srgbClr val="000000"/>
                </a:solidFill>
                <a:latin typeface="Verdana" pitchFamily="34" charset="0"/>
                <a:cs typeface="Arial" pitchFamily="34" charset="0"/>
              </a:rPr>
              <a:t>2014.9 </a:t>
            </a:r>
            <a:r>
              <a:rPr lang="zh-CN" altLang="en-US" sz="1400" dirty="0" smtClean="0">
                <a:solidFill>
                  <a:srgbClr val="000000"/>
                </a:solidFill>
                <a:latin typeface="Verdana" pitchFamily="34" charset="0"/>
                <a:cs typeface="Arial" pitchFamily="34" charset="0"/>
              </a:rPr>
              <a:t>撰写</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广告法立法原则</a:t>
            </a:r>
            <a:r>
              <a:rPr lang="en-US" altLang="zh-CN" sz="1400" dirty="0" smtClean="0">
                <a:solidFill>
                  <a:srgbClr val="000000"/>
                </a:solidFill>
                <a:latin typeface="Verdana" pitchFamily="34" charset="0"/>
                <a:cs typeface="Arial" pitchFamily="34" charset="0"/>
              </a:rPr>
              <a:t>》</a:t>
            </a:r>
            <a:endParaRPr lang="en-US" altLang="zh-CN" sz="1400" dirty="0">
              <a:solidFill>
                <a:srgbClr val="000000"/>
              </a:solidFill>
              <a:latin typeface="Verdana" pitchFamily="34" charset="0"/>
              <a:cs typeface="Arial" pitchFamily="34" charset="0"/>
            </a:endParaRPr>
          </a:p>
          <a:p>
            <a:r>
              <a:rPr lang="en-US" altLang="zh-CN" sz="1400" dirty="0" smtClean="0">
                <a:solidFill>
                  <a:srgbClr val="000000"/>
                </a:solidFill>
                <a:latin typeface="Verdana" pitchFamily="34" charset="0"/>
                <a:cs typeface="Arial" pitchFamily="34" charset="0"/>
              </a:rPr>
              <a:t>2014.9 </a:t>
            </a:r>
            <a:r>
              <a:rPr lang="zh-CN" altLang="en-US" sz="1400" dirty="0" smtClean="0">
                <a:solidFill>
                  <a:srgbClr val="000000"/>
                </a:solidFill>
                <a:latin typeface="Verdana" pitchFamily="34" charset="0"/>
                <a:cs typeface="Arial" pitchFamily="34" charset="0"/>
              </a:rPr>
              <a:t>编写</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我们决不放弃</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禁止</a:t>
            </a:r>
            <a:r>
              <a:rPr lang="en-US" altLang="zh-CN" sz="1400" dirty="0" smtClean="0">
                <a:solidFill>
                  <a:srgbClr val="000000"/>
                </a:solidFill>
                <a:latin typeface="Verdana" pitchFamily="34" charset="0"/>
                <a:cs typeface="Arial" pitchFamily="34" charset="0"/>
              </a:rPr>
              <a:t>TAPS</a:t>
            </a:r>
            <a:r>
              <a:rPr lang="zh-CN" altLang="en-US" sz="1400" dirty="0" smtClean="0">
                <a:solidFill>
                  <a:srgbClr val="000000"/>
                </a:solidFill>
                <a:latin typeface="Verdana" pitchFamily="34" charset="0"/>
                <a:cs typeface="Arial" pitchFamily="34" charset="0"/>
              </a:rPr>
              <a:t>行动的回顾与解析</a:t>
            </a:r>
            <a:r>
              <a:rPr lang="en-US" altLang="zh-CN" sz="1400" dirty="0" smtClean="0">
                <a:solidFill>
                  <a:srgbClr val="000000"/>
                </a:solidFill>
                <a:latin typeface="Verdana" pitchFamily="34" charset="0"/>
                <a:cs typeface="Arial" pitchFamily="34" charset="0"/>
              </a:rPr>
              <a:t>》</a:t>
            </a:r>
            <a:endParaRPr lang="en-US" altLang="zh-CN" sz="1400" dirty="0">
              <a:solidFill>
                <a:srgbClr val="000000"/>
              </a:solidFill>
              <a:latin typeface="Verdana" pitchFamily="34" charset="0"/>
              <a:cs typeface="Arial"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标题 1"/>
          <p:cNvSpPr>
            <a:spLocks noGrp="1"/>
          </p:cNvSpPr>
          <p:nvPr>
            <p:ph type="title"/>
          </p:nvPr>
        </p:nvSpPr>
        <p:spPr/>
        <p:txBody>
          <a:bodyPr/>
          <a:lstStyle/>
          <a:p>
            <a:r>
              <a:rPr lang="en-US" altLang="zh-CN" b="1" dirty="0" smtClean="0">
                <a:solidFill>
                  <a:srgbClr val="953735"/>
                </a:solidFill>
                <a:latin typeface="Verdana" pitchFamily="34" charset="0"/>
                <a:cs typeface="Arial" pitchFamily="34" charset="0"/>
              </a:rPr>
              <a:t>3</a:t>
            </a:r>
            <a:r>
              <a:rPr lang="zh-CN" altLang="en-US" b="1" dirty="0" smtClean="0">
                <a:solidFill>
                  <a:srgbClr val="953735"/>
                </a:solidFill>
                <a:latin typeface="Verdana" pitchFamily="34" charset="0"/>
                <a:cs typeface="Arial" pitchFamily="34" charset="0"/>
              </a:rPr>
              <a:t>、举办两会代表座谈会</a:t>
            </a:r>
            <a:endParaRPr lang="en-US" altLang="zh-CN" b="1" dirty="0" smtClean="0">
              <a:solidFill>
                <a:srgbClr val="953735"/>
              </a:solidFill>
              <a:latin typeface="Verdana" pitchFamily="34" charset="0"/>
              <a:cs typeface="Arial" pitchFamily="34" charset="0"/>
            </a:endParaRPr>
          </a:p>
        </p:txBody>
      </p:sp>
      <p:sp>
        <p:nvSpPr>
          <p:cNvPr id="34819" name="内容占位符 2"/>
          <p:cNvSpPr>
            <a:spLocks noGrp="1"/>
          </p:cNvSpPr>
          <p:nvPr>
            <p:ph idx="1"/>
          </p:nvPr>
        </p:nvSpPr>
        <p:spPr/>
        <p:txBody>
          <a:bodyPr/>
          <a:lstStyle/>
          <a:p>
            <a:r>
              <a:rPr lang="zh-CN" altLang="en-US" sz="2800" dirty="0" smtClean="0">
                <a:solidFill>
                  <a:srgbClr val="E94E0C"/>
                </a:solidFill>
              </a:rPr>
              <a:t>历年</a:t>
            </a:r>
            <a:r>
              <a:rPr lang="zh-CN" altLang="zh-CN" sz="2800" dirty="0" smtClean="0">
                <a:solidFill>
                  <a:srgbClr val="E94E0C"/>
                </a:solidFill>
              </a:rPr>
              <a:t>两会</a:t>
            </a:r>
            <a:r>
              <a:rPr lang="zh-CN" altLang="en-US" sz="2800" dirty="0" smtClean="0">
                <a:solidFill>
                  <a:srgbClr val="E94E0C"/>
                </a:solidFill>
              </a:rPr>
              <a:t>，新探共通过</a:t>
            </a:r>
            <a:r>
              <a:rPr lang="zh-CN" altLang="zh-CN" sz="2800" dirty="0" smtClean="0">
                <a:solidFill>
                  <a:srgbClr val="E94E0C"/>
                </a:solidFill>
              </a:rPr>
              <a:t>代表</a:t>
            </a:r>
            <a:r>
              <a:rPr lang="zh-CN" altLang="en-US" sz="2800" dirty="0" smtClean="0">
                <a:solidFill>
                  <a:srgbClr val="E94E0C"/>
                </a:solidFill>
              </a:rPr>
              <a:t>提出了</a:t>
            </a:r>
            <a:r>
              <a:rPr lang="en-US" altLang="zh-CN" sz="2800" dirty="0" smtClean="0">
                <a:solidFill>
                  <a:srgbClr val="E94E0C"/>
                </a:solidFill>
              </a:rPr>
              <a:t>18</a:t>
            </a:r>
            <a:r>
              <a:rPr lang="zh-CN" altLang="zh-CN" sz="2800" dirty="0" smtClean="0">
                <a:solidFill>
                  <a:srgbClr val="E94E0C"/>
                </a:solidFill>
              </a:rPr>
              <a:t>个</a:t>
            </a:r>
            <a:r>
              <a:rPr lang="zh-CN" altLang="en-US" sz="2800" dirty="0" smtClean="0">
                <a:solidFill>
                  <a:srgbClr val="E94E0C"/>
                </a:solidFill>
              </a:rPr>
              <a:t>关于广告促销和赞助的</a:t>
            </a:r>
            <a:r>
              <a:rPr lang="zh-CN" altLang="zh-CN" sz="2800" dirty="0" smtClean="0">
                <a:solidFill>
                  <a:srgbClr val="E94E0C"/>
                </a:solidFill>
              </a:rPr>
              <a:t>提案</a:t>
            </a:r>
            <a:r>
              <a:rPr lang="zh-CN" altLang="en-US" sz="2800" dirty="0" smtClean="0">
                <a:solidFill>
                  <a:srgbClr val="E94E0C"/>
                </a:solidFill>
              </a:rPr>
              <a:t>，今年</a:t>
            </a:r>
            <a:r>
              <a:rPr lang="en-US" altLang="zh-CN" sz="2800" dirty="0" smtClean="0">
                <a:solidFill>
                  <a:srgbClr val="E94E0C"/>
                </a:solidFill>
              </a:rPr>
              <a:t>2</a:t>
            </a:r>
            <a:r>
              <a:rPr lang="zh-CN" altLang="zh-CN" sz="2800" dirty="0" smtClean="0">
                <a:solidFill>
                  <a:srgbClr val="E94E0C"/>
                </a:solidFill>
              </a:rPr>
              <a:t>个</a:t>
            </a:r>
            <a:endParaRPr lang="en-US" altLang="zh-CN" sz="2800" dirty="0" smtClean="0">
              <a:solidFill>
                <a:srgbClr val="E94E0C"/>
              </a:solidFill>
            </a:endParaRPr>
          </a:p>
          <a:p>
            <a:pPr>
              <a:buNone/>
            </a:pPr>
            <a:r>
              <a:rPr lang="zh-CN" altLang="en-US" sz="2800" b="1" dirty="0" smtClean="0">
                <a:solidFill>
                  <a:srgbClr val="953735"/>
                </a:solidFill>
              </a:rPr>
              <a:t>目的：</a:t>
            </a:r>
            <a:endParaRPr lang="en-US" altLang="zh-CN" sz="2800" b="1" dirty="0" smtClean="0">
              <a:solidFill>
                <a:srgbClr val="953735"/>
              </a:solidFill>
            </a:endParaRPr>
          </a:p>
          <a:p>
            <a:r>
              <a:rPr lang="zh-CN" altLang="en-US" sz="2800" dirty="0" smtClean="0">
                <a:solidFill>
                  <a:srgbClr val="E94E0C"/>
                </a:solidFill>
              </a:rPr>
              <a:t>通过</a:t>
            </a:r>
            <a:r>
              <a:rPr lang="zh-CN" altLang="zh-CN" sz="2800" dirty="0" smtClean="0">
                <a:solidFill>
                  <a:srgbClr val="E94E0C"/>
                </a:solidFill>
              </a:rPr>
              <a:t>高层呼吁，影响决策层</a:t>
            </a:r>
            <a:endParaRPr lang="en-US" altLang="zh-CN" sz="2800" dirty="0" smtClean="0">
              <a:solidFill>
                <a:srgbClr val="E94E0C"/>
              </a:solidFill>
            </a:endParaRPr>
          </a:p>
          <a:p>
            <a:r>
              <a:rPr lang="zh-CN" altLang="zh-CN" sz="2800" dirty="0" smtClean="0">
                <a:solidFill>
                  <a:srgbClr val="E94E0C"/>
                </a:solidFill>
              </a:rPr>
              <a:t>呼吁广告法的修订</a:t>
            </a:r>
            <a:endParaRPr lang="zh-CN" altLang="en-US" sz="2800" dirty="0" smtClean="0">
              <a:solidFill>
                <a:srgbClr val="E94E0C"/>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95263"/>
            <a:ext cx="9144000" cy="857250"/>
          </a:xfrm>
        </p:spPr>
        <p:txBody>
          <a:bodyPr>
            <a:normAutofit fontScale="90000"/>
          </a:bodyPr>
          <a:lstStyle/>
          <a:p>
            <a:pPr eaLnBrk="1" hangingPunct="1">
              <a:defRPr/>
            </a:pPr>
            <a:r>
              <a:rPr lang="zh-CN" altLang="zh-CN" sz="2200" b="1" dirty="0">
                <a:solidFill>
                  <a:srgbClr val="953735"/>
                </a:solidFill>
                <a:latin typeface="Microsoft YaHei" pitchFamily="34" charset="-122"/>
                <a:ea typeface="Microsoft YaHei" pitchFamily="34" charset="-122"/>
              </a:rPr>
              <a:t>历年（</a:t>
            </a:r>
            <a:r>
              <a:rPr lang="en-US" altLang="zh-CN" sz="2200" b="1" dirty="0">
                <a:solidFill>
                  <a:srgbClr val="953735"/>
                </a:solidFill>
                <a:latin typeface="Microsoft YaHei" pitchFamily="34" charset="-122"/>
                <a:ea typeface="Microsoft YaHei" pitchFamily="34" charset="-122"/>
              </a:rPr>
              <a:t>2007-2014</a:t>
            </a:r>
            <a:r>
              <a:rPr lang="zh-CN" altLang="zh-CN" sz="2200" b="1" dirty="0">
                <a:solidFill>
                  <a:srgbClr val="953735"/>
                </a:solidFill>
                <a:latin typeface="Microsoft YaHei" pitchFamily="34" charset="-122"/>
                <a:ea typeface="Microsoft YaHei" pitchFamily="34" charset="-122"/>
              </a:rPr>
              <a:t>）两会</a:t>
            </a:r>
            <a:r>
              <a:rPr lang="zh-CN" altLang="en-US" sz="2200" b="1" dirty="0">
                <a:solidFill>
                  <a:srgbClr val="953735"/>
                </a:solidFill>
                <a:latin typeface="Microsoft YaHei" pitchFamily="34" charset="-122"/>
                <a:ea typeface="Microsoft YaHei" pitchFamily="34" charset="-122"/>
              </a:rPr>
              <a:t>关于禁止烟草广告、促销和赞助</a:t>
            </a:r>
            <a:r>
              <a:rPr lang="zh-CN" altLang="zh-CN" sz="2200" b="1" dirty="0">
                <a:solidFill>
                  <a:srgbClr val="953735"/>
                </a:solidFill>
                <a:latin typeface="Microsoft YaHei" pitchFamily="34" charset="-122"/>
                <a:ea typeface="Microsoft YaHei" pitchFamily="34" charset="-122"/>
              </a:rPr>
              <a:t>的提案和建议内容</a:t>
            </a:r>
            <a:r>
              <a:rPr lang="zh-CN" altLang="zh-CN" sz="2400" dirty="0">
                <a:solidFill>
                  <a:srgbClr val="3333FF"/>
                </a:solidFill>
                <a:latin typeface="Microsoft YaHei" pitchFamily="34" charset="-122"/>
                <a:ea typeface="Microsoft YaHei" pitchFamily="34" charset="-122"/>
              </a:rPr>
              <a:t/>
            </a:r>
            <a:br>
              <a:rPr lang="zh-CN" altLang="zh-CN" sz="2400" dirty="0">
                <a:solidFill>
                  <a:srgbClr val="3333FF"/>
                </a:solidFill>
                <a:latin typeface="Microsoft YaHei" pitchFamily="34" charset="-122"/>
                <a:ea typeface="Microsoft YaHei" pitchFamily="34" charset="-122"/>
              </a:rPr>
            </a:br>
            <a:endParaRPr lang="zh-CN" altLang="en-US" sz="2400" dirty="0">
              <a:solidFill>
                <a:srgbClr val="3333FF"/>
              </a:solidFill>
              <a:latin typeface="Microsoft YaHei" pitchFamily="34" charset="-122"/>
              <a:ea typeface="Microsoft YaHei" pitchFamily="34" charset="-122"/>
            </a:endParaRPr>
          </a:p>
        </p:txBody>
      </p:sp>
      <p:graphicFrame>
        <p:nvGraphicFramePr>
          <p:cNvPr id="4" name="表格 3"/>
          <p:cNvGraphicFramePr>
            <a:graphicFrameLocks noGrp="1"/>
          </p:cNvGraphicFramePr>
          <p:nvPr/>
        </p:nvGraphicFramePr>
        <p:xfrm>
          <a:off x="1547813" y="742950"/>
          <a:ext cx="6156723" cy="4478020"/>
        </p:xfrm>
        <a:graphic>
          <a:graphicData uri="http://schemas.openxmlformats.org/drawingml/2006/table">
            <a:tbl>
              <a:tblPr/>
              <a:tblGrid>
                <a:gridCol w="2447925"/>
                <a:gridCol w="392906"/>
                <a:gridCol w="438150"/>
                <a:gridCol w="382191"/>
                <a:gridCol w="382190"/>
                <a:gridCol w="386954"/>
                <a:gridCol w="385763"/>
                <a:gridCol w="466725"/>
                <a:gridCol w="348853"/>
                <a:gridCol w="525066"/>
              </a:tblGrid>
              <a:tr h="1010841">
                <a:tc>
                  <a:txBody>
                    <a:bodyPr/>
                    <a:lstStyle/>
                    <a:p>
                      <a:pPr marL="0" marR="0" lvl="0" indent="0" algn="l" defTabSz="914400" rtl="0" eaLnBrk="1" fontAlgn="base" latinLnBrk="0" hangingPunct="1">
                        <a:lnSpc>
                          <a:spcPct val="150000"/>
                        </a:lnSpc>
                        <a:spcBef>
                          <a:spcPct val="0"/>
                        </a:spcBef>
                        <a:spcAft>
                          <a:spcPct val="0"/>
                        </a:spcAft>
                        <a:buClrTx/>
                        <a:buSzTx/>
                        <a:buFontTx/>
                        <a:buNone/>
                        <a:tabLst/>
                      </a:pPr>
                      <a:endParaRPr kumimoji="0" lang="zh-CN" altLang="en-US" sz="1400" b="1" i="0" u="none" strike="noStrike" cap="none" normalizeH="0" baseline="0" dirty="0" smtClean="0">
                        <a:ln>
                          <a:noFill/>
                        </a:ln>
                        <a:solidFill>
                          <a:srgbClr val="FFFFFF"/>
                        </a:solidFill>
                        <a:effectLst/>
                        <a:latin typeface="Calibri" pitchFamily="34" charset="0"/>
                        <a:ea typeface="宋体" charset="-122"/>
                      </a:endParaRPr>
                    </a:p>
                  </a:txBody>
                  <a:tcPr marL="68580" marR="68580" marT="34290" marB="34290" horzOverflow="overflow">
                    <a:lnL w="12700" cap="flat" cmpd="sng" algn="ctr">
                      <a:solidFill>
                        <a:schemeClr val="accent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endParaRPr kumimoji="0" lang="zh-CN" altLang="en-US" sz="1400" b="1" i="0" u="none" strike="noStrike" cap="none" normalizeH="0" baseline="0" dirty="0" smtClean="0">
                        <a:ln>
                          <a:noFill/>
                        </a:ln>
                        <a:solidFill>
                          <a:srgbClr val="FFFFFF"/>
                        </a:solidFill>
                        <a:effectLst/>
                        <a:latin typeface="Calibri" pitchFamily="34" charset="0"/>
                        <a:ea typeface="宋体" charset="-122"/>
                      </a:endParaRPr>
                    </a:p>
                  </a:txBody>
                  <a:tcPr marL="68580" marR="68580" marT="34290" marB="34290" horzOverflow="overflow">
                    <a:lnL w="12700" cap="flat" cmpd="sng" algn="ctr">
                      <a:solidFill>
                        <a:schemeClr val="tx1"/>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endParaRPr kumimoji="0" lang="zh-CN" altLang="en-US" sz="1400" b="1" i="0" u="none" strike="noStrike" cap="none" normalizeH="0" baseline="0" dirty="0" smtClean="0">
                        <a:ln>
                          <a:noFill/>
                        </a:ln>
                        <a:solidFill>
                          <a:srgbClr val="FFFFFF"/>
                        </a:solidFill>
                        <a:effectLst/>
                        <a:latin typeface="Calibri" pitchFamily="34" charset="0"/>
                        <a:ea typeface="宋体" charset="-122"/>
                      </a:endParaRPr>
                    </a:p>
                  </a:txBody>
                  <a:tcPr marL="68580" marR="68580" marT="34290" marB="34290"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endParaRPr kumimoji="0" lang="en-US" altLang="zh-CN" sz="1400" b="1" i="0" u="none" strike="noStrike" cap="none" normalizeH="0" baseline="0" dirty="0" smtClean="0">
                        <a:ln>
                          <a:noFill/>
                        </a:ln>
                        <a:solidFill>
                          <a:srgbClr val="FFFFFF"/>
                        </a:solidFill>
                        <a:effectLst/>
                        <a:latin typeface="Calibri" pitchFamily="34" charset="0"/>
                        <a:ea typeface="宋体" charset="-122"/>
                      </a:endParaRPr>
                    </a:p>
                    <a:p>
                      <a:pPr marL="0" marR="0" lvl="0" indent="0" algn="l" defTabSz="914400" rtl="0" eaLnBrk="1" fontAlgn="base" latinLnBrk="0" hangingPunct="1">
                        <a:lnSpc>
                          <a:spcPct val="150000"/>
                        </a:lnSpc>
                        <a:spcBef>
                          <a:spcPct val="0"/>
                        </a:spcBef>
                        <a:spcAft>
                          <a:spcPct val="0"/>
                        </a:spcAft>
                        <a:buClrTx/>
                        <a:buSzTx/>
                        <a:buFontTx/>
                        <a:buNone/>
                        <a:tabLst/>
                      </a:pPr>
                      <a:endParaRPr kumimoji="0" lang="en-US" altLang="zh-CN" sz="1400" b="1" i="0" u="none" strike="noStrike" cap="none" normalizeH="0" baseline="0" dirty="0" smtClean="0">
                        <a:ln>
                          <a:noFill/>
                        </a:ln>
                        <a:solidFill>
                          <a:srgbClr val="FFFFFF"/>
                        </a:solidFill>
                        <a:effectLst/>
                        <a:latin typeface="Calibri" pitchFamily="34" charset="0"/>
                        <a:ea typeface="宋体" charset="-122"/>
                      </a:endParaRPr>
                    </a:p>
                    <a:p>
                      <a:pPr marL="0" marR="0" lvl="0" indent="0" algn="l" defTabSz="914400" rtl="0" eaLnBrk="1" fontAlgn="base" latinLnBrk="0" hangingPunct="1">
                        <a:lnSpc>
                          <a:spcPct val="150000"/>
                        </a:lnSpc>
                        <a:spcBef>
                          <a:spcPct val="0"/>
                        </a:spcBef>
                        <a:spcAft>
                          <a:spcPct val="0"/>
                        </a:spcAft>
                        <a:buClrTx/>
                        <a:buSzTx/>
                        <a:buFontTx/>
                        <a:buNone/>
                        <a:tabLst/>
                      </a:pPr>
                      <a:endParaRPr kumimoji="0" lang="zh-CN" altLang="en-US" sz="1400" b="1" i="0" u="none" strike="noStrike" cap="none" normalizeH="0" baseline="0" dirty="0" smtClean="0">
                        <a:ln>
                          <a:noFill/>
                        </a:ln>
                        <a:solidFill>
                          <a:srgbClr val="FFFFFF"/>
                        </a:solidFill>
                        <a:effectLst/>
                        <a:latin typeface="Calibri" pitchFamily="34" charset="0"/>
                        <a:ea typeface="宋体" charset="-122"/>
                      </a:endParaRPr>
                    </a:p>
                  </a:txBody>
                  <a:tcPr marL="68580" marR="68580" marT="34290" marB="34290"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endParaRPr kumimoji="0" lang="zh-CN" altLang="en-US" sz="1400" b="1" i="0" u="none" strike="noStrike" cap="none" normalizeH="0" baseline="0" smtClean="0">
                        <a:ln>
                          <a:noFill/>
                        </a:ln>
                        <a:solidFill>
                          <a:srgbClr val="FFFFFF"/>
                        </a:solidFill>
                        <a:effectLst/>
                        <a:latin typeface="Calibri" pitchFamily="34" charset="0"/>
                        <a:ea typeface="宋体" charset="-122"/>
                      </a:endParaRPr>
                    </a:p>
                  </a:txBody>
                  <a:tcPr marL="68580" marR="68580" marT="34290" marB="34290"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endParaRPr kumimoji="0" lang="zh-CN" altLang="en-US" sz="1400" b="1" i="0" u="none" strike="noStrike" cap="none" normalizeH="0" baseline="0" smtClean="0">
                        <a:ln>
                          <a:noFill/>
                        </a:ln>
                        <a:solidFill>
                          <a:srgbClr val="FFFFFF"/>
                        </a:solidFill>
                        <a:effectLst/>
                        <a:latin typeface="Calibri" pitchFamily="34" charset="0"/>
                        <a:ea typeface="宋体" charset="-122"/>
                      </a:endParaRPr>
                    </a:p>
                  </a:txBody>
                  <a:tcPr marL="68580" marR="68580" marT="34290" marB="34290"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endParaRPr kumimoji="0" lang="zh-CN" altLang="en-US" sz="1400" b="1" i="0" u="none" strike="noStrike" cap="none" normalizeH="0" baseline="0" smtClean="0">
                        <a:ln>
                          <a:noFill/>
                        </a:ln>
                        <a:solidFill>
                          <a:srgbClr val="FFFFFF"/>
                        </a:solidFill>
                        <a:effectLst/>
                        <a:latin typeface="Calibri" pitchFamily="34" charset="0"/>
                        <a:ea typeface="宋体" charset="-122"/>
                      </a:endParaRPr>
                    </a:p>
                  </a:txBody>
                  <a:tcPr marL="68580" marR="68580" marT="34290" marB="34290"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endParaRPr kumimoji="0" lang="zh-CN" altLang="en-US" sz="1400" b="1" i="0" u="none" strike="noStrike" cap="none" normalizeH="0" baseline="0" smtClean="0">
                        <a:ln>
                          <a:noFill/>
                        </a:ln>
                        <a:solidFill>
                          <a:srgbClr val="FFFFFF"/>
                        </a:solidFill>
                        <a:effectLst/>
                        <a:latin typeface="Calibri" pitchFamily="34" charset="0"/>
                        <a:ea typeface="宋体" charset="-122"/>
                      </a:endParaRPr>
                    </a:p>
                  </a:txBody>
                  <a:tcPr marL="68580" marR="68580" marT="34290" marB="34290"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endParaRPr kumimoji="0" lang="zh-CN" altLang="en-US" sz="1400" b="1" i="0" u="none" strike="noStrike" cap="none" normalizeH="0" baseline="0" smtClean="0">
                        <a:ln>
                          <a:noFill/>
                        </a:ln>
                        <a:solidFill>
                          <a:srgbClr val="FFFFFF"/>
                        </a:solidFill>
                        <a:effectLst/>
                        <a:latin typeface="Calibri" pitchFamily="34" charset="0"/>
                        <a:ea typeface="宋体" charset="-122"/>
                      </a:endParaRPr>
                    </a:p>
                  </a:txBody>
                  <a:tcPr marL="68580" marR="68580" marT="34290" marB="34290" horzOverflow="overflow">
                    <a:lnL>
                      <a:noFill/>
                    </a:lnL>
                    <a:lnR w="12700"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endParaRPr kumimoji="0" lang="zh-CN" altLang="en-US" sz="1400" b="1" i="0" u="none" strike="noStrike" cap="none" normalizeH="0" baseline="0" smtClean="0">
                        <a:ln>
                          <a:noFill/>
                        </a:ln>
                        <a:solidFill>
                          <a:srgbClr val="FFFFFF"/>
                        </a:solidFill>
                        <a:effectLst/>
                        <a:latin typeface="Calibri" pitchFamily="34" charset="0"/>
                        <a:ea typeface="宋体" charset="-122"/>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r>
              <a:tr h="676275">
                <a:tc>
                  <a:txBody>
                    <a:bodyPr/>
                    <a:lstStyle/>
                    <a:p>
                      <a:pPr marL="0" marR="0" lvl="0" indent="0" algn="l" defTabSz="914400" rtl="0" eaLnBrk="1" fontAlgn="base" latinLnBrk="0" hangingPunct="1">
                        <a:lnSpc>
                          <a:spcPts val="2500"/>
                        </a:lnSpc>
                        <a:spcBef>
                          <a:spcPct val="0"/>
                        </a:spcBef>
                        <a:spcAft>
                          <a:spcPct val="0"/>
                        </a:spcAft>
                        <a:buClrTx/>
                        <a:buSzTx/>
                        <a:buFontTx/>
                        <a:buNone/>
                        <a:tabLst/>
                      </a:pPr>
                      <a:r>
                        <a:rPr kumimoji="0" lang="zh-CN" altLang="zh-CN" sz="1500" b="1" i="0" u="none" strike="noStrike" cap="none" normalizeH="0" baseline="0" smtClean="0">
                          <a:ln>
                            <a:noFill/>
                          </a:ln>
                          <a:solidFill>
                            <a:srgbClr val="000000"/>
                          </a:solidFill>
                          <a:effectLst/>
                          <a:latin typeface="Microsoft YaHei" pitchFamily="34" charset="-122"/>
                          <a:ea typeface="Microsoft YaHei" pitchFamily="34" charset="-122"/>
                        </a:rPr>
                        <a:t>关于 修改《中华人民共和国广告法》第十八条</a:t>
                      </a:r>
                      <a:endParaRPr kumimoji="0" lang="zh-CN" altLang="en-US" sz="1500" b="1" i="0" u="none" strike="noStrike" cap="none" normalizeH="0" baseline="0" smtClean="0">
                        <a:ln>
                          <a:noFill/>
                        </a:ln>
                        <a:solidFill>
                          <a:srgbClr val="000000"/>
                        </a:solidFill>
                        <a:effectLst/>
                        <a:latin typeface="Microsoft YaHei" pitchFamily="34" charset="-122"/>
                        <a:ea typeface="Microsoft YaHei" pitchFamily="34" charset="-122"/>
                      </a:endParaRPr>
                    </a:p>
                  </a:txBody>
                  <a:tcPr marL="68580" marR="68580" marT="34290" marB="34290" horzOverflow="overflow">
                    <a:lnL w="12700" cap="flat" cmpd="sng" algn="ctr">
                      <a:solidFill>
                        <a:schemeClr val="accent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endParaRPr kumimoji="0" lang="zh-CN" altLang="zh-CN" sz="2100" b="1" i="0" u="none" strike="noStrike" cap="none" normalizeH="0" baseline="0" smtClean="0">
                        <a:ln>
                          <a:noFill/>
                        </a:ln>
                        <a:solidFill>
                          <a:srgbClr val="000000"/>
                        </a:solidFill>
                        <a:effectLst/>
                        <a:latin typeface="Microsoft YaHei" pitchFamily="34" charset="-122"/>
                        <a:ea typeface="Microsoft YaHei" pitchFamily="34" charset="-122"/>
                        <a:cs typeface="Times New Roman"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endParaRPr kumimoji="0" lang="en-US" altLang="zh-CN" sz="2100" b="1" i="0" u="none" strike="noStrike" cap="none" normalizeH="0" baseline="0" smtClean="0">
                        <a:ln>
                          <a:noFill/>
                        </a:ln>
                        <a:solidFill>
                          <a:srgbClr val="000000"/>
                        </a:solidFill>
                        <a:effectLst/>
                        <a:latin typeface="Microsoft YaHei" pitchFamily="34" charset="-122"/>
                        <a:ea typeface="Microsoft YaHei" pitchFamily="34" charset="-122"/>
                      </a:endParaRPr>
                    </a:p>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CN" sz="2100" b="1" i="0" u="none" strike="noStrike" cap="none" normalizeH="0" baseline="0" smtClean="0">
                          <a:ln>
                            <a:noFill/>
                          </a:ln>
                          <a:solidFill>
                            <a:srgbClr val="000000"/>
                          </a:solidFill>
                          <a:effectLst/>
                          <a:latin typeface="Microsoft YaHei" pitchFamily="34" charset="-122"/>
                          <a:ea typeface="Microsoft YaHei" pitchFamily="34" charset="-122"/>
                        </a:rPr>
                        <a:t>1</a:t>
                      </a:r>
                      <a:endParaRPr kumimoji="0" lang="zh-CN" altLang="zh-CN" sz="2100" b="1" i="0" u="none" strike="noStrike" cap="none" normalizeH="0" baseline="0" smtClean="0">
                        <a:ln>
                          <a:noFill/>
                        </a:ln>
                        <a:solidFill>
                          <a:schemeClr val="tx1"/>
                        </a:solidFill>
                        <a:effectLst/>
                        <a:latin typeface="Microsoft YaHei" pitchFamily="34" charset="-122"/>
                        <a:ea typeface="Microsoft YaHei" pitchFamily="34" charset="-122"/>
                        <a:cs typeface="Times New Roman"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endParaRPr kumimoji="0" lang="en-US" altLang="zh-CN" sz="2100" b="1" i="0" u="none" strike="noStrike" cap="none" normalizeH="0" baseline="0" dirty="0" smtClean="0">
                        <a:ln>
                          <a:noFill/>
                        </a:ln>
                        <a:solidFill>
                          <a:srgbClr val="000000"/>
                        </a:solidFill>
                        <a:effectLst/>
                        <a:latin typeface="Microsoft YaHei" pitchFamily="34" charset="-122"/>
                        <a:ea typeface="Microsoft YaHei" pitchFamily="34" charset="-122"/>
                      </a:endParaRPr>
                    </a:p>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CN" sz="2100" b="1" i="0" u="none" strike="noStrike" cap="none" normalizeH="0" baseline="0" dirty="0" smtClean="0">
                          <a:ln>
                            <a:noFill/>
                          </a:ln>
                          <a:solidFill>
                            <a:srgbClr val="000000"/>
                          </a:solidFill>
                          <a:effectLst/>
                          <a:latin typeface="Microsoft YaHei" pitchFamily="34" charset="-122"/>
                          <a:ea typeface="Microsoft YaHei" pitchFamily="34" charset="-122"/>
                        </a:rPr>
                        <a:t>1</a:t>
                      </a:r>
                      <a:endParaRPr kumimoji="0" lang="zh-CN" altLang="zh-CN" sz="2100" b="1" i="0" u="none" strike="noStrike" cap="none" normalizeH="0" baseline="0" dirty="0" smtClean="0">
                        <a:ln>
                          <a:noFill/>
                        </a:ln>
                        <a:solidFill>
                          <a:schemeClr val="tx1"/>
                        </a:solidFill>
                        <a:effectLst/>
                        <a:latin typeface="Microsoft YaHei" pitchFamily="34" charset="-122"/>
                        <a:ea typeface="Microsoft YaHei" pitchFamily="34" charset="-122"/>
                        <a:cs typeface="Times New Roman"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endParaRPr kumimoji="0" lang="en-US" altLang="zh-CN" sz="2100" b="1" i="0" u="none" strike="noStrike" cap="none" normalizeH="0" baseline="0" dirty="0" smtClean="0">
                        <a:ln>
                          <a:noFill/>
                        </a:ln>
                        <a:solidFill>
                          <a:srgbClr val="000000"/>
                        </a:solidFill>
                        <a:effectLst/>
                        <a:latin typeface="Microsoft YaHei" pitchFamily="34" charset="-122"/>
                        <a:ea typeface="Microsoft YaHei" pitchFamily="34" charset="-122"/>
                      </a:endParaRPr>
                    </a:p>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CN" sz="2100" b="1" i="0" u="none" strike="noStrike" cap="none" normalizeH="0" baseline="0" dirty="0" smtClean="0">
                          <a:ln>
                            <a:noFill/>
                          </a:ln>
                          <a:solidFill>
                            <a:srgbClr val="000000"/>
                          </a:solidFill>
                          <a:effectLst/>
                          <a:latin typeface="Microsoft YaHei" pitchFamily="34" charset="-122"/>
                          <a:ea typeface="Microsoft YaHei" pitchFamily="34" charset="-122"/>
                        </a:rPr>
                        <a:t>1</a:t>
                      </a:r>
                      <a:endParaRPr kumimoji="0" lang="zh-CN" altLang="zh-CN" sz="2100" b="1" i="0" u="none" strike="noStrike" cap="none" normalizeH="0" baseline="0" dirty="0" smtClean="0">
                        <a:ln>
                          <a:noFill/>
                        </a:ln>
                        <a:solidFill>
                          <a:schemeClr val="tx1"/>
                        </a:solidFill>
                        <a:effectLst/>
                        <a:latin typeface="Microsoft YaHei" pitchFamily="34" charset="-122"/>
                        <a:ea typeface="Microsoft YaHei" pitchFamily="34" charset="-122"/>
                        <a:cs typeface="Times New Roman"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endParaRPr kumimoji="0" lang="en-US" altLang="zh-CN" sz="2100" b="1" i="0" u="none" strike="noStrike" cap="none" normalizeH="0" baseline="0" dirty="0" smtClean="0">
                        <a:ln>
                          <a:noFill/>
                        </a:ln>
                        <a:solidFill>
                          <a:srgbClr val="000000"/>
                        </a:solidFill>
                        <a:effectLst/>
                        <a:latin typeface="Microsoft YaHei" pitchFamily="34" charset="-122"/>
                        <a:ea typeface="Microsoft YaHei" pitchFamily="34" charset="-122"/>
                      </a:endParaRPr>
                    </a:p>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CN" sz="2100" b="1" i="0" u="none" strike="noStrike" cap="none" normalizeH="0" baseline="0" dirty="0" smtClean="0">
                          <a:ln>
                            <a:noFill/>
                          </a:ln>
                          <a:solidFill>
                            <a:srgbClr val="000000"/>
                          </a:solidFill>
                          <a:effectLst/>
                          <a:latin typeface="Microsoft YaHei" pitchFamily="34" charset="-122"/>
                          <a:ea typeface="Microsoft YaHei" pitchFamily="34" charset="-122"/>
                        </a:rPr>
                        <a:t>1</a:t>
                      </a:r>
                      <a:endParaRPr kumimoji="0" lang="zh-CN" altLang="zh-CN" sz="2100" b="1" i="0" u="none" strike="noStrike" cap="none" normalizeH="0" baseline="0" dirty="0" smtClean="0">
                        <a:ln>
                          <a:noFill/>
                        </a:ln>
                        <a:solidFill>
                          <a:schemeClr val="tx1"/>
                        </a:solidFill>
                        <a:effectLst/>
                        <a:latin typeface="Microsoft YaHei" pitchFamily="34" charset="-122"/>
                        <a:ea typeface="Microsoft YaHei" pitchFamily="34" charset="-122"/>
                        <a:cs typeface="Times New Roman"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endParaRPr kumimoji="0" lang="en-US" altLang="zh-CN" sz="2100" b="1" i="0" u="none" strike="noStrike" cap="none" normalizeH="0" baseline="0" dirty="0" smtClean="0">
                        <a:ln>
                          <a:noFill/>
                        </a:ln>
                        <a:solidFill>
                          <a:srgbClr val="000000"/>
                        </a:solidFill>
                        <a:effectLst/>
                        <a:latin typeface="Microsoft YaHei" pitchFamily="34" charset="-122"/>
                        <a:ea typeface="Microsoft YaHei" pitchFamily="34" charset="-122"/>
                      </a:endParaRPr>
                    </a:p>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CN" sz="2100" b="1" i="0" u="none" strike="noStrike" cap="none" normalizeH="0" baseline="0" dirty="0" smtClean="0">
                          <a:ln>
                            <a:noFill/>
                          </a:ln>
                          <a:solidFill>
                            <a:srgbClr val="000000"/>
                          </a:solidFill>
                          <a:effectLst/>
                          <a:latin typeface="Microsoft YaHei" pitchFamily="34" charset="-122"/>
                          <a:ea typeface="Microsoft YaHei" pitchFamily="34" charset="-122"/>
                        </a:rPr>
                        <a:t>1</a:t>
                      </a:r>
                      <a:endParaRPr kumimoji="0" lang="zh-CN" altLang="zh-CN" sz="2100" b="1" i="0" u="none" strike="noStrike" cap="none" normalizeH="0" baseline="0" dirty="0" smtClean="0">
                        <a:ln>
                          <a:noFill/>
                        </a:ln>
                        <a:solidFill>
                          <a:schemeClr val="tx1"/>
                        </a:solidFill>
                        <a:effectLst/>
                        <a:latin typeface="Microsoft YaHei" pitchFamily="34" charset="-122"/>
                        <a:ea typeface="Microsoft YaHei" pitchFamily="34" charset="-122"/>
                        <a:cs typeface="Times New Roman"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endParaRPr kumimoji="0" lang="en-US" altLang="zh-CN" sz="2100" b="1" i="0" u="none" strike="noStrike" cap="none" normalizeH="0" baseline="0" dirty="0" smtClean="0">
                        <a:ln>
                          <a:noFill/>
                        </a:ln>
                        <a:solidFill>
                          <a:srgbClr val="000000"/>
                        </a:solidFill>
                        <a:effectLst/>
                        <a:latin typeface="Microsoft YaHei" pitchFamily="34" charset="-122"/>
                        <a:ea typeface="Microsoft YaHei" pitchFamily="34" charset="-122"/>
                      </a:endParaRPr>
                    </a:p>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CN" sz="2100" b="1" i="0" u="none" strike="noStrike" cap="none" normalizeH="0" baseline="0" dirty="0" smtClean="0">
                          <a:ln>
                            <a:noFill/>
                          </a:ln>
                          <a:solidFill>
                            <a:srgbClr val="000000"/>
                          </a:solidFill>
                          <a:effectLst/>
                          <a:latin typeface="Microsoft YaHei" pitchFamily="34" charset="-122"/>
                          <a:ea typeface="Microsoft YaHei" pitchFamily="34" charset="-122"/>
                        </a:rPr>
                        <a:t>1</a:t>
                      </a:r>
                      <a:endParaRPr kumimoji="0" lang="zh-CN" altLang="zh-CN" sz="2100" b="1" i="0" u="none" strike="noStrike" cap="none" normalizeH="0" baseline="0" dirty="0" smtClean="0">
                        <a:ln>
                          <a:noFill/>
                        </a:ln>
                        <a:solidFill>
                          <a:schemeClr val="tx1"/>
                        </a:solidFill>
                        <a:effectLst/>
                        <a:latin typeface="Microsoft YaHei" pitchFamily="34" charset="-122"/>
                        <a:ea typeface="Microsoft YaHei" pitchFamily="34" charset="-122"/>
                        <a:cs typeface="Times New Roman"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endParaRPr kumimoji="0" lang="en-US" altLang="zh-CN" sz="2100" b="1" i="0" u="none" strike="noStrike" cap="none" normalizeH="0" baseline="0" dirty="0" smtClean="0">
                        <a:ln>
                          <a:noFill/>
                        </a:ln>
                        <a:solidFill>
                          <a:srgbClr val="000000"/>
                        </a:solidFill>
                        <a:effectLst/>
                        <a:latin typeface="Microsoft YaHei" pitchFamily="34" charset="-122"/>
                        <a:ea typeface="Microsoft YaHei" pitchFamily="34" charset="-122"/>
                      </a:endParaRPr>
                    </a:p>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CN" sz="2100" b="1" i="0" u="none" strike="noStrike" cap="none" normalizeH="0" baseline="0" dirty="0" smtClean="0">
                          <a:ln>
                            <a:noFill/>
                          </a:ln>
                          <a:solidFill>
                            <a:srgbClr val="000000"/>
                          </a:solidFill>
                          <a:effectLst/>
                          <a:latin typeface="Microsoft YaHei" pitchFamily="34" charset="-122"/>
                          <a:ea typeface="Microsoft YaHei" pitchFamily="34" charset="-122"/>
                        </a:rPr>
                        <a:t>2</a:t>
                      </a:r>
                      <a:endParaRPr kumimoji="0" lang="zh-CN" altLang="zh-CN" sz="2100" b="1" i="0" u="none" strike="noStrike" cap="none" normalizeH="0" baseline="0" dirty="0" smtClean="0">
                        <a:ln>
                          <a:noFill/>
                        </a:ln>
                        <a:solidFill>
                          <a:schemeClr val="tx1"/>
                        </a:solidFill>
                        <a:effectLst/>
                        <a:latin typeface="Microsoft YaHei" pitchFamily="34" charset="-122"/>
                        <a:ea typeface="Microsoft YaHei" pitchFamily="34" charset="-122"/>
                        <a:cs typeface="Times New Roman"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endParaRPr kumimoji="0" lang="en-US" altLang="zh-CN" sz="2100" b="1" i="0" u="none" strike="noStrike" cap="none" normalizeH="0" baseline="0" smtClean="0">
                        <a:ln>
                          <a:noFill/>
                        </a:ln>
                        <a:solidFill>
                          <a:srgbClr val="000000"/>
                        </a:solidFill>
                        <a:effectLst/>
                        <a:latin typeface="Microsoft YaHei" pitchFamily="34" charset="-122"/>
                        <a:ea typeface="Microsoft YaHei" pitchFamily="34" charset="-122"/>
                      </a:endParaRPr>
                    </a:p>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CN" sz="2100" b="1" i="0" u="none" strike="noStrike" cap="none" normalizeH="0" baseline="0" smtClean="0">
                          <a:ln>
                            <a:noFill/>
                          </a:ln>
                          <a:solidFill>
                            <a:srgbClr val="000000"/>
                          </a:solidFill>
                          <a:effectLst/>
                          <a:latin typeface="Microsoft YaHei" pitchFamily="34" charset="-122"/>
                          <a:ea typeface="Microsoft YaHei" pitchFamily="34" charset="-122"/>
                        </a:rPr>
                        <a:t>8</a:t>
                      </a:r>
                      <a:endParaRPr kumimoji="0" lang="zh-CN" altLang="zh-CN" sz="2100" b="1" i="0" u="none" strike="noStrike" cap="none" normalizeH="0" baseline="0" smtClean="0">
                        <a:ln>
                          <a:noFill/>
                        </a:ln>
                        <a:solidFill>
                          <a:schemeClr val="tx1"/>
                        </a:solidFill>
                        <a:effectLst/>
                        <a:latin typeface="Microsoft YaHei" pitchFamily="34" charset="-122"/>
                        <a:ea typeface="Microsoft YaHei" pitchFamily="34" charset="-122"/>
                        <a:cs typeface="Times New Roman"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4E9E9"/>
                    </a:solidFill>
                  </a:tcPr>
                </a:tc>
              </a:tr>
              <a:tr h="602456">
                <a:tc>
                  <a:txBody>
                    <a:bodyPr/>
                    <a:lstStyle/>
                    <a:p>
                      <a:pPr marL="0" marR="0" lvl="0" indent="0" algn="l" defTabSz="914400" rtl="0" eaLnBrk="1" fontAlgn="base" latinLnBrk="0" hangingPunct="1">
                        <a:lnSpc>
                          <a:spcPts val="2500"/>
                        </a:lnSpc>
                        <a:spcBef>
                          <a:spcPct val="0"/>
                        </a:spcBef>
                        <a:spcAft>
                          <a:spcPct val="0"/>
                        </a:spcAft>
                        <a:buClrTx/>
                        <a:buSzTx/>
                        <a:buFontTx/>
                        <a:buNone/>
                        <a:tabLst/>
                      </a:pPr>
                      <a:r>
                        <a:rPr kumimoji="0" lang="zh-CN" altLang="zh-CN" sz="1500" b="1" i="0" u="none" strike="noStrike" cap="none" normalizeH="0" baseline="0" smtClean="0">
                          <a:ln>
                            <a:noFill/>
                          </a:ln>
                          <a:solidFill>
                            <a:srgbClr val="000000"/>
                          </a:solidFill>
                          <a:effectLst/>
                          <a:latin typeface="Microsoft YaHei" pitchFamily="34" charset="-122"/>
                          <a:ea typeface="Microsoft YaHei" pitchFamily="34" charset="-122"/>
                        </a:rPr>
                        <a:t>关于 撤销和禁止烟草业冠名希望小学</a:t>
                      </a:r>
                      <a:endParaRPr kumimoji="0" lang="zh-CN" altLang="en-US" sz="1500" b="1" i="0" u="none" strike="noStrike" cap="none" normalizeH="0" baseline="0" smtClean="0">
                        <a:ln>
                          <a:noFill/>
                        </a:ln>
                        <a:solidFill>
                          <a:srgbClr val="000000"/>
                        </a:solidFill>
                        <a:effectLst/>
                        <a:latin typeface="Microsoft YaHei" pitchFamily="34" charset="-122"/>
                        <a:ea typeface="Microsoft YaHei" pitchFamily="34" charset="-122"/>
                      </a:endParaRPr>
                    </a:p>
                  </a:txBody>
                  <a:tcPr marL="68580" marR="68580" marT="34290" marB="34290" horzOverflow="overflow">
                    <a:lnL w="12700" cap="flat" cmpd="sng" algn="ctr">
                      <a:solidFill>
                        <a:schemeClr val="accent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ts val="2500"/>
                        </a:lnSpc>
                        <a:spcBef>
                          <a:spcPct val="0"/>
                        </a:spcBef>
                        <a:spcAft>
                          <a:spcPct val="0"/>
                        </a:spcAft>
                        <a:buClrTx/>
                        <a:buSzTx/>
                        <a:buFontTx/>
                        <a:buNone/>
                        <a:tabLst/>
                      </a:pPr>
                      <a:endParaRPr kumimoji="0" lang="zh-CN" altLang="en-US" sz="2100" b="1" i="0" u="none" strike="noStrike" cap="none" normalizeH="0" baseline="0" smtClean="0">
                        <a:ln>
                          <a:noFill/>
                        </a:ln>
                        <a:solidFill>
                          <a:srgbClr val="000000"/>
                        </a:solidFill>
                        <a:effectLst/>
                        <a:latin typeface="Microsoft YaHei" pitchFamily="34" charset="-122"/>
                        <a:ea typeface="Microsoft YaHei" pitchFamily="34" charset="-122"/>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ts val="2500"/>
                        </a:lnSpc>
                        <a:spcBef>
                          <a:spcPct val="0"/>
                        </a:spcBef>
                        <a:spcAft>
                          <a:spcPct val="0"/>
                        </a:spcAft>
                        <a:buClrTx/>
                        <a:buSzTx/>
                        <a:buFontTx/>
                        <a:buNone/>
                        <a:tabLst/>
                      </a:pPr>
                      <a:endParaRPr kumimoji="0" lang="zh-CN" altLang="en-US" sz="2100" b="1" i="0" u="none" strike="noStrike" cap="none" normalizeH="0" baseline="0" smtClean="0">
                        <a:ln>
                          <a:noFill/>
                        </a:ln>
                        <a:solidFill>
                          <a:srgbClr val="000000"/>
                        </a:solidFill>
                        <a:effectLst/>
                        <a:latin typeface="Microsoft YaHei" pitchFamily="34" charset="-122"/>
                        <a:ea typeface="Microsoft YaHei" pitchFamily="34" charset="-122"/>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ts val="2500"/>
                        </a:lnSpc>
                        <a:spcBef>
                          <a:spcPct val="0"/>
                        </a:spcBef>
                        <a:spcAft>
                          <a:spcPct val="0"/>
                        </a:spcAft>
                        <a:buClrTx/>
                        <a:buSzTx/>
                        <a:buFontTx/>
                        <a:buNone/>
                        <a:tabLst/>
                      </a:pPr>
                      <a:endParaRPr kumimoji="0" lang="zh-CN" altLang="en-US" sz="2100" b="1" i="0" u="none" strike="noStrike" cap="none" normalizeH="0" baseline="0" smtClean="0">
                        <a:ln>
                          <a:noFill/>
                        </a:ln>
                        <a:solidFill>
                          <a:srgbClr val="000000"/>
                        </a:solidFill>
                        <a:effectLst/>
                        <a:latin typeface="Microsoft YaHei" pitchFamily="34" charset="-122"/>
                        <a:ea typeface="Microsoft YaHei" pitchFamily="34" charset="-122"/>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ts val="2500"/>
                        </a:lnSpc>
                        <a:spcBef>
                          <a:spcPct val="0"/>
                        </a:spcBef>
                        <a:spcAft>
                          <a:spcPct val="0"/>
                        </a:spcAft>
                        <a:buClrTx/>
                        <a:buSzTx/>
                        <a:buFontTx/>
                        <a:buNone/>
                        <a:tabLst/>
                      </a:pPr>
                      <a:endParaRPr kumimoji="0" lang="zh-CN" altLang="en-US" sz="2100" b="1" i="0" u="none" strike="noStrike" cap="none" normalizeH="0" baseline="0" smtClean="0">
                        <a:ln>
                          <a:noFill/>
                        </a:ln>
                        <a:solidFill>
                          <a:srgbClr val="000000"/>
                        </a:solidFill>
                        <a:effectLst/>
                        <a:latin typeface="Microsoft YaHei" pitchFamily="34" charset="-122"/>
                        <a:ea typeface="Microsoft YaHei" pitchFamily="34" charset="-122"/>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endParaRPr kumimoji="0" lang="en-US" altLang="zh-CN" sz="2100" b="1" i="0" u="none" strike="noStrike" cap="none" normalizeH="0" baseline="0" smtClean="0">
                        <a:ln>
                          <a:noFill/>
                        </a:ln>
                        <a:solidFill>
                          <a:srgbClr val="000000"/>
                        </a:solidFill>
                        <a:effectLst/>
                        <a:latin typeface="Microsoft YaHei" pitchFamily="34" charset="-122"/>
                        <a:ea typeface="Microsoft YaHei" pitchFamily="34" charset="-122"/>
                      </a:endParaRPr>
                    </a:p>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CN" sz="2100" b="1" i="0" u="none" strike="noStrike" cap="none" normalizeH="0" baseline="0" smtClean="0">
                          <a:ln>
                            <a:noFill/>
                          </a:ln>
                          <a:solidFill>
                            <a:srgbClr val="000000"/>
                          </a:solidFill>
                          <a:effectLst/>
                          <a:latin typeface="Microsoft YaHei" pitchFamily="34" charset="-122"/>
                          <a:ea typeface="Microsoft YaHei" pitchFamily="34" charset="-122"/>
                        </a:rPr>
                        <a:t>1</a:t>
                      </a:r>
                      <a:endParaRPr kumimoji="0" lang="zh-CN" altLang="zh-CN" sz="2100" b="1" i="0" u="none" strike="noStrike" cap="none" normalizeH="0" baseline="0" smtClean="0">
                        <a:ln>
                          <a:noFill/>
                        </a:ln>
                        <a:solidFill>
                          <a:schemeClr val="tx1"/>
                        </a:solidFill>
                        <a:effectLst/>
                        <a:latin typeface="Microsoft YaHei" pitchFamily="34" charset="-122"/>
                        <a:ea typeface="Microsoft YaHei" pitchFamily="34" charset="-122"/>
                        <a:cs typeface="Times New Roman"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endParaRPr kumimoji="0" lang="zh-CN" altLang="zh-CN" sz="2100" b="1" i="0" u="none" strike="noStrike" cap="none" normalizeH="0" baseline="0" smtClean="0">
                        <a:ln>
                          <a:noFill/>
                        </a:ln>
                        <a:solidFill>
                          <a:schemeClr val="tx1"/>
                        </a:solidFill>
                        <a:effectLst/>
                        <a:latin typeface="Microsoft YaHei" pitchFamily="34" charset="-122"/>
                        <a:ea typeface="Microsoft YaHei" pitchFamily="34" charset="-122"/>
                        <a:cs typeface="Times New Roman"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endParaRPr kumimoji="0" lang="en-US" altLang="zh-CN" sz="2100" b="1" i="0" u="none" strike="noStrike" cap="none" normalizeH="0" baseline="0" smtClean="0">
                        <a:ln>
                          <a:noFill/>
                        </a:ln>
                        <a:solidFill>
                          <a:srgbClr val="000000"/>
                        </a:solidFill>
                        <a:effectLst/>
                        <a:latin typeface="Microsoft YaHei" pitchFamily="34" charset="-122"/>
                        <a:ea typeface="Microsoft YaHei" pitchFamily="34" charset="-122"/>
                      </a:endParaRPr>
                    </a:p>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CN" sz="2100" b="1" i="0" u="none" strike="noStrike" cap="none" normalizeH="0" baseline="0" smtClean="0">
                          <a:ln>
                            <a:noFill/>
                          </a:ln>
                          <a:solidFill>
                            <a:srgbClr val="000000"/>
                          </a:solidFill>
                          <a:effectLst/>
                          <a:latin typeface="Microsoft YaHei" pitchFamily="34" charset="-122"/>
                          <a:ea typeface="Microsoft YaHei" pitchFamily="34" charset="-122"/>
                        </a:rPr>
                        <a:t>1</a:t>
                      </a:r>
                      <a:endParaRPr kumimoji="0" lang="zh-CN" altLang="zh-CN" sz="2100" b="1" i="0" u="none" strike="noStrike" cap="none" normalizeH="0" baseline="0" smtClean="0">
                        <a:ln>
                          <a:noFill/>
                        </a:ln>
                        <a:solidFill>
                          <a:schemeClr val="tx1"/>
                        </a:solidFill>
                        <a:effectLst/>
                        <a:latin typeface="Microsoft YaHei" pitchFamily="34" charset="-122"/>
                        <a:ea typeface="Microsoft YaHei" pitchFamily="34" charset="-122"/>
                        <a:cs typeface="Times New Roman"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endParaRPr kumimoji="0" lang="zh-CN" altLang="zh-CN" sz="2100" b="1" i="0" u="none" strike="noStrike" cap="none" normalizeH="0" baseline="0" dirty="0" smtClean="0">
                        <a:ln>
                          <a:noFill/>
                        </a:ln>
                        <a:solidFill>
                          <a:schemeClr val="tx1"/>
                        </a:solidFill>
                        <a:effectLst/>
                        <a:latin typeface="Microsoft YaHei" pitchFamily="34" charset="-122"/>
                        <a:ea typeface="Microsoft YaHei" pitchFamily="34" charset="-122"/>
                        <a:cs typeface="Times New Roman"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endParaRPr kumimoji="0" lang="en-US" altLang="zh-CN" sz="2100" b="1" i="0" u="none" strike="noStrike" cap="none" normalizeH="0" baseline="0" dirty="0" smtClean="0">
                        <a:ln>
                          <a:noFill/>
                        </a:ln>
                        <a:solidFill>
                          <a:srgbClr val="000000"/>
                        </a:solidFill>
                        <a:effectLst/>
                        <a:latin typeface="Microsoft YaHei" pitchFamily="34" charset="-122"/>
                        <a:ea typeface="Microsoft YaHei" pitchFamily="34" charset="-122"/>
                      </a:endParaRPr>
                    </a:p>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CN" sz="2100" b="1" i="0" u="none" strike="noStrike" cap="none" normalizeH="0" baseline="0" dirty="0" smtClean="0">
                          <a:ln>
                            <a:noFill/>
                          </a:ln>
                          <a:solidFill>
                            <a:srgbClr val="000000"/>
                          </a:solidFill>
                          <a:effectLst/>
                          <a:latin typeface="Microsoft YaHei" pitchFamily="34" charset="-122"/>
                          <a:ea typeface="Microsoft YaHei" pitchFamily="34" charset="-122"/>
                        </a:rPr>
                        <a:t>2</a:t>
                      </a:r>
                      <a:endParaRPr kumimoji="0" lang="zh-CN" altLang="zh-CN" sz="2100" b="1" i="0" u="none" strike="noStrike" cap="none" normalizeH="0" baseline="0" dirty="0" smtClean="0">
                        <a:ln>
                          <a:noFill/>
                        </a:ln>
                        <a:solidFill>
                          <a:schemeClr val="tx1"/>
                        </a:solidFill>
                        <a:effectLst/>
                        <a:latin typeface="Microsoft YaHei" pitchFamily="34" charset="-122"/>
                        <a:ea typeface="Microsoft YaHei" pitchFamily="34" charset="-122"/>
                        <a:cs typeface="Times New Roman"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76250">
                <a:tc>
                  <a:txBody>
                    <a:bodyPr/>
                    <a:lstStyle/>
                    <a:p>
                      <a:pPr marL="0" marR="0" lvl="0" indent="0" algn="l" defTabSz="914400" rtl="0" eaLnBrk="1" fontAlgn="base" latinLnBrk="0" hangingPunct="1">
                        <a:lnSpc>
                          <a:spcPts val="2500"/>
                        </a:lnSpc>
                        <a:spcBef>
                          <a:spcPct val="0"/>
                        </a:spcBef>
                        <a:spcAft>
                          <a:spcPct val="0"/>
                        </a:spcAft>
                        <a:buClrTx/>
                        <a:buSzTx/>
                        <a:buFontTx/>
                        <a:buNone/>
                        <a:tabLst/>
                      </a:pPr>
                      <a:r>
                        <a:rPr kumimoji="0" lang="zh-CN" altLang="zh-CN" sz="1500" b="1" i="0" u="none" strike="noStrike" cap="none" normalizeH="0" baseline="0" smtClean="0">
                          <a:ln>
                            <a:noFill/>
                          </a:ln>
                          <a:solidFill>
                            <a:srgbClr val="000000"/>
                          </a:solidFill>
                          <a:effectLst/>
                          <a:latin typeface="Microsoft YaHei" pitchFamily="34" charset="-122"/>
                          <a:ea typeface="Microsoft YaHei" pitchFamily="34" charset="-122"/>
                        </a:rPr>
                        <a:t>关于限制影视剧中吸烟镜头</a:t>
                      </a:r>
                      <a:endParaRPr kumimoji="0" lang="zh-CN" altLang="en-US" sz="1500" b="1" i="0" u="none" strike="noStrike" cap="none" normalizeH="0" baseline="0" smtClean="0">
                        <a:ln>
                          <a:noFill/>
                        </a:ln>
                        <a:solidFill>
                          <a:srgbClr val="000000"/>
                        </a:solidFill>
                        <a:effectLst/>
                        <a:latin typeface="Microsoft YaHei" pitchFamily="34" charset="-122"/>
                        <a:ea typeface="Microsoft YaHei" pitchFamily="34" charset="-122"/>
                      </a:endParaRPr>
                    </a:p>
                  </a:txBody>
                  <a:tcPr marL="68580" marR="68580" marT="34290" marB="34290" horzOverflow="overflow">
                    <a:lnL w="12700" cap="flat" cmpd="sng" algn="ctr">
                      <a:solidFill>
                        <a:schemeClr val="accent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endParaRPr kumimoji="0" lang="en-US" altLang="zh-CN" sz="2100" b="1" i="0" u="none" strike="noStrike" cap="none" normalizeH="0" baseline="0" smtClean="0">
                        <a:ln>
                          <a:noFill/>
                        </a:ln>
                        <a:solidFill>
                          <a:srgbClr val="000000"/>
                        </a:solidFill>
                        <a:effectLst/>
                        <a:latin typeface="Microsoft YaHei" pitchFamily="34" charset="-122"/>
                        <a:ea typeface="Microsoft YaHei" pitchFamily="34" charset="-122"/>
                      </a:endParaRPr>
                    </a:p>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CN" sz="2100" b="1" i="0" u="none" strike="noStrike" cap="none" normalizeH="0" baseline="0" smtClean="0">
                          <a:ln>
                            <a:noFill/>
                          </a:ln>
                          <a:solidFill>
                            <a:srgbClr val="000000"/>
                          </a:solidFill>
                          <a:effectLst/>
                          <a:latin typeface="Microsoft YaHei" pitchFamily="34" charset="-122"/>
                          <a:ea typeface="Microsoft YaHei" pitchFamily="34" charset="-122"/>
                        </a:rPr>
                        <a:t>1</a:t>
                      </a:r>
                      <a:endParaRPr kumimoji="0" lang="zh-CN" altLang="zh-CN" sz="2100" b="1" i="0" u="none" strike="noStrike" cap="none" normalizeH="0" baseline="0" smtClean="0">
                        <a:ln>
                          <a:noFill/>
                        </a:ln>
                        <a:solidFill>
                          <a:schemeClr val="tx1"/>
                        </a:solidFill>
                        <a:effectLst/>
                        <a:latin typeface="Microsoft YaHei" pitchFamily="34" charset="-122"/>
                        <a:ea typeface="Microsoft YaHei" pitchFamily="34" charset="-122"/>
                        <a:cs typeface="Times New Roman"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endParaRPr kumimoji="0" lang="en-US" altLang="zh-CN" sz="2100" b="1" i="0" u="none" strike="noStrike" cap="none" normalizeH="0" baseline="0" smtClean="0">
                        <a:ln>
                          <a:noFill/>
                        </a:ln>
                        <a:solidFill>
                          <a:srgbClr val="000000"/>
                        </a:solidFill>
                        <a:effectLst/>
                        <a:latin typeface="Microsoft YaHei" pitchFamily="34" charset="-122"/>
                        <a:ea typeface="Microsoft YaHei" pitchFamily="34" charset="-122"/>
                      </a:endParaRPr>
                    </a:p>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CN" sz="2100" b="1" i="0" u="none" strike="noStrike" cap="none" normalizeH="0" baseline="0" smtClean="0">
                          <a:ln>
                            <a:noFill/>
                          </a:ln>
                          <a:solidFill>
                            <a:srgbClr val="000000"/>
                          </a:solidFill>
                          <a:effectLst/>
                          <a:latin typeface="Microsoft YaHei" pitchFamily="34" charset="-122"/>
                          <a:ea typeface="Microsoft YaHei" pitchFamily="34" charset="-122"/>
                        </a:rPr>
                        <a:t>1</a:t>
                      </a:r>
                      <a:endParaRPr kumimoji="0" lang="zh-CN" altLang="zh-CN" sz="2100" b="1" i="0" u="none" strike="noStrike" cap="none" normalizeH="0" baseline="0" smtClean="0">
                        <a:ln>
                          <a:noFill/>
                        </a:ln>
                        <a:solidFill>
                          <a:schemeClr val="tx1"/>
                        </a:solidFill>
                        <a:effectLst/>
                        <a:latin typeface="Microsoft YaHei" pitchFamily="34" charset="-122"/>
                        <a:ea typeface="Microsoft YaHei" pitchFamily="34" charset="-122"/>
                        <a:cs typeface="Times New Roman"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endParaRPr kumimoji="0" lang="en-US" altLang="zh-CN" sz="2100" b="1" i="0" u="none" strike="noStrike" cap="none" normalizeH="0" baseline="0" dirty="0" smtClean="0">
                        <a:ln>
                          <a:noFill/>
                        </a:ln>
                        <a:solidFill>
                          <a:srgbClr val="000000"/>
                        </a:solidFill>
                        <a:effectLst/>
                        <a:latin typeface="Microsoft YaHei" pitchFamily="34" charset="-122"/>
                        <a:ea typeface="Microsoft YaHei" pitchFamily="34" charset="-122"/>
                      </a:endParaRPr>
                    </a:p>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CN" sz="2100" b="1" i="0" u="none" strike="noStrike" cap="none" normalizeH="0" baseline="0" dirty="0" smtClean="0">
                          <a:ln>
                            <a:noFill/>
                          </a:ln>
                          <a:solidFill>
                            <a:srgbClr val="000000"/>
                          </a:solidFill>
                          <a:effectLst/>
                          <a:latin typeface="Microsoft YaHei" pitchFamily="34" charset="-122"/>
                          <a:ea typeface="Microsoft YaHei" pitchFamily="34" charset="-122"/>
                        </a:rPr>
                        <a:t>1</a:t>
                      </a:r>
                      <a:endParaRPr kumimoji="0" lang="zh-CN" altLang="zh-CN" sz="2100" b="1" i="0" u="none" strike="noStrike" cap="none" normalizeH="0" baseline="0" dirty="0" smtClean="0">
                        <a:ln>
                          <a:noFill/>
                        </a:ln>
                        <a:solidFill>
                          <a:schemeClr val="tx1"/>
                        </a:solidFill>
                        <a:effectLst/>
                        <a:latin typeface="Microsoft YaHei" pitchFamily="34" charset="-122"/>
                        <a:ea typeface="Microsoft YaHei" pitchFamily="34" charset="-122"/>
                        <a:cs typeface="Times New Roman"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endParaRPr kumimoji="0" lang="en-US" altLang="zh-CN" sz="2100" b="1" i="0" u="none" strike="noStrike" cap="none" normalizeH="0" baseline="0" smtClean="0">
                        <a:ln>
                          <a:noFill/>
                        </a:ln>
                        <a:solidFill>
                          <a:srgbClr val="000000"/>
                        </a:solidFill>
                        <a:effectLst/>
                        <a:latin typeface="Microsoft YaHei" pitchFamily="34" charset="-122"/>
                        <a:ea typeface="Microsoft YaHei" pitchFamily="34" charset="-122"/>
                      </a:endParaRPr>
                    </a:p>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CN" sz="2100" b="1" i="0" u="none" strike="noStrike" cap="none" normalizeH="0" baseline="0" smtClean="0">
                          <a:ln>
                            <a:noFill/>
                          </a:ln>
                          <a:solidFill>
                            <a:srgbClr val="000000"/>
                          </a:solidFill>
                          <a:effectLst/>
                          <a:latin typeface="Microsoft YaHei" pitchFamily="34" charset="-122"/>
                          <a:ea typeface="Microsoft YaHei" pitchFamily="34" charset="-122"/>
                        </a:rPr>
                        <a:t>1</a:t>
                      </a:r>
                      <a:endParaRPr kumimoji="0" lang="zh-CN" altLang="zh-CN" sz="2100" b="1" i="0" u="none" strike="noStrike" cap="none" normalizeH="0" baseline="0" smtClean="0">
                        <a:ln>
                          <a:noFill/>
                        </a:ln>
                        <a:solidFill>
                          <a:schemeClr val="tx1"/>
                        </a:solidFill>
                        <a:effectLst/>
                        <a:latin typeface="Microsoft YaHei" pitchFamily="34" charset="-122"/>
                        <a:ea typeface="Microsoft YaHei" pitchFamily="34" charset="-122"/>
                        <a:cs typeface="Times New Roman"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endParaRPr kumimoji="0" lang="en-US" altLang="zh-CN" sz="2100" b="1" i="0" u="none" strike="noStrike" cap="none" normalizeH="0" baseline="0" smtClean="0">
                        <a:ln>
                          <a:noFill/>
                        </a:ln>
                        <a:solidFill>
                          <a:srgbClr val="000000"/>
                        </a:solidFill>
                        <a:effectLst/>
                        <a:latin typeface="Microsoft YaHei" pitchFamily="34" charset="-122"/>
                        <a:ea typeface="Microsoft YaHei" pitchFamily="34" charset="-122"/>
                      </a:endParaRPr>
                    </a:p>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CN" sz="2100" b="1" i="0" u="none" strike="noStrike" cap="none" normalizeH="0" baseline="0" smtClean="0">
                          <a:ln>
                            <a:noFill/>
                          </a:ln>
                          <a:solidFill>
                            <a:srgbClr val="000000"/>
                          </a:solidFill>
                          <a:effectLst/>
                          <a:latin typeface="Microsoft YaHei" pitchFamily="34" charset="-122"/>
                          <a:ea typeface="Microsoft YaHei" pitchFamily="34" charset="-122"/>
                        </a:rPr>
                        <a:t>1</a:t>
                      </a:r>
                      <a:endParaRPr kumimoji="0" lang="zh-CN" altLang="zh-CN" sz="2100" b="1" i="0" u="none" strike="noStrike" cap="none" normalizeH="0" baseline="0" smtClean="0">
                        <a:ln>
                          <a:noFill/>
                        </a:ln>
                        <a:solidFill>
                          <a:schemeClr val="tx1"/>
                        </a:solidFill>
                        <a:effectLst/>
                        <a:latin typeface="Microsoft YaHei" pitchFamily="34" charset="-122"/>
                        <a:ea typeface="Microsoft YaHei" pitchFamily="34" charset="-122"/>
                        <a:cs typeface="Times New Roman"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endParaRPr kumimoji="0" lang="zh-CN" altLang="zh-CN" sz="2100" b="1" i="0" u="none" strike="noStrike" cap="none" normalizeH="0" baseline="0" smtClean="0">
                        <a:ln>
                          <a:noFill/>
                        </a:ln>
                        <a:solidFill>
                          <a:schemeClr val="tx1"/>
                        </a:solidFill>
                        <a:effectLst/>
                        <a:latin typeface="Microsoft YaHei" pitchFamily="34" charset="-122"/>
                        <a:ea typeface="Microsoft YaHei" pitchFamily="34" charset="-122"/>
                        <a:cs typeface="Times New Roman"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endParaRPr kumimoji="0" lang="zh-CN" altLang="zh-CN" sz="2100" b="1" i="0" u="none" strike="noStrike" cap="none" normalizeH="0" baseline="0" smtClean="0">
                        <a:ln>
                          <a:noFill/>
                        </a:ln>
                        <a:solidFill>
                          <a:schemeClr val="tx1"/>
                        </a:solidFill>
                        <a:effectLst/>
                        <a:latin typeface="Microsoft YaHei" pitchFamily="34" charset="-122"/>
                        <a:ea typeface="Microsoft YaHei" pitchFamily="34" charset="-122"/>
                        <a:cs typeface="Times New Roman"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endParaRPr kumimoji="0" lang="zh-CN" altLang="zh-CN" sz="2100" b="1" i="0" u="none" strike="noStrike" cap="none" normalizeH="0" baseline="0" smtClean="0">
                        <a:ln>
                          <a:noFill/>
                        </a:ln>
                        <a:solidFill>
                          <a:schemeClr val="tx1"/>
                        </a:solidFill>
                        <a:effectLst/>
                        <a:latin typeface="Microsoft YaHei" pitchFamily="34" charset="-122"/>
                        <a:ea typeface="Microsoft YaHei" pitchFamily="34" charset="-122"/>
                        <a:cs typeface="Times New Roman"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endParaRPr kumimoji="0" lang="en-US" altLang="zh-CN" sz="2100" b="1" i="0" u="none" strike="noStrike" cap="none" normalizeH="0" baseline="0" dirty="0" smtClean="0">
                        <a:ln>
                          <a:noFill/>
                        </a:ln>
                        <a:solidFill>
                          <a:srgbClr val="000000"/>
                        </a:solidFill>
                        <a:effectLst/>
                        <a:latin typeface="Microsoft YaHei" pitchFamily="34" charset="-122"/>
                        <a:ea typeface="Microsoft YaHei" pitchFamily="34" charset="-122"/>
                      </a:endParaRPr>
                    </a:p>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CN" sz="2100" b="1" i="0" u="none" strike="noStrike" cap="none" normalizeH="0" baseline="0" dirty="0" smtClean="0">
                          <a:ln>
                            <a:noFill/>
                          </a:ln>
                          <a:solidFill>
                            <a:srgbClr val="000000"/>
                          </a:solidFill>
                          <a:effectLst/>
                          <a:latin typeface="Microsoft YaHei" pitchFamily="34" charset="-122"/>
                          <a:ea typeface="Microsoft YaHei" pitchFamily="34" charset="-122"/>
                        </a:rPr>
                        <a:t>5</a:t>
                      </a:r>
                      <a:endParaRPr kumimoji="0" lang="zh-CN" altLang="zh-CN" sz="2100" b="1" i="0" u="none" strike="noStrike" cap="none" normalizeH="0" baseline="0" dirty="0" smtClean="0">
                        <a:ln>
                          <a:noFill/>
                        </a:ln>
                        <a:solidFill>
                          <a:schemeClr val="tx1"/>
                        </a:solidFill>
                        <a:effectLst/>
                        <a:latin typeface="Microsoft YaHei" pitchFamily="34" charset="-122"/>
                        <a:ea typeface="Microsoft YaHei" pitchFamily="34" charset="-122"/>
                        <a:cs typeface="Times New Roman"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4E9E9"/>
                    </a:solidFill>
                  </a:tcPr>
                </a:tc>
              </a:tr>
              <a:tr h="676275">
                <a:tc>
                  <a:txBody>
                    <a:bodyPr/>
                    <a:lstStyle/>
                    <a:p>
                      <a:pPr marL="0" marR="0" lvl="0" indent="0" algn="l" defTabSz="914400" rtl="0" eaLnBrk="1" fontAlgn="base" latinLnBrk="0" hangingPunct="1">
                        <a:lnSpc>
                          <a:spcPts val="2500"/>
                        </a:lnSpc>
                        <a:spcBef>
                          <a:spcPct val="0"/>
                        </a:spcBef>
                        <a:spcAft>
                          <a:spcPct val="0"/>
                        </a:spcAft>
                        <a:buClrTx/>
                        <a:buSzTx/>
                        <a:buFontTx/>
                        <a:buNone/>
                        <a:tabLst/>
                      </a:pPr>
                      <a:r>
                        <a:rPr kumimoji="0" lang="zh-CN" altLang="zh-CN" sz="1500" b="1" i="0" u="none" strike="noStrike" cap="none" normalizeH="0" baseline="0" smtClean="0">
                          <a:ln>
                            <a:noFill/>
                          </a:ln>
                          <a:solidFill>
                            <a:srgbClr val="000000"/>
                          </a:solidFill>
                          <a:effectLst/>
                          <a:latin typeface="Microsoft YaHei" pitchFamily="34" charset="-122"/>
                          <a:ea typeface="Microsoft YaHei" pitchFamily="34" charset="-122"/>
                        </a:rPr>
                        <a:t>关于于制止烟草企业进行任何形式的赞助活动</a:t>
                      </a:r>
                      <a:endParaRPr kumimoji="0" lang="zh-CN" altLang="en-US" sz="1500" b="1" i="0" u="none" strike="noStrike" cap="none" normalizeH="0" baseline="0" smtClean="0">
                        <a:ln>
                          <a:noFill/>
                        </a:ln>
                        <a:solidFill>
                          <a:srgbClr val="000000"/>
                        </a:solidFill>
                        <a:effectLst/>
                        <a:latin typeface="Microsoft YaHei" pitchFamily="34" charset="-122"/>
                        <a:ea typeface="Microsoft YaHei" pitchFamily="34" charset="-122"/>
                      </a:endParaRPr>
                    </a:p>
                  </a:txBody>
                  <a:tcPr marL="68580" marR="68580" marT="34290" marB="34290" horzOverflow="overflow">
                    <a:lnL w="12700" cap="flat" cmpd="sng" algn="ctr">
                      <a:solidFill>
                        <a:schemeClr val="accent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ts val="2500"/>
                        </a:lnSpc>
                        <a:spcBef>
                          <a:spcPct val="0"/>
                        </a:spcBef>
                        <a:spcAft>
                          <a:spcPct val="0"/>
                        </a:spcAft>
                        <a:buClrTx/>
                        <a:buSzTx/>
                        <a:buFontTx/>
                        <a:buNone/>
                        <a:tabLst/>
                      </a:pPr>
                      <a:endParaRPr kumimoji="0" lang="zh-CN" altLang="en-US" sz="2100" b="1" i="0" u="none" strike="noStrike" cap="none" normalizeH="0" baseline="0" smtClean="0">
                        <a:ln>
                          <a:noFill/>
                        </a:ln>
                        <a:solidFill>
                          <a:srgbClr val="000000"/>
                        </a:solidFill>
                        <a:effectLst/>
                        <a:latin typeface="Microsoft YaHei" pitchFamily="34" charset="-122"/>
                        <a:ea typeface="Microsoft YaHei" pitchFamily="34" charset="-122"/>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ts val="2500"/>
                        </a:lnSpc>
                        <a:spcBef>
                          <a:spcPct val="0"/>
                        </a:spcBef>
                        <a:spcAft>
                          <a:spcPct val="0"/>
                        </a:spcAft>
                        <a:buClrTx/>
                        <a:buSzTx/>
                        <a:buFontTx/>
                        <a:buNone/>
                        <a:tabLst/>
                      </a:pPr>
                      <a:endParaRPr kumimoji="0" lang="zh-CN" altLang="en-US" sz="2100" b="1" i="0" u="none" strike="noStrike" cap="none" normalizeH="0" baseline="0" smtClean="0">
                        <a:ln>
                          <a:noFill/>
                        </a:ln>
                        <a:solidFill>
                          <a:srgbClr val="000000"/>
                        </a:solidFill>
                        <a:effectLst/>
                        <a:latin typeface="Microsoft YaHei" pitchFamily="34" charset="-122"/>
                        <a:ea typeface="Microsoft YaHei" pitchFamily="34" charset="-122"/>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endParaRPr kumimoji="0" lang="en-US" altLang="zh-CN" sz="2100" b="1" i="0" u="none" strike="noStrike" cap="none" normalizeH="0" baseline="0" smtClean="0">
                        <a:ln>
                          <a:noFill/>
                        </a:ln>
                        <a:solidFill>
                          <a:srgbClr val="000000"/>
                        </a:solidFill>
                        <a:effectLst/>
                        <a:latin typeface="Microsoft YaHei" pitchFamily="34" charset="-122"/>
                        <a:ea typeface="Microsoft YaHei" pitchFamily="34" charset="-122"/>
                      </a:endParaRPr>
                    </a:p>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CN" sz="2100" b="1" i="0" u="none" strike="noStrike" cap="none" normalizeH="0" baseline="0" smtClean="0">
                          <a:ln>
                            <a:noFill/>
                          </a:ln>
                          <a:solidFill>
                            <a:srgbClr val="000000"/>
                          </a:solidFill>
                          <a:effectLst/>
                          <a:latin typeface="Microsoft YaHei" pitchFamily="34" charset="-122"/>
                          <a:ea typeface="Microsoft YaHei" pitchFamily="34" charset="-122"/>
                        </a:rPr>
                        <a:t>1</a:t>
                      </a:r>
                      <a:endParaRPr kumimoji="0" lang="zh-CN" altLang="zh-CN" sz="2100" b="1" i="0" u="none" strike="noStrike" cap="none" normalizeH="0" baseline="0" smtClean="0">
                        <a:ln>
                          <a:noFill/>
                        </a:ln>
                        <a:solidFill>
                          <a:schemeClr val="tx1"/>
                        </a:solidFill>
                        <a:effectLst/>
                        <a:latin typeface="Microsoft YaHei" pitchFamily="34" charset="-122"/>
                        <a:ea typeface="Microsoft YaHei" pitchFamily="34" charset="-122"/>
                        <a:cs typeface="Times New Roman"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endParaRPr kumimoji="0" lang="en-US" altLang="zh-CN" sz="2100" b="1" i="0" u="none" strike="noStrike" cap="none" normalizeH="0" baseline="0" smtClean="0">
                        <a:ln>
                          <a:noFill/>
                        </a:ln>
                        <a:solidFill>
                          <a:srgbClr val="000000"/>
                        </a:solidFill>
                        <a:effectLst/>
                        <a:latin typeface="Microsoft YaHei" pitchFamily="34" charset="-122"/>
                        <a:ea typeface="Microsoft YaHei" pitchFamily="34" charset="-122"/>
                      </a:endParaRPr>
                    </a:p>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CN" sz="2100" b="1" i="0" u="none" strike="noStrike" cap="none" normalizeH="0" baseline="0" smtClean="0">
                          <a:ln>
                            <a:noFill/>
                          </a:ln>
                          <a:solidFill>
                            <a:srgbClr val="000000"/>
                          </a:solidFill>
                          <a:effectLst/>
                          <a:latin typeface="Microsoft YaHei" pitchFamily="34" charset="-122"/>
                          <a:ea typeface="Microsoft YaHei" pitchFamily="34" charset="-122"/>
                        </a:rPr>
                        <a:t>1</a:t>
                      </a:r>
                      <a:endParaRPr kumimoji="0" lang="zh-CN" altLang="zh-CN" sz="2100" b="1" i="0" u="none" strike="noStrike" cap="none" normalizeH="0" baseline="0" smtClean="0">
                        <a:ln>
                          <a:noFill/>
                        </a:ln>
                        <a:solidFill>
                          <a:schemeClr val="tx1"/>
                        </a:solidFill>
                        <a:effectLst/>
                        <a:latin typeface="Microsoft YaHei" pitchFamily="34" charset="-122"/>
                        <a:ea typeface="Microsoft YaHei" pitchFamily="34" charset="-122"/>
                        <a:cs typeface="Times New Roman"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endParaRPr kumimoji="0" lang="en-US" altLang="zh-CN" sz="2100" b="1" i="0" u="none" strike="noStrike" cap="none" normalizeH="0" baseline="0" smtClean="0">
                        <a:ln>
                          <a:noFill/>
                        </a:ln>
                        <a:solidFill>
                          <a:srgbClr val="000000"/>
                        </a:solidFill>
                        <a:effectLst/>
                        <a:latin typeface="Microsoft YaHei" pitchFamily="34" charset="-122"/>
                        <a:ea typeface="Microsoft YaHei" pitchFamily="34" charset="-122"/>
                      </a:endParaRPr>
                    </a:p>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CN" sz="2100" b="1" i="0" u="none" strike="noStrike" cap="none" normalizeH="0" baseline="0" smtClean="0">
                          <a:ln>
                            <a:noFill/>
                          </a:ln>
                          <a:solidFill>
                            <a:srgbClr val="000000"/>
                          </a:solidFill>
                          <a:effectLst/>
                          <a:latin typeface="Microsoft YaHei" pitchFamily="34" charset="-122"/>
                          <a:ea typeface="Microsoft YaHei" pitchFamily="34" charset="-122"/>
                        </a:rPr>
                        <a:t>1</a:t>
                      </a:r>
                      <a:endParaRPr kumimoji="0" lang="zh-CN" altLang="zh-CN" sz="2100" b="1" i="0" u="none" strike="noStrike" cap="none" normalizeH="0" baseline="0" smtClean="0">
                        <a:ln>
                          <a:noFill/>
                        </a:ln>
                        <a:solidFill>
                          <a:schemeClr val="tx1"/>
                        </a:solidFill>
                        <a:effectLst/>
                        <a:latin typeface="Microsoft YaHei" pitchFamily="34" charset="-122"/>
                        <a:ea typeface="Microsoft YaHei" pitchFamily="34" charset="-122"/>
                        <a:cs typeface="Times New Roman"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endParaRPr kumimoji="0" lang="zh-CN" altLang="zh-CN" sz="2100" b="1" i="0" u="none" strike="noStrike" cap="none" normalizeH="0" baseline="0" smtClean="0">
                        <a:ln>
                          <a:noFill/>
                        </a:ln>
                        <a:solidFill>
                          <a:schemeClr val="tx1"/>
                        </a:solidFill>
                        <a:effectLst/>
                        <a:latin typeface="Microsoft YaHei" pitchFamily="34" charset="-122"/>
                        <a:ea typeface="Microsoft YaHei" pitchFamily="34" charset="-122"/>
                        <a:cs typeface="Times New Roman"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ts val="2500"/>
                        </a:lnSpc>
                        <a:spcBef>
                          <a:spcPct val="0"/>
                        </a:spcBef>
                        <a:spcAft>
                          <a:spcPct val="0"/>
                        </a:spcAft>
                        <a:buClrTx/>
                        <a:buSzTx/>
                        <a:buFontTx/>
                        <a:buNone/>
                        <a:tabLst/>
                      </a:pPr>
                      <a:endParaRPr kumimoji="0" lang="zh-CN" altLang="en-US" sz="2100" b="1" i="0" u="none" strike="noStrike" cap="none" normalizeH="0" baseline="0" smtClean="0">
                        <a:ln>
                          <a:noFill/>
                        </a:ln>
                        <a:solidFill>
                          <a:srgbClr val="000000"/>
                        </a:solidFill>
                        <a:effectLst/>
                        <a:latin typeface="Microsoft YaHei" pitchFamily="34" charset="-122"/>
                        <a:ea typeface="Microsoft YaHei" pitchFamily="34" charset="-122"/>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endParaRPr kumimoji="0" lang="zh-CN" altLang="zh-CN" sz="2100" b="1" i="0" u="none" strike="noStrike" cap="none" normalizeH="0" baseline="0" smtClean="0">
                        <a:ln>
                          <a:noFill/>
                        </a:ln>
                        <a:solidFill>
                          <a:schemeClr val="tx1"/>
                        </a:solidFill>
                        <a:effectLst/>
                        <a:latin typeface="Microsoft YaHei" pitchFamily="34" charset="-122"/>
                        <a:ea typeface="Microsoft YaHei" pitchFamily="34" charset="-122"/>
                        <a:cs typeface="Times New Roman"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endParaRPr kumimoji="0" lang="en-US" altLang="zh-CN" sz="2100" b="1" i="0" u="none" strike="noStrike" cap="none" normalizeH="0" baseline="0" dirty="0" smtClean="0">
                        <a:ln>
                          <a:noFill/>
                        </a:ln>
                        <a:solidFill>
                          <a:srgbClr val="000000"/>
                        </a:solidFill>
                        <a:effectLst/>
                        <a:latin typeface="Microsoft YaHei" pitchFamily="34" charset="-122"/>
                        <a:ea typeface="Microsoft YaHei" pitchFamily="34" charset="-122"/>
                      </a:endParaRPr>
                    </a:p>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CN" sz="2100" b="1" i="0" u="none" strike="noStrike" cap="none" normalizeH="0" baseline="0" dirty="0" smtClean="0">
                          <a:ln>
                            <a:noFill/>
                          </a:ln>
                          <a:solidFill>
                            <a:srgbClr val="000000"/>
                          </a:solidFill>
                          <a:effectLst/>
                          <a:latin typeface="Microsoft YaHei" pitchFamily="34" charset="-122"/>
                          <a:ea typeface="Microsoft YaHei" pitchFamily="34" charset="-122"/>
                        </a:rPr>
                        <a:t>3</a:t>
                      </a:r>
                      <a:endParaRPr kumimoji="0" lang="zh-CN" altLang="zh-CN" sz="2100" b="1" i="0" u="none" strike="noStrike" cap="none" normalizeH="0" baseline="0" dirty="0" smtClean="0">
                        <a:ln>
                          <a:noFill/>
                        </a:ln>
                        <a:solidFill>
                          <a:schemeClr val="tx1"/>
                        </a:solidFill>
                        <a:effectLst/>
                        <a:latin typeface="Microsoft YaHei" pitchFamily="34" charset="-122"/>
                        <a:ea typeface="Microsoft YaHei" pitchFamily="34" charset="-122"/>
                        <a:cs typeface="Times New Roman"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76275">
                <a:tc>
                  <a:txBody>
                    <a:bodyPr/>
                    <a:lstStyle/>
                    <a:p>
                      <a:pPr marL="0" marR="0" lvl="0" indent="0" algn="l" defTabSz="914400" rtl="0" eaLnBrk="1" fontAlgn="base" latinLnBrk="0" hangingPunct="1">
                        <a:lnSpc>
                          <a:spcPts val="2500"/>
                        </a:lnSpc>
                        <a:spcBef>
                          <a:spcPct val="0"/>
                        </a:spcBef>
                        <a:spcAft>
                          <a:spcPct val="0"/>
                        </a:spcAft>
                        <a:buClrTx/>
                        <a:buSzTx/>
                        <a:buFontTx/>
                        <a:buNone/>
                        <a:tabLst/>
                      </a:pPr>
                      <a:endParaRPr kumimoji="0" lang="en-US" altLang="zh-CN" sz="2400" b="0" i="0" u="none" strike="noStrike" cap="none" normalizeH="0" baseline="0" dirty="0" smtClean="0">
                        <a:ln>
                          <a:noFill/>
                        </a:ln>
                        <a:solidFill>
                          <a:srgbClr val="000000"/>
                        </a:solidFill>
                        <a:effectLst/>
                        <a:latin typeface="Calibri" pitchFamily="34" charset="0"/>
                        <a:ea typeface="宋体" charset="-122"/>
                      </a:endParaRPr>
                    </a:p>
                    <a:p>
                      <a:pPr marL="0" marR="0" lvl="0" indent="0" algn="l" defTabSz="914400" rtl="0" eaLnBrk="1" fontAlgn="base" latinLnBrk="0" hangingPunct="1">
                        <a:lnSpc>
                          <a:spcPts val="2500"/>
                        </a:lnSpc>
                        <a:spcBef>
                          <a:spcPct val="0"/>
                        </a:spcBef>
                        <a:spcAft>
                          <a:spcPct val="0"/>
                        </a:spcAft>
                        <a:buClrTx/>
                        <a:buSzTx/>
                        <a:buFontTx/>
                        <a:buNone/>
                        <a:tabLst/>
                      </a:pPr>
                      <a:r>
                        <a:rPr kumimoji="0" lang="zh-CN" altLang="en-US" sz="2400" b="1" i="0" u="none" strike="noStrike" cap="none" normalizeH="0" baseline="0" dirty="0" smtClean="0">
                          <a:ln>
                            <a:noFill/>
                          </a:ln>
                          <a:solidFill>
                            <a:srgbClr val="000000"/>
                          </a:solidFill>
                          <a:effectLst/>
                          <a:latin typeface="Microsoft YaHei" pitchFamily="34" charset="-122"/>
                          <a:ea typeface="Microsoft YaHei" pitchFamily="34" charset="-122"/>
                        </a:rPr>
                        <a:t>总计</a:t>
                      </a:r>
                    </a:p>
                  </a:txBody>
                  <a:tcPr marL="68580" marR="68580" marT="34290" marB="34290"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ts val="2500"/>
                        </a:lnSpc>
                        <a:spcBef>
                          <a:spcPct val="0"/>
                        </a:spcBef>
                        <a:spcAft>
                          <a:spcPct val="0"/>
                        </a:spcAft>
                        <a:buClrTx/>
                        <a:buSzTx/>
                        <a:buFontTx/>
                        <a:buNone/>
                        <a:tabLst/>
                      </a:pPr>
                      <a:endParaRPr kumimoji="0" lang="zh-CN" altLang="en-US" sz="1400" b="0" i="0" u="none" strike="noStrike" cap="none" normalizeH="0" baseline="0" smtClean="0">
                        <a:ln>
                          <a:noFill/>
                        </a:ln>
                        <a:solidFill>
                          <a:srgbClr val="000000"/>
                        </a:solidFill>
                        <a:effectLst/>
                        <a:latin typeface="Calibri" pitchFamily="34" charset="0"/>
                        <a:ea typeface="宋体" charset="-122"/>
                      </a:endParaRPr>
                    </a:p>
                  </a:txBody>
                  <a:tcPr marL="68580" marR="68580" marT="34290" marB="34290"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ts val="2500"/>
                        </a:lnSpc>
                        <a:spcBef>
                          <a:spcPct val="0"/>
                        </a:spcBef>
                        <a:spcAft>
                          <a:spcPct val="0"/>
                        </a:spcAft>
                        <a:buClrTx/>
                        <a:buSzTx/>
                        <a:buFontTx/>
                        <a:buNone/>
                        <a:tabLst/>
                      </a:pPr>
                      <a:endParaRPr kumimoji="0" lang="zh-CN" altLang="en-US" sz="1400" b="0" i="0" u="none" strike="noStrike" cap="none" normalizeH="0" baseline="0" dirty="0" smtClean="0">
                        <a:ln>
                          <a:noFill/>
                        </a:ln>
                        <a:solidFill>
                          <a:srgbClr val="000000"/>
                        </a:solidFill>
                        <a:effectLst/>
                        <a:latin typeface="Calibri" pitchFamily="34" charset="0"/>
                        <a:ea typeface="宋体" charset="-122"/>
                      </a:endParaRPr>
                    </a:p>
                  </a:txBody>
                  <a:tcPr marL="68580" marR="68580" marT="34290" marB="3429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endParaRPr kumimoji="0" lang="zh-CN" altLang="zh-CN" sz="800" b="0" i="0" u="none" strike="noStrike" cap="none" normalizeH="0" baseline="0" smtClean="0">
                        <a:ln>
                          <a:noFill/>
                        </a:ln>
                        <a:solidFill>
                          <a:schemeClr val="tx1"/>
                        </a:solidFill>
                        <a:effectLst/>
                        <a:latin typeface="宋体" charset="-122"/>
                        <a:ea typeface="宋体" charset="-122"/>
                        <a:cs typeface="Times New Roman" pitchFamily="18" charset="0"/>
                      </a:endParaRPr>
                    </a:p>
                  </a:txBody>
                  <a:tcPr marL="51435" marR="51435" marT="0" marB="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endParaRPr kumimoji="0" lang="zh-CN" altLang="zh-CN" sz="800" b="0" i="0" u="none" strike="noStrike" cap="none" normalizeH="0" baseline="0" smtClean="0">
                        <a:ln>
                          <a:noFill/>
                        </a:ln>
                        <a:solidFill>
                          <a:schemeClr val="tx1"/>
                        </a:solidFill>
                        <a:effectLst/>
                        <a:latin typeface="宋体" charset="-122"/>
                        <a:ea typeface="宋体" charset="-122"/>
                        <a:cs typeface="Times New Roman" pitchFamily="18" charset="0"/>
                      </a:endParaRPr>
                    </a:p>
                  </a:txBody>
                  <a:tcPr marL="51435" marR="51435" marT="0" marB="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endParaRPr kumimoji="0" lang="zh-CN" altLang="zh-CN" sz="800" b="0" i="0" u="none" strike="noStrike" cap="none" normalizeH="0" baseline="0" smtClean="0">
                        <a:ln>
                          <a:noFill/>
                        </a:ln>
                        <a:solidFill>
                          <a:schemeClr val="tx1"/>
                        </a:solidFill>
                        <a:effectLst/>
                        <a:latin typeface="宋体" charset="-122"/>
                        <a:ea typeface="宋体" charset="-122"/>
                        <a:cs typeface="Times New Roman" pitchFamily="18" charset="0"/>
                      </a:endParaRPr>
                    </a:p>
                  </a:txBody>
                  <a:tcPr marL="51435" marR="51435" marT="0" marB="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endParaRPr kumimoji="0" lang="zh-CN" altLang="zh-CN" sz="800" b="0" i="0" u="none" strike="noStrike" cap="none" normalizeH="0" baseline="0" smtClean="0">
                        <a:ln>
                          <a:noFill/>
                        </a:ln>
                        <a:solidFill>
                          <a:schemeClr val="tx1"/>
                        </a:solidFill>
                        <a:effectLst/>
                        <a:latin typeface="宋体" charset="-122"/>
                        <a:ea typeface="宋体" charset="-122"/>
                        <a:cs typeface="Times New Roman" pitchFamily="18" charset="0"/>
                      </a:endParaRPr>
                    </a:p>
                  </a:txBody>
                  <a:tcPr marL="51435" marR="51435" marT="0" marB="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ts val="2500"/>
                        </a:lnSpc>
                        <a:spcBef>
                          <a:spcPct val="0"/>
                        </a:spcBef>
                        <a:spcAft>
                          <a:spcPct val="0"/>
                        </a:spcAft>
                        <a:buClrTx/>
                        <a:buSzTx/>
                        <a:buFontTx/>
                        <a:buNone/>
                        <a:tabLst/>
                      </a:pPr>
                      <a:endParaRPr kumimoji="0" lang="zh-CN" altLang="en-US" sz="1400" b="0" i="0" u="none" strike="noStrike" cap="none" normalizeH="0" baseline="0" smtClean="0">
                        <a:ln>
                          <a:noFill/>
                        </a:ln>
                        <a:solidFill>
                          <a:srgbClr val="000000"/>
                        </a:solidFill>
                        <a:effectLst/>
                        <a:latin typeface="Calibri" pitchFamily="34" charset="0"/>
                        <a:ea typeface="宋体" charset="-122"/>
                      </a:endParaRPr>
                    </a:p>
                  </a:txBody>
                  <a:tcPr marL="51435" marR="51435" marT="0" marB="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endParaRPr kumimoji="0" lang="zh-CN" altLang="zh-CN" sz="800" b="0" i="0" u="none" strike="noStrike" cap="none" normalizeH="0" baseline="0" smtClean="0">
                        <a:ln>
                          <a:noFill/>
                        </a:ln>
                        <a:solidFill>
                          <a:schemeClr val="tx1"/>
                        </a:solidFill>
                        <a:effectLst/>
                        <a:latin typeface="宋体" charset="-122"/>
                        <a:ea typeface="宋体" charset="-122"/>
                        <a:cs typeface="Times New Roman" pitchFamily="18" charset="0"/>
                      </a:endParaRPr>
                    </a:p>
                  </a:txBody>
                  <a:tcPr marL="51435" marR="51435" marT="0" marB="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endParaRPr kumimoji="0" lang="en-US" altLang="zh-CN" sz="1800" b="0" i="0" u="none" strike="noStrike" cap="none" normalizeH="0" baseline="0" dirty="0" smtClean="0">
                        <a:ln>
                          <a:noFill/>
                        </a:ln>
                        <a:solidFill>
                          <a:srgbClr val="000000"/>
                        </a:solidFill>
                        <a:effectLst/>
                        <a:latin typeface="Calibri" pitchFamily="34" charset="0"/>
                        <a:ea typeface="宋体" charset="-122"/>
                      </a:endParaRPr>
                    </a:p>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CN" sz="2100" b="0" i="0" u="none" strike="noStrike" cap="none" normalizeH="0" baseline="0" dirty="0" smtClean="0">
                          <a:ln>
                            <a:noFill/>
                          </a:ln>
                          <a:solidFill>
                            <a:srgbClr val="000000"/>
                          </a:solidFill>
                          <a:effectLst/>
                          <a:latin typeface="Microsoft YaHei" pitchFamily="34" charset="-122"/>
                          <a:ea typeface="Microsoft YaHei" pitchFamily="34" charset="-122"/>
                        </a:rPr>
                        <a:t>18</a:t>
                      </a:r>
                      <a:endParaRPr kumimoji="0" lang="zh-CN" altLang="zh-CN" sz="2100" b="1" i="0" u="none" strike="noStrike" cap="none" normalizeH="0" baseline="0" dirty="0" smtClean="0">
                        <a:ln>
                          <a:noFill/>
                        </a:ln>
                        <a:solidFill>
                          <a:schemeClr val="tx1"/>
                        </a:solidFill>
                        <a:effectLst/>
                        <a:latin typeface="Microsoft YaHei" pitchFamily="34" charset="-122"/>
                        <a:ea typeface="Microsoft YaHei" pitchFamily="34" charset="-122"/>
                        <a:cs typeface="Times New Roman" pitchFamily="18" charset="0"/>
                      </a:endParaRPr>
                    </a:p>
                  </a:txBody>
                  <a:tcPr marL="51435" marR="51435" marT="0" marB="0" horzOverflow="overflow">
                    <a:lnL>
                      <a:noFill/>
                    </a:lnL>
                    <a:lnR w="12700" cap="flat" cmpd="sng" algn="ctr">
                      <a:solidFill>
                        <a:schemeClr val="accent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4E9E9"/>
                    </a:solidFill>
                  </a:tcPr>
                </a:tc>
              </a:tr>
            </a:tbl>
          </a:graphicData>
        </a:graphic>
      </p:graphicFrame>
      <p:sp>
        <p:nvSpPr>
          <p:cNvPr id="35929" name="TextBox 5"/>
          <p:cNvSpPr txBox="1">
            <a:spLocks noChangeArrowheads="1"/>
          </p:cNvSpPr>
          <p:nvPr/>
        </p:nvSpPr>
        <p:spPr bwMode="auto">
          <a:xfrm>
            <a:off x="4086225" y="950913"/>
            <a:ext cx="303213" cy="912812"/>
          </a:xfrm>
          <a:prstGeom prst="rect">
            <a:avLst/>
          </a:prstGeom>
          <a:noFill/>
          <a:ln w="9525">
            <a:noFill/>
            <a:miter lim="800000"/>
            <a:headEnd/>
            <a:tailEnd/>
          </a:ln>
        </p:spPr>
        <p:txBody>
          <a:bodyPr wrap="none">
            <a:spAutoFit/>
          </a:bodyPr>
          <a:lstStyle/>
          <a:p>
            <a:pPr>
              <a:lnSpc>
                <a:spcPts val="1575"/>
              </a:lnSpc>
            </a:pPr>
            <a:r>
              <a:rPr lang="en-US" altLang="zh-CN" sz="1500" b="1">
                <a:solidFill>
                  <a:schemeClr val="bg1"/>
                </a:solidFill>
                <a:latin typeface="微软雅黑" pitchFamily="34" charset="-122"/>
                <a:ea typeface="微软雅黑" pitchFamily="34" charset="-122"/>
              </a:rPr>
              <a:t>2</a:t>
            </a:r>
          </a:p>
          <a:p>
            <a:pPr>
              <a:lnSpc>
                <a:spcPts val="1575"/>
              </a:lnSpc>
            </a:pPr>
            <a:r>
              <a:rPr lang="en-US" altLang="zh-CN" sz="1500" b="1">
                <a:solidFill>
                  <a:schemeClr val="bg1"/>
                </a:solidFill>
                <a:latin typeface="微软雅黑" pitchFamily="34" charset="-122"/>
                <a:ea typeface="微软雅黑" pitchFamily="34" charset="-122"/>
              </a:rPr>
              <a:t>0</a:t>
            </a:r>
          </a:p>
          <a:p>
            <a:pPr>
              <a:lnSpc>
                <a:spcPts val="1575"/>
              </a:lnSpc>
            </a:pPr>
            <a:r>
              <a:rPr lang="en-US" altLang="zh-CN" sz="1500" b="1">
                <a:solidFill>
                  <a:schemeClr val="bg1"/>
                </a:solidFill>
                <a:latin typeface="微软雅黑" pitchFamily="34" charset="-122"/>
                <a:ea typeface="微软雅黑" pitchFamily="34" charset="-122"/>
              </a:rPr>
              <a:t>0</a:t>
            </a:r>
          </a:p>
          <a:p>
            <a:pPr>
              <a:lnSpc>
                <a:spcPts val="1575"/>
              </a:lnSpc>
            </a:pPr>
            <a:r>
              <a:rPr lang="en-US" altLang="zh-CN" sz="1500" b="1">
                <a:solidFill>
                  <a:schemeClr val="bg1"/>
                </a:solidFill>
                <a:latin typeface="微软雅黑" pitchFamily="34" charset="-122"/>
                <a:ea typeface="微软雅黑" pitchFamily="34" charset="-122"/>
              </a:rPr>
              <a:t>7</a:t>
            </a:r>
            <a:endParaRPr lang="zh-CN" altLang="en-US" sz="1500" b="1">
              <a:solidFill>
                <a:schemeClr val="bg1"/>
              </a:solidFill>
              <a:latin typeface="微软雅黑" pitchFamily="34" charset="-122"/>
              <a:ea typeface="微软雅黑" pitchFamily="34" charset="-122"/>
            </a:endParaRPr>
          </a:p>
        </p:txBody>
      </p:sp>
      <p:sp>
        <p:nvSpPr>
          <p:cNvPr id="35930" name="TextBox 6"/>
          <p:cNvSpPr txBox="1">
            <a:spLocks noChangeArrowheads="1"/>
          </p:cNvSpPr>
          <p:nvPr/>
        </p:nvSpPr>
        <p:spPr bwMode="auto">
          <a:xfrm>
            <a:off x="4518025" y="950913"/>
            <a:ext cx="303213" cy="912812"/>
          </a:xfrm>
          <a:prstGeom prst="rect">
            <a:avLst/>
          </a:prstGeom>
          <a:noFill/>
          <a:ln w="9525">
            <a:noFill/>
            <a:miter lim="800000"/>
            <a:headEnd/>
            <a:tailEnd/>
          </a:ln>
        </p:spPr>
        <p:txBody>
          <a:bodyPr wrap="none">
            <a:spAutoFit/>
          </a:bodyPr>
          <a:lstStyle/>
          <a:p>
            <a:pPr>
              <a:lnSpc>
                <a:spcPts val="1575"/>
              </a:lnSpc>
            </a:pPr>
            <a:r>
              <a:rPr lang="en-US" altLang="zh-CN" sz="1500" b="1">
                <a:solidFill>
                  <a:schemeClr val="bg1"/>
                </a:solidFill>
                <a:latin typeface="微软雅黑" pitchFamily="34" charset="-122"/>
                <a:ea typeface="微软雅黑" pitchFamily="34" charset="-122"/>
              </a:rPr>
              <a:t>2</a:t>
            </a:r>
          </a:p>
          <a:p>
            <a:pPr>
              <a:lnSpc>
                <a:spcPts val="1575"/>
              </a:lnSpc>
            </a:pPr>
            <a:r>
              <a:rPr lang="en-US" altLang="zh-CN" sz="1500" b="1">
                <a:solidFill>
                  <a:schemeClr val="bg1"/>
                </a:solidFill>
                <a:latin typeface="微软雅黑" pitchFamily="34" charset="-122"/>
                <a:ea typeface="微软雅黑" pitchFamily="34" charset="-122"/>
              </a:rPr>
              <a:t>0</a:t>
            </a:r>
          </a:p>
          <a:p>
            <a:pPr>
              <a:lnSpc>
                <a:spcPts val="1575"/>
              </a:lnSpc>
            </a:pPr>
            <a:r>
              <a:rPr lang="en-US" altLang="zh-CN" sz="1500" b="1">
                <a:solidFill>
                  <a:schemeClr val="bg1"/>
                </a:solidFill>
                <a:latin typeface="微软雅黑" pitchFamily="34" charset="-122"/>
                <a:ea typeface="微软雅黑" pitchFamily="34" charset="-122"/>
              </a:rPr>
              <a:t>0</a:t>
            </a:r>
          </a:p>
          <a:p>
            <a:pPr>
              <a:lnSpc>
                <a:spcPts val="1575"/>
              </a:lnSpc>
            </a:pPr>
            <a:r>
              <a:rPr lang="en-US" altLang="zh-CN" sz="1500" b="1">
                <a:solidFill>
                  <a:schemeClr val="bg1"/>
                </a:solidFill>
                <a:latin typeface="微软雅黑" pitchFamily="34" charset="-122"/>
                <a:ea typeface="微软雅黑" pitchFamily="34" charset="-122"/>
              </a:rPr>
              <a:t>8</a:t>
            </a:r>
            <a:endParaRPr lang="zh-CN" altLang="en-US" sz="1500" b="1">
              <a:solidFill>
                <a:schemeClr val="bg1"/>
              </a:solidFill>
              <a:latin typeface="微软雅黑" pitchFamily="34" charset="-122"/>
              <a:ea typeface="微软雅黑" pitchFamily="34" charset="-122"/>
            </a:endParaRPr>
          </a:p>
        </p:txBody>
      </p:sp>
      <p:sp>
        <p:nvSpPr>
          <p:cNvPr id="35931" name="TextBox 8"/>
          <p:cNvSpPr txBox="1">
            <a:spLocks noChangeArrowheads="1"/>
          </p:cNvSpPr>
          <p:nvPr/>
        </p:nvSpPr>
        <p:spPr bwMode="auto">
          <a:xfrm>
            <a:off x="5275263" y="950913"/>
            <a:ext cx="303212" cy="1119187"/>
          </a:xfrm>
          <a:prstGeom prst="rect">
            <a:avLst/>
          </a:prstGeom>
          <a:noFill/>
          <a:ln w="9525">
            <a:noFill/>
            <a:miter lim="800000"/>
            <a:headEnd/>
            <a:tailEnd/>
          </a:ln>
        </p:spPr>
        <p:txBody>
          <a:bodyPr wrap="none">
            <a:spAutoFit/>
          </a:bodyPr>
          <a:lstStyle/>
          <a:p>
            <a:pPr>
              <a:lnSpc>
                <a:spcPts val="1575"/>
              </a:lnSpc>
            </a:pPr>
            <a:r>
              <a:rPr lang="en-US" altLang="zh-CN" sz="1500" b="1">
                <a:solidFill>
                  <a:schemeClr val="bg1"/>
                </a:solidFill>
                <a:latin typeface="微软雅黑" pitchFamily="34" charset="-122"/>
                <a:ea typeface="微软雅黑" pitchFamily="34" charset="-122"/>
              </a:rPr>
              <a:t>2</a:t>
            </a:r>
          </a:p>
          <a:p>
            <a:pPr>
              <a:lnSpc>
                <a:spcPts val="1575"/>
              </a:lnSpc>
            </a:pPr>
            <a:r>
              <a:rPr lang="en-US" altLang="zh-CN" sz="1500" b="1">
                <a:solidFill>
                  <a:schemeClr val="bg1"/>
                </a:solidFill>
                <a:latin typeface="微软雅黑" pitchFamily="34" charset="-122"/>
                <a:ea typeface="微软雅黑" pitchFamily="34" charset="-122"/>
              </a:rPr>
              <a:t>0</a:t>
            </a:r>
          </a:p>
          <a:p>
            <a:pPr>
              <a:lnSpc>
                <a:spcPts val="1575"/>
              </a:lnSpc>
            </a:pPr>
            <a:r>
              <a:rPr lang="en-US" altLang="zh-CN" sz="1500" b="1">
                <a:solidFill>
                  <a:schemeClr val="bg1"/>
                </a:solidFill>
                <a:latin typeface="微软雅黑" pitchFamily="34" charset="-122"/>
                <a:ea typeface="微软雅黑" pitchFamily="34" charset="-122"/>
              </a:rPr>
              <a:t>1</a:t>
            </a:r>
          </a:p>
          <a:p>
            <a:pPr>
              <a:lnSpc>
                <a:spcPts val="1575"/>
              </a:lnSpc>
            </a:pPr>
            <a:r>
              <a:rPr lang="en-US" altLang="zh-CN" sz="1500" b="1">
                <a:solidFill>
                  <a:schemeClr val="bg1"/>
                </a:solidFill>
                <a:latin typeface="微软雅黑" pitchFamily="34" charset="-122"/>
                <a:ea typeface="微软雅黑" pitchFamily="34" charset="-122"/>
              </a:rPr>
              <a:t>0</a:t>
            </a:r>
          </a:p>
          <a:p>
            <a:pPr>
              <a:lnSpc>
                <a:spcPts val="1575"/>
              </a:lnSpc>
            </a:pPr>
            <a:endParaRPr lang="zh-CN" altLang="en-US" sz="1500" b="1">
              <a:solidFill>
                <a:schemeClr val="bg1"/>
              </a:solidFill>
              <a:latin typeface="微软雅黑" pitchFamily="34" charset="-122"/>
              <a:ea typeface="微软雅黑" pitchFamily="34" charset="-122"/>
            </a:endParaRPr>
          </a:p>
        </p:txBody>
      </p:sp>
      <p:sp>
        <p:nvSpPr>
          <p:cNvPr id="35932" name="TextBox 9"/>
          <p:cNvSpPr txBox="1">
            <a:spLocks noChangeArrowheads="1"/>
          </p:cNvSpPr>
          <p:nvPr/>
        </p:nvSpPr>
        <p:spPr bwMode="auto">
          <a:xfrm>
            <a:off x="5707063" y="950913"/>
            <a:ext cx="303212" cy="1119187"/>
          </a:xfrm>
          <a:prstGeom prst="rect">
            <a:avLst/>
          </a:prstGeom>
          <a:noFill/>
          <a:ln w="9525">
            <a:noFill/>
            <a:miter lim="800000"/>
            <a:headEnd/>
            <a:tailEnd/>
          </a:ln>
        </p:spPr>
        <p:txBody>
          <a:bodyPr wrap="none">
            <a:spAutoFit/>
          </a:bodyPr>
          <a:lstStyle/>
          <a:p>
            <a:pPr>
              <a:lnSpc>
                <a:spcPts val="1575"/>
              </a:lnSpc>
            </a:pPr>
            <a:r>
              <a:rPr lang="en-US" altLang="zh-CN" sz="1500" b="1">
                <a:solidFill>
                  <a:schemeClr val="bg1"/>
                </a:solidFill>
                <a:latin typeface="微软雅黑" pitchFamily="34" charset="-122"/>
                <a:ea typeface="微软雅黑" pitchFamily="34" charset="-122"/>
              </a:rPr>
              <a:t>2</a:t>
            </a:r>
          </a:p>
          <a:p>
            <a:pPr>
              <a:lnSpc>
                <a:spcPts val="1575"/>
              </a:lnSpc>
            </a:pPr>
            <a:r>
              <a:rPr lang="en-US" altLang="zh-CN" sz="1500" b="1">
                <a:solidFill>
                  <a:schemeClr val="bg1"/>
                </a:solidFill>
                <a:latin typeface="微软雅黑" pitchFamily="34" charset="-122"/>
                <a:ea typeface="微软雅黑" pitchFamily="34" charset="-122"/>
              </a:rPr>
              <a:t>0</a:t>
            </a:r>
          </a:p>
          <a:p>
            <a:pPr>
              <a:lnSpc>
                <a:spcPts val="1575"/>
              </a:lnSpc>
            </a:pPr>
            <a:r>
              <a:rPr lang="en-US" altLang="zh-CN" sz="1500" b="1">
                <a:solidFill>
                  <a:schemeClr val="bg1"/>
                </a:solidFill>
                <a:latin typeface="微软雅黑" pitchFamily="34" charset="-122"/>
                <a:ea typeface="微软雅黑" pitchFamily="34" charset="-122"/>
              </a:rPr>
              <a:t>1</a:t>
            </a:r>
          </a:p>
          <a:p>
            <a:pPr>
              <a:lnSpc>
                <a:spcPts val="1575"/>
              </a:lnSpc>
            </a:pPr>
            <a:r>
              <a:rPr lang="en-US" altLang="zh-CN" sz="1500" b="1">
                <a:solidFill>
                  <a:schemeClr val="bg1"/>
                </a:solidFill>
                <a:latin typeface="微软雅黑" pitchFamily="34" charset="-122"/>
                <a:ea typeface="微软雅黑" pitchFamily="34" charset="-122"/>
              </a:rPr>
              <a:t>1</a:t>
            </a:r>
          </a:p>
          <a:p>
            <a:pPr>
              <a:lnSpc>
                <a:spcPts val="1575"/>
              </a:lnSpc>
            </a:pPr>
            <a:endParaRPr lang="zh-CN" altLang="en-US" sz="1500" b="1">
              <a:solidFill>
                <a:schemeClr val="bg1"/>
              </a:solidFill>
              <a:latin typeface="微软雅黑" pitchFamily="34" charset="-122"/>
              <a:ea typeface="微软雅黑" pitchFamily="34" charset="-122"/>
            </a:endParaRPr>
          </a:p>
        </p:txBody>
      </p:sp>
      <p:sp>
        <p:nvSpPr>
          <p:cNvPr id="35933" name="TextBox 11"/>
          <p:cNvSpPr txBox="1">
            <a:spLocks noChangeArrowheads="1"/>
          </p:cNvSpPr>
          <p:nvPr/>
        </p:nvSpPr>
        <p:spPr bwMode="auto">
          <a:xfrm>
            <a:off x="6894513" y="950913"/>
            <a:ext cx="303212" cy="1119187"/>
          </a:xfrm>
          <a:prstGeom prst="rect">
            <a:avLst/>
          </a:prstGeom>
          <a:noFill/>
          <a:ln w="9525">
            <a:noFill/>
            <a:miter lim="800000"/>
            <a:headEnd/>
            <a:tailEnd/>
          </a:ln>
        </p:spPr>
        <p:txBody>
          <a:bodyPr wrap="none">
            <a:spAutoFit/>
          </a:bodyPr>
          <a:lstStyle/>
          <a:p>
            <a:pPr>
              <a:lnSpc>
                <a:spcPts val="1575"/>
              </a:lnSpc>
            </a:pPr>
            <a:r>
              <a:rPr lang="en-US" altLang="zh-CN" sz="1500" b="1">
                <a:solidFill>
                  <a:schemeClr val="bg1"/>
                </a:solidFill>
                <a:latin typeface="微软雅黑" pitchFamily="34" charset="-122"/>
                <a:ea typeface="微软雅黑" pitchFamily="34" charset="-122"/>
              </a:rPr>
              <a:t>2</a:t>
            </a:r>
          </a:p>
          <a:p>
            <a:pPr>
              <a:lnSpc>
                <a:spcPts val="1575"/>
              </a:lnSpc>
            </a:pPr>
            <a:r>
              <a:rPr lang="en-US" altLang="zh-CN" sz="1500" b="1">
                <a:solidFill>
                  <a:schemeClr val="bg1"/>
                </a:solidFill>
                <a:latin typeface="微软雅黑" pitchFamily="34" charset="-122"/>
                <a:ea typeface="微软雅黑" pitchFamily="34" charset="-122"/>
              </a:rPr>
              <a:t>0</a:t>
            </a:r>
          </a:p>
          <a:p>
            <a:pPr>
              <a:lnSpc>
                <a:spcPts val="1575"/>
              </a:lnSpc>
            </a:pPr>
            <a:r>
              <a:rPr lang="en-US" altLang="zh-CN" sz="1500" b="1">
                <a:solidFill>
                  <a:schemeClr val="bg1"/>
                </a:solidFill>
                <a:latin typeface="微软雅黑" pitchFamily="34" charset="-122"/>
                <a:ea typeface="微软雅黑" pitchFamily="34" charset="-122"/>
              </a:rPr>
              <a:t>1</a:t>
            </a:r>
          </a:p>
          <a:p>
            <a:pPr>
              <a:lnSpc>
                <a:spcPts val="1575"/>
              </a:lnSpc>
            </a:pPr>
            <a:r>
              <a:rPr lang="en-US" altLang="zh-CN" sz="1500" b="1">
                <a:solidFill>
                  <a:schemeClr val="bg1"/>
                </a:solidFill>
                <a:latin typeface="微软雅黑" pitchFamily="34" charset="-122"/>
                <a:ea typeface="微软雅黑" pitchFamily="34" charset="-122"/>
              </a:rPr>
              <a:t>4</a:t>
            </a:r>
          </a:p>
          <a:p>
            <a:pPr>
              <a:lnSpc>
                <a:spcPts val="1575"/>
              </a:lnSpc>
            </a:pPr>
            <a:endParaRPr lang="zh-CN" altLang="en-US" sz="1500" b="1">
              <a:solidFill>
                <a:schemeClr val="bg1"/>
              </a:solidFill>
              <a:latin typeface="微软雅黑" pitchFamily="34" charset="-122"/>
              <a:ea typeface="微软雅黑" pitchFamily="34" charset="-122"/>
            </a:endParaRPr>
          </a:p>
        </p:txBody>
      </p:sp>
      <p:sp>
        <p:nvSpPr>
          <p:cNvPr id="35934" name="TextBox 12"/>
          <p:cNvSpPr txBox="1">
            <a:spLocks noChangeArrowheads="1"/>
          </p:cNvSpPr>
          <p:nvPr/>
        </p:nvSpPr>
        <p:spPr bwMode="auto">
          <a:xfrm>
            <a:off x="4895850" y="950913"/>
            <a:ext cx="303213" cy="1119187"/>
          </a:xfrm>
          <a:prstGeom prst="rect">
            <a:avLst/>
          </a:prstGeom>
          <a:noFill/>
          <a:ln w="9525">
            <a:noFill/>
            <a:miter lim="800000"/>
            <a:headEnd/>
            <a:tailEnd/>
          </a:ln>
        </p:spPr>
        <p:txBody>
          <a:bodyPr wrap="none">
            <a:spAutoFit/>
          </a:bodyPr>
          <a:lstStyle/>
          <a:p>
            <a:pPr>
              <a:lnSpc>
                <a:spcPts val="1575"/>
              </a:lnSpc>
            </a:pPr>
            <a:r>
              <a:rPr lang="en-US" altLang="zh-CN" sz="1500" b="1">
                <a:solidFill>
                  <a:schemeClr val="bg1"/>
                </a:solidFill>
                <a:latin typeface="微软雅黑" pitchFamily="34" charset="-122"/>
                <a:ea typeface="微软雅黑" pitchFamily="34" charset="-122"/>
              </a:rPr>
              <a:t>2</a:t>
            </a:r>
          </a:p>
          <a:p>
            <a:pPr>
              <a:lnSpc>
                <a:spcPts val="1575"/>
              </a:lnSpc>
            </a:pPr>
            <a:r>
              <a:rPr lang="en-US" altLang="zh-CN" sz="1500" b="1">
                <a:solidFill>
                  <a:schemeClr val="bg1"/>
                </a:solidFill>
                <a:latin typeface="微软雅黑" pitchFamily="34" charset="-122"/>
                <a:ea typeface="微软雅黑" pitchFamily="34" charset="-122"/>
              </a:rPr>
              <a:t>0</a:t>
            </a:r>
          </a:p>
          <a:p>
            <a:pPr>
              <a:lnSpc>
                <a:spcPts val="1575"/>
              </a:lnSpc>
            </a:pPr>
            <a:r>
              <a:rPr lang="en-US" altLang="zh-CN" sz="1500" b="1">
                <a:solidFill>
                  <a:schemeClr val="bg1"/>
                </a:solidFill>
                <a:latin typeface="微软雅黑" pitchFamily="34" charset="-122"/>
                <a:ea typeface="微软雅黑" pitchFamily="34" charset="-122"/>
              </a:rPr>
              <a:t>0</a:t>
            </a:r>
          </a:p>
          <a:p>
            <a:pPr>
              <a:lnSpc>
                <a:spcPts val="1575"/>
              </a:lnSpc>
            </a:pPr>
            <a:r>
              <a:rPr lang="en-US" altLang="zh-CN" sz="1500" b="1">
                <a:solidFill>
                  <a:schemeClr val="bg1"/>
                </a:solidFill>
                <a:latin typeface="微软雅黑" pitchFamily="34" charset="-122"/>
                <a:ea typeface="微软雅黑" pitchFamily="34" charset="-122"/>
              </a:rPr>
              <a:t>9</a:t>
            </a:r>
          </a:p>
          <a:p>
            <a:pPr>
              <a:lnSpc>
                <a:spcPts val="1575"/>
              </a:lnSpc>
            </a:pPr>
            <a:endParaRPr lang="zh-CN" altLang="en-US" sz="1500" b="1">
              <a:solidFill>
                <a:schemeClr val="bg1"/>
              </a:solidFill>
              <a:latin typeface="微软雅黑" pitchFamily="34" charset="-122"/>
              <a:ea typeface="微软雅黑" pitchFamily="34" charset="-122"/>
            </a:endParaRPr>
          </a:p>
        </p:txBody>
      </p:sp>
      <p:sp>
        <p:nvSpPr>
          <p:cNvPr id="35935" name="TextBox 13"/>
          <p:cNvSpPr txBox="1">
            <a:spLocks noChangeArrowheads="1"/>
          </p:cNvSpPr>
          <p:nvPr/>
        </p:nvSpPr>
        <p:spPr bwMode="auto">
          <a:xfrm>
            <a:off x="6084888" y="950913"/>
            <a:ext cx="303212" cy="1119187"/>
          </a:xfrm>
          <a:prstGeom prst="rect">
            <a:avLst/>
          </a:prstGeom>
          <a:noFill/>
          <a:ln w="9525">
            <a:noFill/>
            <a:miter lim="800000"/>
            <a:headEnd/>
            <a:tailEnd/>
          </a:ln>
        </p:spPr>
        <p:txBody>
          <a:bodyPr wrap="none">
            <a:spAutoFit/>
          </a:bodyPr>
          <a:lstStyle/>
          <a:p>
            <a:pPr>
              <a:lnSpc>
                <a:spcPts val="1575"/>
              </a:lnSpc>
            </a:pPr>
            <a:r>
              <a:rPr lang="en-US" altLang="zh-CN" sz="1500" b="1">
                <a:solidFill>
                  <a:schemeClr val="bg1"/>
                </a:solidFill>
                <a:latin typeface="微软雅黑" pitchFamily="34" charset="-122"/>
                <a:ea typeface="微软雅黑" pitchFamily="34" charset="-122"/>
              </a:rPr>
              <a:t>2</a:t>
            </a:r>
          </a:p>
          <a:p>
            <a:pPr>
              <a:lnSpc>
                <a:spcPts val="1575"/>
              </a:lnSpc>
            </a:pPr>
            <a:r>
              <a:rPr lang="en-US" altLang="zh-CN" sz="1500" b="1">
                <a:solidFill>
                  <a:schemeClr val="bg1"/>
                </a:solidFill>
                <a:latin typeface="微软雅黑" pitchFamily="34" charset="-122"/>
                <a:ea typeface="微软雅黑" pitchFamily="34" charset="-122"/>
              </a:rPr>
              <a:t>0</a:t>
            </a:r>
          </a:p>
          <a:p>
            <a:pPr>
              <a:lnSpc>
                <a:spcPts val="1575"/>
              </a:lnSpc>
            </a:pPr>
            <a:r>
              <a:rPr lang="en-US" altLang="zh-CN" sz="1500" b="1">
                <a:solidFill>
                  <a:schemeClr val="bg1"/>
                </a:solidFill>
                <a:latin typeface="微软雅黑" pitchFamily="34" charset="-122"/>
                <a:ea typeface="微软雅黑" pitchFamily="34" charset="-122"/>
              </a:rPr>
              <a:t>1</a:t>
            </a:r>
          </a:p>
          <a:p>
            <a:pPr>
              <a:lnSpc>
                <a:spcPts val="1575"/>
              </a:lnSpc>
            </a:pPr>
            <a:r>
              <a:rPr lang="en-US" altLang="zh-CN" sz="1500" b="1">
                <a:solidFill>
                  <a:schemeClr val="bg1"/>
                </a:solidFill>
                <a:latin typeface="微软雅黑" pitchFamily="34" charset="-122"/>
                <a:ea typeface="微软雅黑" pitchFamily="34" charset="-122"/>
              </a:rPr>
              <a:t>2</a:t>
            </a:r>
          </a:p>
          <a:p>
            <a:pPr>
              <a:lnSpc>
                <a:spcPts val="1575"/>
              </a:lnSpc>
            </a:pPr>
            <a:endParaRPr lang="zh-CN" altLang="en-US" sz="1500" b="1">
              <a:solidFill>
                <a:schemeClr val="bg1"/>
              </a:solidFill>
              <a:latin typeface="微软雅黑" pitchFamily="34" charset="-122"/>
              <a:ea typeface="微软雅黑" pitchFamily="34" charset="-122"/>
            </a:endParaRPr>
          </a:p>
        </p:txBody>
      </p:sp>
      <p:sp>
        <p:nvSpPr>
          <p:cNvPr id="35936" name="TextBox 14"/>
          <p:cNvSpPr txBox="1">
            <a:spLocks noChangeArrowheads="1"/>
          </p:cNvSpPr>
          <p:nvPr/>
        </p:nvSpPr>
        <p:spPr bwMode="auto">
          <a:xfrm>
            <a:off x="6516688" y="950913"/>
            <a:ext cx="303212" cy="1119187"/>
          </a:xfrm>
          <a:prstGeom prst="rect">
            <a:avLst/>
          </a:prstGeom>
          <a:noFill/>
          <a:ln w="9525">
            <a:noFill/>
            <a:miter lim="800000"/>
            <a:headEnd/>
            <a:tailEnd/>
          </a:ln>
        </p:spPr>
        <p:txBody>
          <a:bodyPr wrap="none">
            <a:spAutoFit/>
          </a:bodyPr>
          <a:lstStyle/>
          <a:p>
            <a:pPr>
              <a:lnSpc>
                <a:spcPts val="1575"/>
              </a:lnSpc>
            </a:pPr>
            <a:r>
              <a:rPr lang="en-US" altLang="zh-CN" sz="1500" b="1">
                <a:solidFill>
                  <a:schemeClr val="bg1"/>
                </a:solidFill>
                <a:latin typeface="微软雅黑" pitchFamily="34" charset="-122"/>
                <a:ea typeface="微软雅黑" pitchFamily="34" charset="-122"/>
              </a:rPr>
              <a:t>2</a:t>
            </a:r>
          </a:p>
          <a:p>
            <a:pPr>
              <a:lnSpc>
                <a:spcPts val="1575"/>
              </a:lnSpc>
            </a:pPr>
            <a:r>
              <a:rPr lang="en-US" altLang="zh-CN" sz="1500" b="1">
                <a:solidFill>
                  <a:schemeClr val="bg1"/>
                </a:solidFill>
                <a:latin typeface="微软雅黑" pitchFamily="34" charset="-122"/>
                <a:ea typeface="微软雅黑" pitchFamily="34" charset="-122"/>
              </a:rPr>
              <a:t>0</a:t>
            </a:r>
          </a:p>
          <a:p>
            <a:pPr>
              <a:lnSpc>
                <a:spcPts val="1575"/>
              </a:lnSpc>
            </a:pPr>
            <a:r>
              <a:rPr lang="en-US" altLang="zh-CN" sz="1500" b="1">
                <a:solidFill>
                  <a:schemeClr val="bg1"/>
                </a:solidFill>
                <a:latin typeface="微软雅黑" pitchFamily="34" charset="-122"/>
                <a:ea typeface="微软雅黑" pitchFamily="34" charset="-122"/>
              </a:rPr>
              <a:t>1</a:t>
            </a:r>
          </a:p>
          <a:p>
            <a:pPr>
              <a:lnSpc>
                <a:spcPts val="1575"/>
              </a:lnSpc>
            </a:pPr>
            <a:r>
              <a:rPr lang="en-US" altLang="zh-CN" sz="1500" b="1">
                <a:solidFill>
                  <a:schemeClr val="bg1"/>
                </a:solidFill>
                <a:latin typeface="微软雅黑" pitchFamily="34" charset="-122"/>
                <a:ea typeface="微软雅黑" pitchFamily="34" charset="-122"/>
              </a:rPr>
              <a:t>3</a:t>
            </a:r>
          </a:p>
          <a:p>
            <a:pPr>
              <a:lnSpc>
                <a:spcPts val="1575"/>
              </a:lnSpc>
            </a:pPr>
            <a:endParaRPr lang="zh-CN" altLang="en-US" sz="1500" b="1">
              <a:solidFill>
                <a:schemeClr val="bg1"/>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p:cNvPicPr>
            <a:picLocks noChangeAspect="1" noChangeArrowheads="1"/>
          </p:cNvPicPr>
          <p:nvPr/>
        </p:nvPicPr>
        <p:blipFill>
          <a:blip r:embed="rId2" cstate="email"/>
          <a:srcRect/>
          <a:stretch>
            <a:fillRect/>
          </a:stretch>
        </p:blipFill>
        <p:spPr bwMode="auto">
          <a:xfrm>
            <a:off x="4572000" y="2073275"/>
            <a:ext cx="4594225" cy="3070225"/>
          </a:xfrm>
          <a:prstGeom prst="rect">
            <a:avLst/>
          </a:prstGeom>
          <a:noFill/>
          <a:ln w="9525">
            <a:noFill/>
            <a:miter lim="800000"/>
            <a:headEnd/>
            <a:tailEnd/>
          </a:ln>
        </p:spPr>
      </p:pic>
      <p:pic>
        <p:nvPicPr>
          <p:cNvPr id="37891" name="Picture 2"/>
          <p:cNvPicPr>
            <a:picLocks noChangeAspect="1" noChangeArrowheads="1"/>
          </p:cNvPicPr>
          <p:nvPr/>
        </p:nvPicPr>
        <p:blipFill>
          <a:blip r:embed="rId3" cstate="email"/>
          <a:srcRect/>
          <a:stretch>
            <a:fillRect/>
          </a:stretch>
        </p:blipFill>
        <p:spPr bwMode="auto">
          <a:xfrm>
            <a:off x="3175" y="0"/>
            <a:ext cx="4568825" cy="3046413"/>
          </a:xfrm>
          <a:prstGeom prst="rect">
            <a:avLst/>
          </a:prstGeom>
          <a:noFill/>
          <a:ln w="9525">
            <a:noFill/>
            <a:miter lim="800000"/>
            <a:headEnd/>
            <a:tailEnd/>
          </a:ln>
        </p:spPr>
      </p:pic>
      <p:pic>
        <p:nvPicPr>
          <p:cNvPr id="2050" name="Picture 2"/>
          <p:cNvPicPr>
            <a:picLocks noGrp="1" noChangeAspect="1" noChangeArrowheads="1"/>
          </p:cNvPicPr>
          <p:nvPr>
            <p:ph idx="1"/>
          </p:nvPr>
        </p:nvPicPr>
        <p:blipFill>
          <a:blip r:embed="rId4" cstate="email"/>
          <a:srcRect/>
          <a:stretch>
            <a:fillRect/>
          </a:stretch>
        </p:blipFill>
        <p:spPr>
          <a:xfrm>
            <a:off x="2743200" y="742950"/>
            <a:ext cx="4184650" cy="35480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内容占位符 3"/>
          <p:cNvPicPr>
            <a:picLocks noGrp="1" noChangeAspect="1"/>
          </p:cNvPicPr>
          <p:nvPr>
            <p:ph idx="1"/>
          </p:nvPr>
        </p:nvPicPr>
        <p:blipFill>
          <a:blip r:embed="rId2" cstate="print"/>
          <a:srcRect/>
          <a:stretch>
            <a:fillRect/>
          </a:stretch>
        </p:blipFill>
        <p:spPr>
          <a:xfrm>
            <a:off x="3224213" y="351631"/>
            <a:ext cx="5919787" cy="4440238"/>
          </a:xfrm>
        </p:spPr>
      </p:pic>
      <p:sp>
        <p:nvSpPr>
          <p:cNvPr id="5" name="TextBox 4"/>
          <p:cNvSpPr txBox="1"/>
          <p:nvPr/>
        </p:nvSpPr>
        <p:spPr>
          <a:xfrm>
            <a:off x="914400" y="742950"/>
            <a:ext cx="1828800" cy="3539430"/>
          </a:xfrm>
          <a:prstGeom prst="rect">
            <a:avLst/>
          </a:prstGeom>
          <a:noFill/>
        </p:spPr>
        <p:txBody>
          <a:bodyPr wrap="square" rtlCol="0">
            <a:spAutoFit/>
          </a:bodyPr>
          <a:lstStyle/>
          <a:p>
            <a:r>
              <a:rPr lang="zh-CN" altLang="en-US" sz="2800" b="1" dirty="0" smtClean="0">
                <a:solidFill>
                  <a:srgbClr val="953735"/>
                </a:solidFill>
              </a:rPr>
              <a:t>为了扩大两会声音，让民众意识到修订广告法与个人健康息息相关</a:t>
            </a:r>
            <a:r>
              <a:rPr lang="en-US" altLang="zh-CN" sz="2800" b="1" dirty="0" smtClean="0">
                <a:solidFill>
                  <a:srgbClr val="953735"/>
                </a:solidFill>
              </a:rPr>
              <a:t>——</a:t>
            </a:r>
            <a:endParaRPr lang="zh-CN" altLang="en-US" sz="2800" b="1" dirty="0">
              <a:solidFill>
                <a:srgbClr val="953735"/>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Line 4"/>
          <p:cNvSpPr>
            <a:spLocks noChangeShapeType="1"/>
          </p:cNvSpPr>
          <p:nvPr/>
        </p:nvSpPr>
        <p:spPr bwMode="auto">
          <a:xfrm>
            <a:off x="1782763" y="1244600"/>
            <a:ext cx="0" cy="3124200"/>
          </a:xfrm>
          <a:prstGeom prst="line">
            <a:avLst/>
          </a:prstGeom>
          <a:noFill/>
          <a:ln w="19050">
            <a:solidFill>
              <a:srgbClr val="808080"/>
            </a:solidFill>
            <a:round/>
            <a:headEnd/>
            <a:tailEnd/>
          </a:ln>
        </p:spPr>
        <p:txBody>
          <a:bodyPr/>
          <a:lstStyle/>
          <a:p>
            <a:endParaRPr lang="zh-CN" altLang="en-US"/>
          </a:p>
        </p:txBody>
      </p:sp>
      <p:grpSp>
        <p:nvGrpSpPr>
          <p:cNvPr id="2" name="Group 3"/>
          <p:cNvGrpSpPr>
            <a:grpSpLocks/>
          </p:cNvGrpSpPr>
          <p:nvPr/>
        </p:nvGrpSpPr>
        <p:grpSpPr bwMode="auto">
          <a:xfrm>
            <a:off x="914400" y="868363"/>
            <a:ext cx="1724025" cy="482600"/>
            <a:chOff x="816" y="2304"/>
            <a:chExt cx="1440" cy="448"/>
          </a:xfrm>
        </p:grpSpPr>
        <p:sp>
          <p:nvSpPr>
            <p:cNvPr id="26644" name="Freeform 4"/>
            <p:cNvSpPr>
              <a:spLocks/>
            </p:cNvSpPr>
            <p:nvPr/>
          </p:nvSpPr>
          <p:spPr bwMode="gray">
            <a:xfrm>
              <a:off x="901" y="2562"/>
              <a:ext cx="1270" cy="190"/>
            </a:xfrm>
            <a:custGeom>
              <a:avLst/>
              <a:gdLst>
                <a:gd name="T0" fmla="*/ 1633 w 1120"/>
                <a:gd name="T1" fmla="*/ 108 h 252"/>
                <a:gd name="T2" fmla="*/ 1626 w 1120"/>
                <a:gd name="T3" fmla="*/ 107 h 252"/>
                <a:gd name="T4" fmla="*/ 1603 w 1120"/>
                <a:gd name="T5" fmla="*/ 105 h 252"/>
                <a:gd name="T6" fmla="*/ 1566 w 1120"/>
                <a:gd name="T7" fmla="*/ 103 h 252"/>
                <a:gd name="T8" fmla="*/ 1514 w 1120"/>
                <a:gd name="T9" fmla="*/ 100 h 252"/>
                <a:gd name="T10" fmla="*/ 1447 w 1120"/>
                <a:gd name="T11" fmla="*/ 95 h 252"/>
                <a:gd name="T12" fmla="*/ 1369 w 1120"/>
                <a:gd name="T13" fmla="*/ 91 h 252"/>
                <a:gd name="T14" fmla="*/ 1277 w 1120"/>
                <a:gd name="T15" fmla="*/ 87 h 252"/>
                <a:gd name="T16" fmla="*/ 1175 w 1120"/>
                <a:gd name="T17" fmla="*/ 84 h 252"/>
                <a:gd name="T18" fmla="*/ 1065 w 1120"/>
                <a:gd name="T19" fmla="*/ 81 h 252"/>
                <a:gd name="T20" fmla="*/ 942 w 1120"/>
                <a:gd name="T21" fmla="*/ 79 h 252"/>
                <a:gd name="T22" fmla="*/ 810 w 1120"/>
                <a:gd name="T23" fmla="*/ 79 h 252"/>
                <a:gd name="T24" fmla="*/ 679 w 1120"/>
                <a:gd name="T25" fmla="*/ 79 h 252"/>
                <a:gd name="T26" fmla="*/ 559 w 1120"/>
                <a:gd name="T27" fmla="*/ 81 h 252"/>
                <a:gd name="T28" fmla="*/ 449 w 1120"/>
                <a:gd name="T29" fmla="*/ 84 h 252"/>
                <a:gd name="T30" fmla="*/ 347 w 1120"/>
                <a:gd name="T31" fmla="*/ 87 h 252"/>
                <a:gd name="T32" fmla="*/ 260 w 1120"/>
                <a:gd name="T33" fmla="*/ 91 h 252"/>
                <a:gd name="T34" fmla="*/ 184 w 1120"/>
                <a:gd name="T35" fmla="*/ 95 h 252"/>
                <a:gd name="T36" fmla="*/ 119 w 1120"/>
                <a:gd name="T37" fmla="*/ 100 h 252"/>
                <a:gd name="T38" fmla="*/ 67 w 1120"/>
                <a:gd name="T39" fmla="*/ 103 h 252"/>
                <a:gd name="T40" fmla="*/ 29 w 1120"/>
                <a:gd name="T41" fmla="*/ 105 h 252"/>
                <a:gd name="T42" fmla="*/ 9 w 1120"/>
                <a:gd name="T43" fmla="*/ 107 h 252"/>
                <a:gd name="T44" fmla="*/ 0 w 1120"/>
                <a:gd name="T45" fmla="*/ 108 h 252"/>
                <a:gd name="T46" fmla="*/ 0 w 1120"/>
                <a:gd name="T47" fmla="*/ 26 h 252"/>
                <a:gd name="T48" fmla="*/ 816 w 1120"/>
                <a:gd name="T49" fmla="*/ 0 h 252"/>
                <a:gd name="T50" fmla="*/ 1633 w 1120"/>
                <a:gd name="T51" fmla="*/ 26 h 252"/>
                <a:gd name="T52" fmla="*/ 1633 w 1120"/>
                <a:gd name="T53" fmla="*/ 108 h 252"/>
                <a:gd name="T54" fmla="*/ 1633 w 1120"/>
                <a:gd name="T55" fmla="*/ 108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9525">
              <a:noFill/>
              <a:miter lim="800000"/>
              <a:headEnd/>
              <a:tailEnd/>
            </a:ln>
          </p:spPr>
          <p:txBody>
            <a:bodyPr/>
            <a:lstStyle/>
            <a:p>
              <a:endParaRPr lang="zh-CN" altLang="en-US"/>
            </a:p>
          </p:txBody>
        </p:sp>
        <p:sp>
          <p:nvSpPr>
            <p:cNvPr id="7" name="Rectangle 5"/>
            <p:cNvSpPr>
              <a:spLocks noChangeArrowheads="1"/>
            </p:cNvSpPr>
            <p:nvPr/>
          </p:nvSpPr>
          <p:spPr bwMode="gray">
            <a:xfrm>
              <a:off x="816" y="2304"/>
              <a:ext cx="1440" cy="393"/>
            </a:xfrm>
            <a:prstGeom prst="rect">
              <a:avLst/>
            </a:prstGeom>
            <a:gradFill rotWithShape="1">
              <a:gsLst>
                <a:gs pos="0">
                  <a:schemeClr val="hlink"/>
                </a:gs>
                <a:gs pos="100000">
                  <a:schemeClr val="hlink">
                    <a:gamma/>
                    <a:tint val="63529"/>
                    <a:invGamma/>
                  </a:schemeClr>
                </a:gs>
              </a:gsLst>
              <a:lin ang="2700000" scaled="1"/>
            </a:gradFill>
            <a:ln>
              <a:noFill/>
            </a:ln>
            <a:extLst/>
          </p:spPr>
          <p:txBody>
            <a:bodyPr wrap="none" anchor="ctr"/>
            <a:lstStyle/>
            <a:p>
              <a:pPr algn="ctr">
                <a:defRPr/>
              </a:pPr>
              <a:r>
                <a:rPr lang="zh-CN" altLang="en-US" b="1" dirty="0" smtClean="0">
                  <a:solidFill>
                    <a:srgbClr val="FFFFFF"/>
                  </a:solidFill>
                  <a:effectLst>
                    <a:outerShdw blurRad="38100" dist="38100" dir="2700000" algn="tl">
                      <a:srgbClr val="000000"/>
                    </a:outerShdw>
                  </a:effectLst>
                  <a:latin typeface="Calibri" pitchFamily="34" charset="0"/>
                  <a:ea typeface="宋体" charset="-122"/>
                </a:rPr>
                <a:t>广告法修订之前</a:t>
              </a:r>
              <a:endParaRPr lang="en-US" altLang="zh-CN" b="1" dirty="0">
                <a:solidFill>
                  <a:srgbClr val="FFFFFF"/>
                </a:solidFill>
                <a:effectLst>
                  <a:outerShdw blurRad="38100" dist="38100" dir="2700000" algn="tl">
                    <a:srgbClr val="000000"/>
                  </a:outerShdw>
                </a:effectLst>
                <a:latin typeface="Calibri" pitchFamily="34" charset="0"/>
                <a:ea typeface="宋体" charset="-122"/>
              </a:endParaRPr>
            </a:p>
          </p:txBody>
        </p:sp>
      </p:grpSp>
      <p:grpSp>
        <p:nvGrpSpPr>
          <p:cNvPr id="3" name="Group 6"/>
          <p:cNvGrpSpPr>
            <a:grpSpLocks/>
          </p:cNvGrpSpPr>
          <p:nvPr/>
        </p:nvGrpSpPr>
        <p:grpSpPr bwMode="auto">
          <a:xfrm>
            <a:off x="914400" y="2011363"/>
            <a:ext cx="1724025" cy="482600"/>
            <a:chOff x="816" y="2304"/>
            <a:chExt cx="1440" cy="448"/>
          </a:xfrm>
        </p:grpSpPr>
        <p:sp>
          <p:nvSpPr>
            <p:cNvPr id="26642" name="Freeform 7"/>
            <p:cNvSpPr>
              <a:spLocks/>
            </p:cNvSpPr>
            <p:nvPr/>
          </p:nvSpPr>
          <p:spPr bwMode="gray">
            <a:xfrm>
              <a:off x="901" y="2562"/>
              <a:ext cx="1270" cy="190"/>
            </a:xfrm>
            <a:custGeom>
              <a:avLst/>
              <a:gdLst>
                <a:gd name="T0" fmla="*/ 1633 w 1120"/>
                <a:gd name="T1" fmla="*/ 108 h 252"/>
                <a:gd name="T2" fmla="*/ 1626 w 1120"/>
                <a:gd name="T3" fmla="*/ 107 h 252"/>
                <a:gd name="T4" fmla="*/ 1603 w 1120"/>
                <a:gd name="T5" fmla="*/ 105 h 252"/>
                <a:gd name="T6" fmla="*/ 1566 w 1120"/>
                <a:gd name="T7" fmla="*/ 103 h 252"/>
                <a:gd name="T8" fmla="*/ 1514 w 1120"/>
                <a:gd name="T9" fmla="*/ 100 h 252"/>
                <a:gd name="T10" fmla="*/ 1447 w 1120"/>
                <a:gd name="T11" fmla="*/ 95 h 252"/>
                <a:gd name="T12" fmla="*/ 1369 w 1120"/>
                <a:gd name="T13" fmla="*/ 91 h 252"/>
                <a:gd name="T14" fmla="*/ 1277 w 1120"/>
                <a:gd name="T15" fmla="*/ 87 h 252"/>
                <a:gd name="T16" fmla="*/ 1175 w 1120"/>
                <a:gd name="T17" fmla="*/ 84 h 252"/>
                <a:gd name="T18" fmla="*/ 1065 w 1120"/>
                <a:gd name="T19" fmla="*/ 81 h 252"/>
                <a:gd name="T20" fmla="*/ 942 w 1120"/>
                <a:gd name="T21" fmla="*/ 79 h 252"/>
                <a:gd name="T22" fmla="*/ 810 w 1120"/>
                <a:gd name="T23" fmla="*/ 79 h 252"/>
                <a:gd name="T24" fmla="*/ 679 w 1120"/>
                <a:gd name="T25" fmla="*/ 79 h 252"/>
                <a:gd name="T26" fmla="*/ 559 w 1120"/>
                <a:gd name="T27" fmla="*/ 81 h 252"/>
                <a:gd name="T28" fmla="*/ 449 w 1120"/>
                <a:gd name="T29" fmla="*/ 84 h 252"/>
                <a:gd name="T30" fmla="*/ 347 w 1120"/>
                <a:gd name="T31" fmla="*/ 87 h 252"/>
                <a:gd name="T32" fmla="*/ 260 w 1120"/>
                <a:gd name="T33" fmla="*/ 91 h 252"/>
                <a:gd name="T34" fmla="*/ 184 w 1120"/>
                <a:gd name="T35" fmla="*/ 95 h 252"/>
                <a:gd name="T36" fmla="*/ 119 w 1120"/>
                <a:gd name="T37" fmla="*/ 100 h 252"/>
                <a:gd name="T38" fmla="*/ 67 w 1120"/>
                <a:gd name="T39" fmla="*/ 103 h 252"/>
                <a:gd name="T40" fmla="*/ 29 w 1120"/>
                <a:gd name="T41" fmla="*/ 105 h 252"/>
                <a:gd name="T42" fmla="*/ 9 w 1120"/>
                <a:gd name="T43" fmla="*/ 107 h 252"/>
                <a:gd name="T44" fmla="*/ 0 w 1120"/>
                <a:gd name="T45" fmla="*/ 108 h 252"/>
                <a:gd name="T46" fmla="*/ 0 w 1120"/>
                <a:gd name="T47" fmla="*/ 26 h 252"/>
                <a:gd name="T48" fmla="*/ 816 w 1120"/>
                <a:gd name="T49" fmla="*/ 0 h 252"/>
                <a:gd name="T50" fmla="*/ 1633 w 1120"/>
                <a:gd name="T51" fmla="*/ 26 h 252"/>
                <a:gd name="T52" fmla="*/ 1633 w 1120"/>
                <a:gd name="T53" fmla="*/ 108 h 252"/>
                <a:gd name="T54" fmla="*/ 1633 w 1120"/>
                <a:gd name="T55" fmla="*/ 108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9525">
              <a:noFill/>
              <a:miter lim="800000"/>
              <a:headEnd/>
              <a:tailEnd/>
            </a:ln>
          </p:spPr>
          <p:txBody>
            <a:bodyPr/>
            <a:lstStyle/>
            <a:p>
              <a:endParaRPr lang="zh-CN" altLang="en-US"/>
            </a:p>
          </p:txBody>
        </p:sp>
        <p:sp>
          <p:nvSpPr>
            <p:cNvPr id="10" name="Rectangle 8"/>
            <p:cNvSpPr>
              <a:spLocks noChangeArrowheads="1"/>
            </p:cNvSpPr>
            <p:nvPr/>
          </p:nvSpPr>
          <p:spPr bwMode="gray">
            <a:xfrm>
              <a:off x="816" y="2304"/>
              <a:ext cx="1440" cy="393"/>
            </a:xfrm>
            <a:prstGeom prst="rect">
              <a:avLst/>
            </a:prstGeom>
            <a:gradFill rotWithShape="1">
              <a:gsLst>
                <a:gs pos="0">
                  <a:schemeClr val="folHlink"/>
                </a:gs>
                <a:gs pos="100000">
                  <a:schemeClr val="folHlink">
                    <a:gamma/>
                    <a:tint val="47451"/>
                    <a:invGamma/>
                  </a:schemeClr>
                </a:gs>
              </a:gsLst>
              <a:lin ang="2700000" scaled="1"/>
            </a:gradFill>
            <a:ln>
              <a:noFill/>
            </a:ln>
            <a:extLst/>
          </p:spPr>
          <p:txBody>
            <a:bodyPr wrap="none" anchor="ctr"/>
            <a:lstStyle/>
            <a:p>
              <a:pPr algn="ctr">
                <a:defRPr/>
              </a:pPr>
              <a:r>
                <a:rPr lang="zh-CN" altLang="en-US" b="1" dirty="0">
                  <a:solidFill>
                    <a:srgbClr val="FFFFFF"/>
                  </a:solidFill>
                  <a:effectLst>
                    <a:outerShdw blurRad="38100" dist="38100" dir="2700000" algn="tl">
                      <a:srgbClr val="000000"/>
                    </a:outerShdw>
                  </a:effectLst>
                  <a:latin typeface="Calibri" pitchFamily="34" charset="0"/>
                  <a:ea typeface="宋体" charset="-122"/>
                </a:rPr>
                <a:t>公开征求</a:t>
              </a:r>
              <a:r>
                <a:rPr lang="zh-CN" altLang="en-US" b="1" dirty="0" smtClean="0">
                  <a:solidFill>
                    <a:srgbClr val="FFFFFF"/>
                  </a:solidFill>
                  <a:effectLst>
                    <a:outerShdw blurRad="38100" dist="38100" dir="2700000" algn="tl">
                      <a:srgbClr val="000000"/>
                    </a:outerShdw>
                  </a:effectLst>
                  <a:latin typeface="Calibri" pitchFamily="34" charset="0"/>
                  <a:ea typeface="宋体" charset="-122"/>
                </a:rPr>
                <a:t>意见后</a:t>
              </a:r>
              <a:endParaRPr lang="en-US" altLang="zh-CN" b="1" dirty="0">
                <a:solidFill>
                  <a:srgbClr val="FFFFFF"/>
                </a:solidFill>
                <a:effectLst>
                  <a:outerShdw blurRad="38100" dist="38100" dir="2700000" algn="tl">
                    <a:srgbClr val="000000"/>
                  </a:outerShdw>
                </a:effectLst>
                <a:latin typeface="Calibri" pitchFamily="34" charset="0"/>
                <a:ea typeface="宋体" charset="-122"/>
              </a:endParaRPr>
            </a:p>
          </p:txBody>
        </p:sp>
      </p:grpSp>
      <p:grpSp>
        <p:nvGrpSpPr>
          <p:cNvPr id="4" name="Group 9"/>
          <p:cNvGrpSpPr>
            <a:grpSpLocks/>
          </p:cNvGrpSpPr>
          <p:nvPr/>
        </p:nvGrpSpPr>
        <p:grpSpPr bwMode="auto">
          <a:xfrm>
            <a:off x="914400" y="3154363"/>
            <a:ext cx="1724025" cy="482600"/>
            <a:chOff x="816" y="2304"/>
            <a:chExt cx="1440" cy="448"/>
          </a:xfrm>
        </p:grpSpPr>
        <p:sp>
          <p:nvSpPr>
            <p:cNvPr id="26640" name="Freeform 10"/>
            <p:cNvSpPr>
              <a:spLocks/>
            </p:cNvSpPr>
            <p:nvPr/>
          </p:nvSpPr>
          <p:spPr bwMode="gray">
            <a:xfrm>
              <a:off x="901" y="2562"/>
              <a:ext cx="1270" cy="190"/>
            </a:xfrm>
            <a:custGeom>
              <a:avLst/>
              <a:gdLst>
                <a:gd name="T0" fmla="*/ 1633 w 1120"/>
                <a:gd name="T1" fmla="*/ 108 h 252"/>
                <a:gd name="T2" fmla="*/ 1626 w 1120"/>
                <a:gd name="T3" fmla="*/ 107 h 252"/>
                <a:gd name="T4" fmla="*/ 1603 w 1120"/>
                <a:gd name="T5" fmla="*/ 105 h 252"/>
                <a:gd name="T6" fmla="*/ 1566 w 1120"/>
                <a:gd name="T7" fmla="*/ 103 h 252"/>
                <a:gd name="T8" fmla="*/ 1514 w 1120"/>
                <a:gd name="T9" fmla="*/ 100 h 252"/>
                <a:gd name="T10" fmla="*/ 1447 w 1120"/>
                <a:gd name="T11" fmla="*/ 95 h 252"/>
                <a:gd name="T12" fmla="*/ 1369 w 1120"/>
                <a:gd name="T13" fmla="*/ 91 h 252"/>
                <a:gd name="T14" fmla="*/ 1277 w 1120"/>
                <a:gd name="T15" fmla="*/ 87 h 252"/>
                <a:gd name="T16" fmla="*/ 1175 w 1120"/>
                <a:gd name="T17" fmla="*/ 84 h 252"/>
                <a:gd name="T18" fmla="*/ 1065 w 1120"/>
                <a:gd name="T19" fmla="*/ 81 h 252"/>
                <a:gd name="T20" fmla="*/ 942 w 1120"/>
                <a:gd name="T21" fmla="*/ 79 h 252"/>
                <a:gd name="T22" fmla="*/ 810 w 1120"/>
                <a:gd name="T23" fmla="*/ 79 h 252"/>
                <a:gd name="T24" fmla="*/ 679 w 1120"/>
                <a:gd name="T25" fmla="*/ 79 h 252"/>
                <a:gd name="T26" fmla="*/ 559 w 1120"/>
                <a:gd name="T27" fmla="*/ 81 h 252"/>
                <a:gd name="T28" fmla="*/ 449 w 1120"/>
                <a:gd name="T29" fmla="*/ 84 h 252"/>
                <a:gd name="T30" fmla="*/ 347 w 1120"/>
                <a:gd name="T31" fmla="*/ 87 h 252"/>
                <a:gd name="T32" fmla="*/ 260 w 1120"/>
                <a:gd name="T33" fmla="*/ 91 h 252"/>
                <a:gd name="T34" fmla="*/ 184 w 1120"/>
                <a:gd name="T35" fmla="*/ 95 h 252"/>
                <a:gd name="T36" fmla="*/ 119 w 1120"/>
                <a:gd name="T37" fmla="*/ 100 h 252"/>
                <a:gd name="T38" fmla="*/ 67 w 1120"/>
                <a:gd name="T39" fmla="*/ 103 h 252"/>
                <a:gd name="T40" fmla="*/ 29 w 1120"/>
                <a:gd name="T41" fmla="*/ 105 h 252"/>
                <a:gd name="T42" fmla="*/ 9 w 1120"/>
                <a:gd name="T43" fmla="*/ 107 h 252"/>
                <a:gd name="T44" fmla="*/ 0 w 1120"/>
                <a:gd name="T45" fmla="*/ 108 h 252"/>
                <a:gd name="T46" fmla="*/ 0 w 1120"/>
                <a:gd name="T47" fmla="*/ 26 h 252"/>
                <a:gd name="T48" fmla="*/ 816 w 1120"/>
                <a:gd name="T49" fmla="*/ 0 h 252"/>
                <a:gd name="T50" fmla="*/ 1633 w 1120"/>
                <a:gd name="T51" fmla="*/ 26 h 252"/>
                <a:gd name="T52" fmla="*/ 1633 w 1120"/>
                <a:gd name="T53" fmla="*/ 108 h 252"/>
                <a:gd name="T54" fmla="*/ 1633 w 1120"/>
                <a:gd name="T55" fmla="*/ 108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9525">
              <a:noFill/>
              <a:miter lim="800000"/>
              <a:headEnd/>
              <a:tailEnd/>
            </a:ln>
          </p:spPr>
          <p:txBody>
            <a:bodyPr/>
            <a:lstStyle/>
            <a:p>
              <a:endParaRPr lang="zh-CN" altLang="en-US"/>
            </a:p>
          </p:txBody>
        </p:sp>
        <p:sp>
          <p:nvSpPr>
            <p:cNvPr id="13" name="Rectangle 11"/>
            <p:cNvSpPr>
              <a:spLocks noChangeArrowheads="1"/>
            </p:cNvSpPr>
            <p:nvPr/>
          </p:nvSpPr>
          <p:spPr bwMode="gray">
            <a:xfrm>
              <a:off x="816" y="2304"/>
              <a:ext cx="1440" cy="393"/>
            </a:xfrm>
            <a:prstGeom prst="rect">
              <a:avLst/>
            </a:prstGeom>
            <a:gradFill rotWithShape="1">
              <a:gsLst>
                <a:gs pos="0">
                  <a:schemeClr val="accent2"/>
                </a:gs>
                <a:gs pos="100000">
                  <a:schemeClr val="accent2">
                    <a:gamma/>
                    <a:tint val="60392"/>
                    <a:invGamma/>
                  </a:schemeClr>
                </a:gs>
              </a:gsLst>
              <a:lin ang="2700000" scaled="1"/>
            </a:gradFill>
            <a:ln>
              <a:noFill/>
            </a:ln>
            <a:extLst/>
          </p:spPr>
          <p:txBody>
            <a:bodyPr wrap="none" anchor="ctr"/>
            <a:lstStyle/>
            <a:p>
              <a:pPr algn="ctr">
                <a:defRPr/>
              </a:pPr>
              <a:r>
                <a:rPr lang="zh-CN" altLang="en-US" b="1" dirty="0">
                  <a:solidFill>
                    <a:srgbClr val="FFFFFF"/>
                  </a:solidFill>
                  <a:effectLst>
                    <a:outerShdw blurRad="38100" dist="38100" dir="2700000" algn="tl">
                      <a:srgbClr val="000000"/>
                    </a:outerShdw>
                  </a:effectLst>
                  <a:latin typeface="Calibri" pitchFamily="34" charset="0"/>
                  <a:ea typeface="宋体" charset="-122"/>
                </a:rPr>
                <a:t>交人大审议前</a:t>
              </a:r>
              <a:endParaRPr lang="en-US" altLang="zh-CN" b="1" dirty="0">
                <a:solidFill>
                  <a:srgbClr val="FFFFFF"/>
                </a:solidFill>
                <a:effectLst>
                  <a:outerShdw blurRad="38100" dist="38100" dir="2700000" algn="tl">
                    <a:srgbClr val="000000"/>
                  </a:outerShdw>
                </a:effectLst>
                <a:latin typeface="Calibri" pitchFamily="34" charset="0"/>
                <a:ea typeface="宋体" charset="-122"/>
              </a:endParaRPr>
            </a:p>
          </p:txBody>
        </p:sp>
      </p:grpSp>
      <p:grpSp>
        <p:nvGrpSpPr>
          <p:cNvPr id="5" name="Group 12"/>
          <p:cNvGrpSpPr>
            <a:grpSpLocks/>
          </p:cNvGrpSpPr>
          <p:nvPr/>
        </p:nvGrpSpPr>
        <p:grpSpPr bwMode="auto">
          <a:xfrm>
            <a:off x="914400" y="4297363"/>
            <a:ext cx="1724025" cy="482600"/>
            <a:chOff x="816" y="2304"/>
            <a:chExt cx="1440" cy="448"/>
          </a:xfrm>
        </p:grpSpPr>
        <p:sp>
          <p:nvSpPr>
            <p:cNvPr id="26638" name="Freeform 13"/>
            <p:cNvSpPr>
              <a:spLocks/>
            </p:cNvSpPr>
            <p:nvPr/>
          </p:nvSpPr>
          <p:spPr bwMode="gray">
            <a:xfrm>
              <a:off x="901" y="2562"/>
              <a:ext cx="1270" cy="190"/>
            </a:xfrm>
            <a:custGeom>
              <a:avLst/>
              <a:gdLst>
                <a:gd name="T0" fmla="*/ 1633 w 1120"/>
                <a:gd name="T1" fmla="*/ 108 h 252"/>
                <a:gd name="T2" fmla="*/ 1626 w 1120"/>
                <a:gd name="T3" fmla="*/ 107 h 252"/>
                <a:gd name="T4" fmla="*/ 1603 w 1120"/>
                <a:gd name="T5" fmla="*/ 105 h 252"/>
                <a:gd name="T6" fmla="*/ 1566 w 1120"/>
                <a:gd name="T7" fmla="*/ 103 h 252"/>
                <a:gd name="T8" fmla="*/ 1514 w 1120"/>
                <a:gd name="T9" fmla="*/ 100 h 252"/>
                <a:gd name="T10" fmla="*/ 1447 w 1120"/>
                <a:gd name="T11" fmla="*/ 95 h 252"/>
                <a:gd name="T12" fmla="*/ 1369 w 1120"/>
                <a:gd name="T13" fmla="*/ 91 h 252"/>
                <a:gd name="T14" fmla="*/ 1277 w 1120"/>
                <a:gd name="T15" fmla="*/ 87 h 252"/>
                <a:gd name="T16" fmla="*/ 1175 w 1120"/>
                <a:gd name="T17" fmla="*/ 84 h 252"/>
                <a:gd name="T18" fmla="*/ 1065 w 1120"/>
                <a:gd name="T19" fmla="*/ 81 h 252"/>
                <a:gd name="T20" fmla="*/ 942 w 1120"/>
                <a:gd name="T21" fmla="*/ 79 h 252"/>
                <a:gd name="T22" fmla="*/ 810 w 1120"/>
                <a:gd name="T23" fmla="*/ 79 h 252"/>
                <a:gd name="T24" fmla="*/ 679 w 1120"/>
                <a:gd name="T25" fmla="*/ 79 h 252"/>
                <a:gd name="T26" fmla="*/ 559 w 1120"/>
                <a:gd name="T27" fmla="*/ 81 h 252"/>
                <a:gd name="T28" fmla="*/ 449 w 1120"/>
                <a:gd name="T29" fmla="*/ 84 h 252"/>
                <a:gd name="T30" fmla="*/ 347 w 1120"/>
                <a:gd name="T31" fmla="*/ 87 h 252"/>
                <a:gd name="T32" fmla="*/ 260 w 1120"/>
                <a:gd name="T33" fmla="*/ 91 h 252"/>
                <a:gd name="T34" fmla="*/ 184 w 1120"/>
                <a:gd name="T35" fmla="*/ 95 h 252"/>
                <a:gd name="T36" fmla="*/ 119 w 1120"/>
                <a:gd name="T37" fmla="*/ 100 h 252"/>
                <a:gd name="T38" fmla="*/ 67 w 1120"/>
                <a:gd name="T39" fmla="*/ 103 h 252"/>
                <a:gd name="T40" fmla="*/ 29 w 1120"/>
                <a:gd name="T41" fmla="*/ 105 h 252"/>
                <a:gd name="T42" fmla="*/ 9 w 1120"/>
                <a:gd name="T43" fmla="*/ 107 h 252"/>
                <a:gd name="T44" fmla="*/ 0 w 1120"/>
                <a:gd name="T45" fmla="*/ 108 h 252"/>
                <a:gd name="T46" fmla="*/ 0 w 1120"/>
                <a:gd name="T47" fmla="*/ 26 h 252"/>
                <a:gd name="T48" fmla="*/ 816 w 1120"/>
                <a:gd name="T49" fmla="*/ 0 h 252"/>
                <a:gd name="T50" fmla="*/ 1633 w 1120"/>
                <a:gd name="T51" fmla="*/ 26 h 252"/>
                <a:gd name="T52" fmla="*/ 1633 w 1120"/>
                <a:gd name="T53" fmla="*/ 108 h 252"/>
                <a:gd name="T54" fmla="*/ 1633 w 1120"/>
                <a:gd name="T55" fmla="*/ 108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9525">
              <a:noFill/>
              <a:miter lim="800000"/>
              <a:headEnd/>
              <a:tailEnd/>
            </a:ln>
          </p:spPr>
          <p:txBody>
            <a:bodyPr/>
            <a:lstStyle/>
            <a:p>
              <a:endParaRPr lang="zh-CN" altLang="en-US"/>
            </a:p>
          </p:txBody>
        </p:sp>
        <p:sp>
          <p:nvSpPr>
            <p:cNvPr id="16" name="Rectangle 14"/>
            <p:cNvSpPr>
              <a:spLocks noChangeArrowheads="1"/>
            </p:cNvSpPr>
            <p:nvPr/>
          </p:nvSpPr>
          <p:spPr bwMode="gray">
            <a:xfrm>
              <a:off x="816" y="2304"/>
              <a:ext cx="1440" cy="393"/>
            </a:xfrm>
            <a:prstGeom prst="rect">
              <a:avLst/>
            </a:prstGeom>
            <a:gradFill rotWithShape="1">
              <a:gsLst>
                <a:gs pos="0">
                  <a:schemeClr val="accent1"/>
                </a:gs>
                <a:gs pos="100000">
                  <a:schemeClr val="accent1">
                    <a:gamma/>
                    <a:tint val="63529"/>
                    <a:invGamma/>
                  </a:schemeClr>
                </a:gs>
              </a:gsLst>
              <a:lin ang="2700000" scaled="1"/>
            </a:gradFill>
            <a:ln>
              <a:noFill/>
            </a:ln>
            <a:extLst/>
          </p:spPr>
          <p:txBody>
            <a:bodyPr wrap="none" anchor="ctr"/>
            <a:lstStyle/>
            <a:p>
              <a:pPr algn="ctr">
                <a:defRPr/>
              </a:pPr>
              <a:r>
                <a:rPr lang="zh-CN" altLang="en-US" b="1" dirty="0">
                  <a:solidFill>
                    <a:srgbClr val="FFFFFF"/>
                  </a:solidFill>
                  <a:effectLst>
                    <a:outerShdw blurRad="38100" dist="38100" dir="2700000" algn="tl">
                      <a:srgbClr val="000000"/>
                    </a:outerShdw>
                  </a:effectLst>
                  <a:latin typeface="Calibri" pitchFamily="34" charset="0"/>
                  <a:ea typeface="宋体" charset="-122"/>
                </a:rPr>
                <a:t>再次征求意见后</a:t>
              </a:r>
              <a:endParaRPr lang="en-US" altLang="zh-CN" b="1" dirty="0">
                <a:solidFill>
                  <a:srgbClr val="FFFFFF"/>
                </a:solidFill>
                <a:effectLst>
                  <a:outerShdw blurRad="38100" dist="38100" dir="2700000" algn="tl">
                    <a:srgbClr val="000000"/>
                  </a:outerShdw>
                </a:effectLst>
                <a:latin typeface="Calibri" pitchFamily="34" charset="0"/>
                <a:ea typeface="宋体" charset="-122"/>
              </a:endParaRPr>
            </a:p>
          </p:txBody>
        </p:sp>
      </p:grpSp>
      <p:sp>
        <p:nvSpPr>
          <p:cNvPr id="26631" name="Line 18"/>
          <p:cNvSpPr>
            <a:spLocks noChangeShapeType="1"/>
          </p:cNvSpPr>
          <p:nvPr/>
        </p:nvSpPr>
        <p:spPr bwMode="auto">
          <a:xfrm>
            <a:off x="1828800" y="1581150"/>
            <a:ext cx="5943600" cy="0"/>
          </a:xfrm>
          <a:prstGeom prst="line">
            <a:avLst/>
          </a:prstGeom>
          <a:noFill/>
          <a:ln w="38100" cap="rnd">
            <a:solidFill>
              <a:srgbClr val="969696"/>
            </a:solidFill>
            <a:prstDash val="sysDot"/>
            <a:round/>
            <a:headEnd/>
            <a:tailEnd type="oval" w="med" len="med"/>
          </a:ln>
        </p:spPr>
        <p:txBody>
          <a:bodyPr/>
          <a:lstStyle/>
          <a:p>
            <a:endParaRPr lang="zh-CN" altLang="en-US"/>
          </a:p>
        </p:txBody>
      </p:sp>
      <p:sp>
        <p:nvSpPr>
          <p:cNvPr id="26632" name="Line 19"/>
          <p:cNvSpPr>
            <a:spLocks noChangeShapeType="1"/>
          </p:cNvSpPr>
          <p:nvPr/>
        </p:nvSpPr>
        <p:spPr bwMode="auto">
          <a:xfrm>
            <a:off x="1828800" y="2825750"/>
            <a:ext cx="5943600" cy="0"/>
          </a:xfrm>
          <a:prstGeom prst="line">
            <a:avLst/>
          </a:prstGeom>
          <a:noFill/>
          <a:ln w="38100" cap="rnd">
            <a:solidFill>
              <a:srgbClr val="969696"/>
            </a:solidFill>
            <a:prstDash val="sysDot"/>
            <a:round/>
            <a:headEnd/>
            <a:tailEnd type="oval" w="med" len="med"/>
          </a:ln>
        </p:spPr>
        <p:txBody>
          <a:bodyPr/>
          <a:lstStyle/>
          <a:p>
            <a:endParaRPr lang="zh-CN" altLang="en-US"/>
          </a:p>
        </p:txBody>
      </p:sp>
      <p:sp>
        <p:nvSpPr>
          <p:cNvPr id="26633" name="Line 20"/>
          <p:cNvSpPr>
            <a:spLocks noChangeShapeType="1"/>
          </p:cNvSpPr>
          <p:nvPr/>
        </p:nvSpPr>
        <p:spPr bwMode="auto">
          <a:xfrm flipV="1">
            <a:off x="1828800" y="3943350"/>
            <a:ext cx="5943600" cy="3175"/>
          </a:xfrm>
          <a:prstGeom prst="line">
            <a:avLst/>
          </a:prstGeom>
          <a:noFill/>
          <a:ln w="38100" cap="rnd">
            <a:solidFill>
              <a:srgbClr val="969696"/>
            </a:solidFill>
            <a:prstDash val="sysDot"/>
            <a:round/>
            <a:headEnd/>
            <a:tailEnd type="oval" w="med" len="med"/>
          </a:ln>
        </p:spPr>
        <p:txBody>
          <a:bodyPr/>
          <a:lstStyle/>
          <a:p>
            <a:endParaRPr lang="zh-CN" altLang="en-US"/>
          </a:p>
        </p:txBody>
      </p:sp>
      <p:sp>
        <p:nvSpPr>
          <p:cNvPr id="26634" name="Text Box 21"/>
          <p:cNvSpPr txBox="1">
            <a:spLocks noChangeArrowheads="1"/>
          </p:cNvSpPr>
          <p:nvPr/>
        </p:nvSpPr>
        <p:spPr bwMode="auto">
          <a:xfrm>
            <a:off x="3124200" y="742950"/>
            <a:ext cx="4489450" cy="954107"/>
          </a:xfrm>
          <a:prstGeom prst="rect">
            <a:avLst/>
          </a:prstGeom>
          <a:noFill/>
          <a:ln w="9525">
            <a:noFill/>
            <a:miter lim="800000"/>
            <a:headEnd/>
            <a:tailEnd/>
          </a:ln>
        </p:spPr>
        <p:txBody>
          <a:bodyPr wrap="square">
            <a:spAutoFit/>
          </a:bodyPr>
          <a:lstStyle/>
          <a:p>
            <a:r>
              <a:rPr lang="en-US" altLang="zh-CN" sz="1400" dirty="0" smtClean="0">
                <a:solidFill>
                  <a:srgbClr val="000000"/>
                </a:solidFill>
                <a:latin typeface="Verdana" pitchFamily="34" charset="0"/>
                <a:cs typeface="Arial" pitchFamily="34" charset="0"/>
              </a:rPr>
              <a:t>2013.5 </a:t>
            </a:r>
            <a:r>
              <a:rPr lang="zh-CN" altLang="en-US" sz="1400" dirty="0" smtClean="0">
                <a:solidFill>
                  <a:srgbClr val="000000"/>
                </a:solidFill>
                <a:latin typeface="Verdana" pitchFamily="34" charset="0"/>
                <a:cs typeface="Arial" pitchFamily="34" charset="0"/>
              </a:rPr>
              <a:t>编写</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谁在营销死亡</a:t>
            </a:r>
            <a:r>
              <a:rPr lang="en-US" altLang="zh-CN" sz="1400" dirty="0" smtClean="0">
                <a:solidFill>
                  <a:srgbClr val="000000"/>
                </a:solidFill>
                <a:latin typeface="Verdana" pitchFamily="34" charset="0"/>
                <a:cs typeface="Arial" pitchFamily="34" charset="0"/>
              </a:rPr>
              <a:t>》</a:t>
            </a:r>
            <a:endParaRPr lang="en-US" altLang="zh-CN" sz="1400" dirty="0">
              <a:solidFill>
                <a:srgbClr val="000000"/>
              </a:solidFill>
              <a:latin typeface="Verdana" pitchFamily="34" charset="0"/>
              <a:cs typeface="Arial" pitchFamily="34" charset="0"/>
            </a:endParaRPr>
          </a:p>
          <a:p>
            <a:r>
              <a:rPr lang="en-US" altLang="zh-CN" sz="1400" dirty="0" smtClean="0">
                <a:solidFill>
                  <a:srgbClr val="000000"/>
                </a:solidFill>
                <a:latin typeface="Verdana" pitchFamily="34" charset="0"/>
                <a:cs typeface="Arial" pitchFamily="34" charset="0"/>
              </a:rPr>
              <a:t>2014.2</a:t>
            </a:r>
            <a:r>
              <a:rPr lang="zh-CN" altLang="en-US" sz="1400" dirty="0" smtClean="0">
                <a:solidFill>
                  <a:srgbClr val="000000"/>
                </a:solidFill>
                <a:latin typeface="Verdana" pitchFamily="34" charset="0"/>
                <a:cs typeface="Arial" pitchFamily="34" charset="0"/>
              </a:rPr>
              <a:t> 针对志愿者开展烟草广告返乡随手拍活动</a:t>
            </a:r>
            <a:endParaRPr lang="en-US" altLang="zh-CN" sz="1400" dirty="0" smtClean="0">
              <a:solidFill>
                <a:srgbClr val="000000"/>
              </a:solidFill>
              <a:latin typeface="Verdana" pitchFamily="34" charset="0"/>
              <a:cs typeface="Arial" pitchFamily="34" charset="0"/>
            </a:endParaRPr>
          </a:p>
          <a:p>
            <a:r>
              <a:rPr lang="en-US" altLang="zh-CN" sz="1400" dirty="0" smtClean="0">
                <a:solidFill>
                  <a:srgbClr val="000000"/>
                </a:solidFill>
                <a:latin typeface="Verdana" pitchFamily="34" charset="0"/>
                <a:cs typeface="Arial" pitchFamily="34" charset="0"/>
              </a:rPr>
              <a:t>2014.2</a:t>
            </a:r>
            <a:r>
              <a:rPr lang="zh-CN" altLang="en-US" sz="1400" dirty="0" smtClean="0">
                <a:solidFill>
                  <a:srgbClr val="000000"/>
                </a:solidFill>
                <a:latin typeface="Verdana" pitchFamily="34" charset="0"/>
                <a:cs typeface="Arial" pitchFamily="34" charset="0"/>
              </a:rPr>
              <a:t> 举办两会代表座谈会，递交修订广告法申请</a:t>
            </a:r>
            <a:endParaRPr lang="en-US" altLang="zh-CN" sz="1400" dirty="0" smtClean="0">
              <a:solidFill>
                <a:srgbClr val="000000"/>
              </a:solidFill>
              <a:latin typeface="Verdana" pitchFamily="34" charset="0"/>
              <a:cs typeface="Arial" pitchFamily="34" charset="0"/>
            </a:endParaRPr>
          </a:p>
          <a:p>
            <a:endParaRPr lang="en-US" altLang="zh-CN" sz="1400" dirty="0">
              <a:solidFill>
                <a:srgbClr val="000000"/>
              </a:solidFill>
              <a:latin typeface="Verdana" pitchFamily="34" charset="0"/>
              <a:cs typeface="Arial" pitchFamily="34" charset="0"/>
            </a:endParaRPr>
          </a:p>
        </p:txBody>
      </p:sp>
      <p:sp>
        <p:nvSpPr>
          <p:cNvPr id="26635" name="Text Box 22"/>
          <p:cNvSpPr txBox="1">
            <a:spLocks noChangeArrowheads="1"/>
          </p:cNvSpPr>
          <p:nvPr/>
        </p:nvSpPr>
        <p:spPr bwMode="auto">
          <a:xfrm>
            <a:off x="3124200" y="1885950"/>
            <a:ext cx="4652236" cy="738664"/>
          </a:xfrm>
          <a:prstGeom prst="rect">
            <a:avLst/>
          </a:prstGeom>
          <a:noFill/>
          <a:ln w="9525">
            <a:noFill/>
            <a:miter lim="800000"/>
            <a:headEnd/>
            <a:tailEnd/>
          </a:ln>
        </p:spPr>
        <p:txBody>
          <a:bodyPr wrap="none">
            <a:spAutoFit/>
          </a:bodyPr>
          <a:lstStyle/>
          <a:p>
            <a:r>
              <a:rPr lang="en-US" altLang="zh-CN" sz="1400" b="1" dirty="0" smtClean="0">
                <a:solidFill>
                  <a:srgbClr val="E94E0C"/>
                </a:solidFill>
                <a:latin typeface="Verdana" pitchFamily="34" charset="0"/>
                <a:cs typeface="Arial" pitchFamily="34" charset="0"/>
              </a:rPr>
              <a:t>2014.2 </a:t>
            </a:r>
            <a:r>
              <a:rPr lang="zh-CN" altLang="en-US" sz="1400" b="1" dirty="0" smtClean="0">
                <a:solidFill>
                  <a:srgbClr val="E94E0C"/>
                </a:solidFill>
                <a:latin typeface="Verdana" pitchFamily="34" charset="0"/>
                <a:cs typeface="Arial" pitchFamily="34" charset="0"/>
              </a:rPr>
              <a:t>致信国务院法制办，要求禁止所有的烟草广告</a:t>
            </a:r>
            <a:endParaRPr lang="en-US" altLang="zh-CN" sz="1400" b="1" dirty="0">
              <a:solidFill>
                <a:srgbClr val="E94E0C"/>
              </a:solidFill>
              <a:latin typeface="Verdana" pitchFamily="34" charset="0"/>
              <a:cs typeface="Arial" pitchFamily="34" charset="0"/>
            </a:endParaRPr>
          </a:p>
          <a:p>
            <a:r>
              <a:rPr lang="en-US" altLang="zh-CN" sz="1400" dirty="0" smtClean="0">
                <a:solidFill>
                  <a:srgbClr val="000000"/>
                </a:solidFill>
                <a:latin typeface="Verdana" pitchFamily="34" charset="0"/>
                <a:cs typeface="Arial" pitchFamily="34" charset="0"/>
              </a:rPr>
              <a:t>2004.6 </a:t>
            </a:r>
            <a:r>
              <a:rPr lang="zh-CN" altLang="en-US" sz="1400" dirty="0" smtClean="0">
                <a:solidFill>
                  <a:srgbClr val="000000"/>
                </a:solidFill>
                <a:latin typeface="Verdana" pitchFamily="34" charset="0"/>
                <a:cs typeface="Arial" pitchFamily="34" charset="0"/>
              </a:rPr>
              <a:t>举办“别让烟草毁了青少年的健康”信息交流会</a:t>
            </a:r>
            <a:endParaRPr lang="en-US" altLang="zh-CN" sz="1400" dirty="0">
              <a:solidFill>
                <a:srgbClr val="000000"/>
              </a:solidFill>
              <a:latin typeface="Verdana" pitchFamily="34" charset="0"/>
              <a:cs typeface="Arial" pitchFamily="34" charset="0"/>
            </a:endParaRPr>
          </a:p>
          <a:p>
            <a:r>
              <a:rPr lang="en-US" altLang="zh-CN" sz="1400" dirty="0" smtClean="0">
                <a:solidFill>
                  <a:srgbClr val="000000"/>
                </a:solidFill>
                <a:latin typeface="Verdana" pitchFamily="34" charset="0"/>
                <a:cs typeface="Arial" pitchFamily="34" charset="0"/>
              </a:rPr>
              <a:t>2004.6 </a:t>
            </a:r>
            <a:r>
              <a:rPr lang="zh-CN" altLang="en-US" sz="1400" dirty="0" smtClean="0">
                <a:solidFill>
                  <a:srgbClr val="000000"/>
                </a:solidFill>
                <a:latin typeface="Verdana" pitchFamily="34" charset="0"/>
                <a:cs typeface="Arial" pitchFamily="34" charset="0"/>
              </a:rPr>
              <a:t>邀请</a:t>
            </a:r>
            <a:r>
              <a:rPr lang="en-US" altLang="zh-CN" sz="1400" dirty="0" smtClean="0">
                <a:solidFill>
                  <a:srgbClr val="000000"/>
                </a:solidFill>
                <a:latin typeface="Verdana" pitchFamily="34" charset="0"/>
                <a:cs typeface="Arial" pitchFamily="34" charset="0"/>
              </a:rPr>
              <a:t>55</a:t>
            </a:r>
            <a:r>
              <a:rPr lang="zh-CN" altLang="en-US" sz="1400" dirty="0" smtClean="0">
                <a:solidFill>
                  <a:srgbClr val="000000"/>
                </a:solidFill>
                <a:latin typeface="Verdana" pitchFamily="34" charset="0"/>
                <a:cs typeface="Arial" pitchFamily="34" charset="0"/>
              </a:rPr>
              <a:t>位专家联名致信人大法工委</a:t>
            </a:r>
            <a:endParaRPr lang="en-US" altLang="zh-CN" sz="1400" dirty="0">
              <a:solidFill>
                <a:srgbClr val="000000"/>
              </a:solidFill>
              <a:latin typeface="Verdana" pitchFamily="34" charset="0"/>
              <a:cs typeface="Arial" pitchFamily="34" charset="0"/>
            </a:endParaRPr>
          </a:p>
        </p:txBody>
      </p:sp>
      <p:sp>
        <p:nvSpPr>
          <p:cNvPr id="26636" name="Text Box 23"/>
          <p:cNvSpPr txBox="1">
            <a:spLocks noChangeArrowheads="1"/>
          </p:cNvSpPr>
          <p:nvPr/>
        </p:nvSpPr>
        <p:spPr bwMode="auto">
          <a:xfrm>
            <a:off x="3124200" y="3028950"/>
            <a:ext cx="4947188" cy="523220"/>
          </a:xfrm>
          <a:prstGeom prst="rect">
            <a:avLst/>
          </a:prstGeom>
          <a:noFill/>
          <a:ln w="9525">
            <a:noFill/>
            <a:miter lim="800000"/>
            <a:headEnd/>
            <a:tailEnd/>
          </a:ln>
        </p:spPr>
        <p:txBody>
          <a:bodyPr wrap="none">
            <a:spAutoFit/>
          </a:bodyPr>
          <a:lstStyle/>
          <a:p>
            <a:r>
              <a:rPr lang="en-US" altLang="zh-CN" sz="1400" dirty="0" smtClean="0">
                <a:solidFill>
                  <a:srgbClr val="000000"/>
                </a:solidFill>
                <a:latin typeface="Verdana" pitchFamily="34" charset="0"/>
                <a:cs typeface="Arial" pitchFamily="34" charset="0"/>
              </a:rPr>
              <a:t>2014.7 </a:t>
            </a:r>
            <a:r>
              <a:rPr lang="zh-CN" altLang="en-US" sz="1400" dirty="0" smtClean="0">
                <a:solidFill>
                  <a:srgbClr val="000000"/>
                </a:solidFill>
                <a:latin typeface="Verdana" pitchFamily="34" charset="0"/>
                <a:cs typeface="Arial" pitchFamily="34" charset="0"/>
              </a:rPr>
              <a:t>在</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控员集结号开展</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烟草广告害死人</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主题活动</a:t>
            </a:r>
            <a:endParaRPr lang="en-US" altLang="zh-CN" sz="1400" dirty="0" smtClean="0">
              <a:solidFill>
                <a:srgbClr val="000000"/>
              </a:solidFill>
              <a:latin typeface="Verdana" pitchFamily="34" charset="0"/>
              <a:cs typeface="Arial" pitchFamily="34" charset="0"/>
            </a:endParaRPr>
          </a:p>
          <a:p>
            <a:r>
              <a:rPr lang="en-US" altLang="zh-CN" sz="1400" dirty="0">
                <a:solidFill>
                  <a:srgbClr val="000000"/>
                </a:solidFill>
                <a:latin typeface="Verdana" pitchFamily="34" charset="0"/>
                <a:cs typeface="Arial" pitchFamily="34" charset="0"/>
              </a:rPr>
              <a:t>2014.8 </a:t>
            </a:r>
            <a:r>
              <a:rPr lang="zh-CN" altLang="en-US" sz="1400" dirty="0">
                <a:solidFill>
                  <a:srgbClr val="000000"/>
                </a:solidFill>
                <a:latin typeface="Verdana" pitchFamily="34" charset="0"/>
                <a:cs typeface="Arial" pitchFamily="34" charset="0"/>
              </a:rPr>
              <a:t>举办“对修订广告法的期盼”信息</a:t>
            </a:r>
            <a:r>
              <a:rPr lang="zh-CN" altLang="en-US" sz="1400" dirty="0" smtClean="0">
                <a:solidFill>
                  <a:srgbClr val="000000"/>
                </a:solidFill>
                <a:latin typeface="Verdana" pitchFamily="34" charset="0"/>
                <a:cs typeface="Arial" pitchFamily="34" charset="0"/>
              </a:rPr>
              <a:t>交流会</a:t>
            </a:r>
            <a:endParaRPr lang="en-US" altLang="zh-CN" sz="1400" dirty="0">
              <a:solidFill>
                <a:srgbClr val="000000"/>
              </a:solidFill>
              <a:latin typeface="Verdana" pitchFamily="34" charset="0"/>
              <a:cs typeface="Arial" pitchFamily="34" charset="0"/>
            </a:endParaRPr>
          </a:p>
        </p:txBody>
      </p:sp>
      <p:sp>
        <p:nvSpPr>
          <p:cNvPr id="26637" name="Text Box 24"/>
          <p:cNvSpPr txBox="1">
            <a:spLocks noChangeArrowheads="1"/>
          </p:cNvSpPr>
          <p:nvPr/>
        </p:nvSpPr>
        <p:spPr bwMode="auto">
          <a:xfrm>
            <a:off x="3124200" y="4171950"/>
            <a:ext cx="5108193" cy="523220"/>
          </a:xfrm>
          <a:prstGeom prst="rect">
            <a:avLst/>
          </a:prstGeom>
          <a:noFill/>
          <a:ln w="9525">
            <a:noFill/>
            <a:miter lim="800000"/>
            <a:headEnd/>
            <a:tailEnd/>
          </a:ln>
        </p:spPr>
        <p:txBody>
          <a:bodyPr wrap="none">
            <a:spAutoFit/>
          </a:bodyPr>
          <a:lstStyle/>
          <a:p>
            <a:r>
              <a:rPr lang="en-US" altLang="zh-CN" sz="1400" dirty="0" smtClean="0">
                <a:solidFill>
                  <a:srgbClr val="000000"/>
                </a:solidFill>
                <a:latin typeface="Verdana" pitchFamily="34" charset="0"/>
                <a:cs typeface="Arial" pitchFamily="34" charset="0"/>
              </a:rPr>
              <a:t>2014.9 </a:t>
            </a:r>
            <a:r>
              <a:rPr lang="zh-CN" altLang="en-US" sz="1400" dirty="0" smtClean="0">
                <a:solidFill>
                  <a:srgbClr val="000000"/>
                </a:solidFill>
                <a:latin typeface="Verdana" pitchFamily="34" charset="0"/>
                <a:cs typeface="Arial" pitchFamily="34" charset="0"/>
              </a:rPr>
              <a:t>撰写</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广告法立法原则</a:t>
            </a:r>
            <a:r>
              <a:rPr lang="en-US" altLang="zh-CN" sz="1400" dirty="0" smtClean="0">
                <a:solidFill>
                  <a:srgbClr val="000000"/>
                </a:solidFill>
                <a:latin typeface="Verdana" pitchFamily="34" charset="0"/>
                <a:cs typeface="Arial" pitchFamily="34" charset="0"/>
              </a:rPr>
              <a:t>》</a:t>
            </a:r>
            <a:endParaRPr lang="en-US" altLang="zh-CN" sz="1400" dirty="0">
              <a:solidFill>
                <a:srgbClr val="000000"/>
              </a:solidFill>
              <a:latin typeface="Verdana" pitchFamily="34" charset="0"/>
              <a:cs typeface="Arial" pitchFamily="34" charset="0"/>
            </a:endParaRPr>
          </a:p>
          <a:p>
            <a:r>
              <a:rPr lang="en-US" altLang="zh-CN" sz="1400" dirty="0" smtClean="0">
                <a:solidFill>
                  <a:srgbClr val="000000"/>
                </a:solidFill>
                <a:latin typeface="Verdana" pitchFamily="34" charset="0"/>
                <a:cs typeface="Arial" pitchFamily="34" charset="0"/>
              </a:rPr>
              <a:t>2014.9 </a:t>
            </a:r>
            <a:r>
              <a:rPr lang="zh-CN" altLang="en-US" sz="1400" dirty="0" smtClean="0">
                <a:solidFill>
                  <a:srgbClr val="000000"/>
                </a:solidFill>
                <a:latin typeface="Verdana" pitchFamily="34" charset="0"/>
                <a:cs typeface="Arial" pitchFamily="34" charset="0"/>
              </a:rPr>
              <a:t>编写</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我们决不放弃</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禁止</a:t>
            </a:r>
            <a:r>
              <a:rPr lang="en-US" altLang="zh-CN" sz="1400" dirty="0" smtClean="0">
                <a:solidFill>
                  <a:srgbClr val="000000"/>
                </a:solidFill>
                <a:latin typeface="Verdana" pitchFamily="34" charset="0"/>
                <a:cs typeface="Arial" pitchFamily="34" charset="0"/>
              </a:rPr>
              <a:t>TAPS</a:t>
            </a:r>
            <a:r>
              <a:rPr lang="zh-CN" altLang="en-US" sz="1400" dirty="0" smtClean="0">
                <a:solidFill>
                  <a:srgbClr val="000000"/>
                </a:solidFill>
                <a:latin typeface="Verdana" pitchFamily="34" charset="0"/>
                <a:cs typeface="Arial" pitchFamily="34" charset="0"/>
              </a:rPr>
              <a:t>行动的回顾与解析</a:t>
            </a:r>
            <a:r>
              <a:rPr lang="en-US" altLang="zh-CN" sz="1400" dirty="0" smtClean="0">
                <a:solidFill>
                  <a:srgbClr val="000000"/>
                </a:solidFill>
                <a:latin typeface="Verdana" pitchFamily="34" charset="0"/>
                <a:cs typeface="Arial" pitchFamily="34" charset="0"/>
              </a:rPr>
              <a:t>》</a:t>
            </a:r>
            <a:endParaRPr lang="en-US" altLang="zh-CN" sz="1400" dirty="0">
              <a:solidFill>
                <a:srgbClr val="000000"/>
              </a:solidFill>
              <a:latin typeface="Verdana" pitchFamily="34" charset="0"/>
              <a:cs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标题 1"/>
          <p:cNvSpPr>
            <a:spLocks noGrp="1"/>
          </p:cNvSpPr>
          <p:nvPr>
            <p:ph type="title"/>
          </p:nvPr>
        </p:nvSpPr>
        <p:spPr/>
        <p:txBody>
          <a:bodyPr/>
          <a:lstStyle/>
          <a:p>
            <a:r>
              <a:rPr lang="en-US" altLang="zh-CN" sz="3600" b="1" dirty="0" smtClean="0">
                <a:solidFill>
                  <a:srgbClr val="953735"/>
                </a:solidFill>
                <a:latin typeface="Verdana" pitchFamily="34" charset="0"/>
                <a:cs typeface="Arial" pitchFamily="34" charset="0"/>
              </a:rPr>
              <a:t>4</a:t>
            </a:r>
            <a:r>
              <a:rPr lang="zh-CN" altLang="en-US" sz="3600" b="1" dirty="0" smtClean="0">
                <a:solidFill>
                  <a:srgbClr val="953735"/>
                </a:solidFill>
                <a:latin typeface="Verdana" pitchFamily="34" charset="0"/>
                <a:cs typeface="Arial" pitchFamily="34" charset="0"/>
              </a:rPr>
              <a:t>、致信国务院法制办</a:t>
            </a:r>
            <a:endParaRPr lang="zh-CN" altLang="en-US" sz="3600" dirty="0" smtClean="0">
              <a:solidFill>
                <a:srgbClr val="953735"/>
              </a:solidFill>
              <a:ea typeface="宋体" pitchFamily="2" charset="-122"/>
            </a:endParaRPr>
          </a:p>
        </p:txBody>
      </p:sp>
      <p:sp>
        <p:nvSpPr>
          <p:cNvPr id="39939" name="内容占位符 2"/>
          <p:cNvSpPr>
            <a:spLocks noGrp="1"/>
          </p:cNvSpPr>
          <p:nvPr>
            <p:ph idx="1"/>
          </p:nvPr>
        </p:nvSpPr>
        <p:spPr>
          <a:xfrm>
            <a:off x="457200" y="1200150"/>
            <a:ext cx="4114800" cy="3394075"/>
          </a:xfrm>
        </p:spPr>
        <p:txBody>
          <a:bodyPr/>
          <a:lstStyle/>
          <a:p>
            <a:r>
              <a:rPr lang="zh-CN" altLang="en-US" sz="2800" dirty="0" smtClean="0">
                <a:solidFill>
                  <a:srgbClr val="E94E0C"/>
                </a:solidFill>
                <a:latin typeface="+mn-ea"/>
              </a:rPr>
              <a:t>向上传达声音对广告法修订的建议和呼吁</a:t>
            </a:r>
            <a:endParaRPr lang="en-US" altLang="zh-CN" sz="2800" dirty="0" smtClean="0">
              <a:solidFill>
                <a:srgbClr val="E94E0C"/>
              </a:solidFill>
              <a:latin typeface="+mn-ea"/>
            </a:endParaRPr>
          </a:p>
          <a:p>
            <a:endParaRPr lang="en-US" altLang="zh-CN" sz="2800" dirty="0" smtClean="0">
              <a:solidFill>
                <a:srgbClr val="E94E0C"/>
              </a:solidFill>
              <a:latin typeface="+mn-ea"/>
            </a:endParaRPr>
          </a:p>
          <a:p>
            <a:r>
              <a:rPr lang="zh-CN" altLang="en-US" sz="2800" dirty="0" smtClean="0">
                <a:solidFill>
                  <a:srgbClr val="E94E0C"/>
                </a:solidFill>
                <a:latin typeface="+mn-ea"/>
              </a:rPr>
              <a:t>要求新修订的</a:t>
            </a:r>
            <a:r>
              <a:rPr lang="en-US" altLang="zh-CN" sz="2800" dirty="0" smtClean="0">
                <a:solidFill>
                  <a:srgbClr val="E94E0C"/>
                </a:solidFill>
                <a:latin typeface="+mn-ea"/>
              </a:rPr>
              <a:t>《</a:t>
            </a:r>
            <a:r>
              <a:rPr lang="zh-CN" altLang="en-US" sz="2800" dirty="0" smtClean="0">
                <a:solidFill>
                  <a:srgbClr val="E94E0C"/>
                </a:solidFill>
                <a:latin typeface="+mn-ea"/>
              </a:rPr>
              <a:t>广告法</a:t>
            </a:r>
            <a:r>
              <a:rPr lang="en-US" altLang="zh-CN" sz="2800" dirty="0" smtClean="0">
                <a:solidFill>
                  <a:srgbClr val="E94E0C"/>
                </a:solidFill>
                <a:latin typeface="+mn-ea"/>
              </a:rPr>
              <a:t>》</a:t>
            </a:r>
            <a:r>
              <a:rPr lang="zh-CN" altLang="en-US" sz="2800" dirty="0" smtClean="0">
                <a:solidFill>
                  <a:srgbClr val="E94E0C"/>
                </a:solidFill>
                <a:latin typeface="+mn-ea"/>
              </a:rPr>
              <a:t>不采用列举法，而是明确“禁止所有的烟草广告、促销和赞助”</a:t>
            </a:r>
          </a:p>
        </p:txBody>
      </p:sp>
      <p:pic>
        <p:nvPicPr>
          <p:cNvPr id="4" name="内容占位符 3"/>
          <p:cNvPicPr>
            <a:picLocks noChangeAspect="1"/>
          </p:cNvPicPr>
          <p:nvPr/>
        </p:nvPicPr>
        <p:blipFill>
          <a:blip r:embed="rId2" cstate="email"/>
          <a:srcRect/>
          <a:stretch>
            <a:fillRect/>
          </a:stretch>
        </p:blipFill>
        <p:spPr bwMode="auto">
          <a:xfrm>
            <a:off x="5580000" y="1280492"/>
            <a:ext cx="3564000" cy="38630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标题 1"/>
          <p:cNvSpPr>
            <a:spLocks noGrp="1"/>
          </p:cNvSpPr>
          <p:nvPr>
            <p:ph type="title"/>
          </p:nvPr>
        </p:nvSpPr>
        <p:spPr/>
        <p:txBody>
          <a:bodyPr/>
          <a:lstStyle/>
          <a:p>
            <a:pPr eaLnBrk="1" hangingPunct="1">
              <a:defRPr/>
            </a:pPr>
            <a:r>
              <a:rPr lang="zh-CN" altLang="en-US" sz="3800" b="1" dirty="0" smtClean="0">
                <a:solidFill>
                  <a:schemeClr val="accent2">
                    <a:lumMod val="75000"/>
                  </a:schemeClr>
                </a:solidFill>
                <a:latin typeface="微软雅黑" panose="020B0503020204020204" pitchFamily="34" charset="-122"/>
                <a:ea typeface="微软雅黑" panose="020B0503020204020204" pitchFamily="34" charset="-122"/>
                <a:cs typeface="+mn-cs"/>
              </a:rPr>
              <a:t>烟草广告的“真面目”</a:t>
            </a:r>
          </a:p>
        </p:txBody>
      </p:sp>
      <p:sp>
        <p:nvSpPr>
          <p:cNvPr id="11267" name="内容占位符 2"/>
          <p:cNvSpPr>
            <a:spLocks noGrp="1"/>
          </p:cNvSpPr>
          <p:nvPr>
            <p:ph idx="1"/>
          </p:nvPr>
        </p:nvSpPr>
        <p:spPr>
          <a:xfrm>
            <a:off x="395288" y="1006475"/>
            <a:ext cx="8424862" cy="3725863"/>
          </a:xfrm>
        </p:spPr>
        <p:txBody>
          <a:bodyPr/>
          <a:lstStyle/>
          <a:p>
            <a:pPr eaLnBrk="1" hangingPunct="1">
              <a:lnSpc>
                <a:spcPct val="90000"/>
              </a:lnSpc>
              <a:buClr>
                <a:srgbClr val="C00000"/>
              </a:buClr>
              <a:buFont typeface="Arial" pitchFamily="34" charset="0"/>
              <a:buNone/>
              <a:defRPr/>
            </a:pPr>
            <a:endParaRPr lang="en-US" altLang="zh-CN" sz="2000" b="1" kern="1200" dirty="0" smtClean="0">
              <a:solidFill>
                <a:srgbClr val="E36C09"/>
              </a:solidFill>
              <a:latin typeface="微软雅黑" pitchFamily="34" charset="-122"/>
            </a:endParaRPr>
          </a:p>
          <a:p>
            <a:pPr eaLnBrk="1" hangingPunct="1">
              <a:lnSpc>
                <a:spcPct val="90000"/>
              </a:lnSpc>
              <a:buClr>
                <a:srgbClr val="C00000"/>
              </a:buClr>
              <a:buFont typeface="Arial" pitchFamily="34" charset="0"/>
              <a:buNone/>
              <a:defRPr/>
            </a:pPr>
            <a:r>
              <a:rPr lang="zh-CN" altLang="en-US" sz="2000" b="1" kern="1200" dirty="0" smtClean="0">
                <a:solidFill>
                  <a:srgbClr val="E36C09"/>
                </a:solidFill>
                <a:latin typeface="微软雅黑" pitchFamily="34" charset="-122"/>
              </a:rPr>
              <a:t>烟草广告：</a:t>
            </a:r>
            <a:endParaRPr lang="en-US" altLang="zh-CN" sz="2000" b="1" kern="1200" dirty="0" smtClean="0">
              <a:solidFill>
                <a:srgbClr val="E36C09"/>
              </a:solidFill>
              <a:latin typeface="微软雅黑" pitchFamily="34" charset="-122"/>
            </a:endParaRPr>
          </a:p>
          <a:p>
            <a:pPr eaLnBrk="1" hangingPunct="1">
              <a:lnSpc>
                <a:spcPct val="90000"/>
              </a:lnSpc>
              <a:buClr>
                <a:srgbClr val="C00000"/>
              </a:buClr>
              <a:buFont typeface="Wingdings" pitchFamily="2" charset="2"/>
              <a:buChar char="l"/>
              <a:defRPr/>
            </a:pPr>
            <a:r>
              <a:rPr lang="zh-CN" altLang="en-US" sz="2000" b="1" dirty="0" smtClean="0">
                <a:solidFill>
                  <a:schemeClr val="accent2">
                    <a:lumMod val="75000"/>
                  </a:schemeClr>
                </a:solidFill>
                <a:latin typeface="微软雅黑" panose="020B0503020204020204" pitchFamily="34" charset="-122"/>
              </a:rPr>
              <a:t>任何形式</a:t>
            </a:r>
            <a:r>
              <a:rPr lang="zh-CN" altLang="en-US" sz="2000" b="1" kern="1200" dirty="0" smtClean="0">
                <a:solidFill>
                  <a:srgbClr val="E36C09"/>
                </a:solidFill>
                <a:latin typeface="微软雅黑" pitchFamily="34" charset="-122"/>
              </a:rPr>
              <a:t>的商业性宣传、推介或活动，其目的、效果或可能的效果在于直接或间接地</a:t>
            </a:r>
            <a:r>
              <a:rPr lang="zh-CN" altLang="en-US" sz="2000" b="1" dirty="0" smtClean="0">
                <a:solidFill>
                  <a:schemeClr val="accent2">
                    <a:lumMod val="75000"/>
                  </a:schemeClr>
                </a:solidFill>
                <a:latin typeface="微软雅黑" panose="020B0503020204020204" pitchFamily="34" charset="-122"/>
              </a:rPr>
              <a:t>推销烟草制品</a:t>
            </a:r>
            <a:r>
              <a:rPr lang="zh-CN" altLang="en-US" sz="2000" b="1" kern="1200" dirty="0" smtClean="0">
                <a:solidFill>
                  <a:srgbClr val="E36C09"/>
                </a:solidFill>
                <a:latin typeface="微软雅黑" pitchFamily="34" charset="-122"/>
              </a:rPr>
              <a:t>或</a:t>
            </a:r>
            <a:r>
              <a:rPr lang="zh-CN" altLang="en-US" sz="2000" b="1" dirty="0" smtClean="0">
                <a:solidFill>
                  <a:schemeClr val="accent2">
                    <a:lumMod val="75000"/>
                  </a:schemeClr>
                </a:solidFill>
                <a:latin typeface="微软雅黑" panose="020B0503020204020204" pitchFamily="34" charset="-122"/>
              </a:rPr>
              <a:t>促进烟草使用</a:t>
            </a:r>
            <a:endParaRPr lang="en-US" altLang="zh-CN" sz="2000" b="1" dirty="0" smtClean="0">
              <a:solidFill>
                <a:schemeClr val="accent2">
                  <a:lumMod val="75000"/>
                </a:schemeClr>
              </a:solidFill>
              <a:latin typeface="微软雅黑" panose="020B0503020204020204" pitchFamily="34" charset="-122"/>
            </a:endParaRPr>
          </a:p>
          <a:p>
            <a:pPr eaLnBrk="1" hangingPunct="1">
              <a:lnSpc>
                <a:spcPct val="90000"/>
              </a:lnSpc>
              <a:buClr>
                <a:srgbClr val="C00000"/>
              </a:buClr>
              <a:buFont typeface="Wingdings" pitchFamily="2" charset="2"/>
              <a:buChar char="l"/>
              <a:defRPr/>
            </a:pPr>
            <a:endParaRPr lang="en-US" altLang="zh-CN" sz="2000" b="1" dirty="0" smtClean="0">
              <a:solidFill>
                <a:schemeClr val="accent2">
                  <a:lumMod val="75000"/>
                </a:schemeClr>
              </a:solidFill>
              <a:latin typeface="微软雅黑" panose="020B0503020204020204" pitchFamily="34" charset="-122"/>
            </a:endParaRPr>
          </a:p>
          <a:p>
            <a:pPr eaLnBrk="1" hangingPunct="1">
              <a:lnSpc>
                <a:spcPct val="90000"/>
              </a:lnSpc>
              <a:buClr>
                <a:srgbClr val="C00000"/>
              </a:buClr>
              <a:buFont typeface="Arial" pitchFamily="34" charset="0"/>
              <a:buNone/>
              <a:defRPr/>
            </a:pPr>
            <a:r>
              <a:rPr lang="zh-CN" altLang="en-US" sz="2000" b="1" kern="1200" dirty="0" smtClean="0">
                <a:solidFill>
                  <a:srgbClr val="E36C09"/>
                </a:solidFill>
                <a:latin typeface="微软雅黑" pitchFamily="34" charset="-122"/>
              </a:rPr>
              <a:t>其作用在于：</a:t>
            </a:r>
            <a:endParaRPr lang="en-US" altLang="zh-CN" sz="2000" b="1" kern="1200" dirty="0" smtClean="0">
              <a:solidFill>
                <a:srgbClr val="E36C09"/>
              </a:solidFill>
              <a:latin typeface="微软雅黑" pitchFamily="34" charset="-122"/>
            </a:endParaRPr>
          </a:p>
          <a:p>
            <a:pPr eaLnBrk="1" hangingPunct="1">
              <a:lnSpc>
                <a:spcPct val="90000"/>
              </a:lnSpc>
              <a:buClr>
                <a:srgbClr val="C00000"/>
              </a:buClr>
              <a:buFont typeface="Wingdings" pitchFamily="2" charset="2"/>
              <a:buChar char="l"/>
              <a:defRPr/>
            </a:pPr>
            <a:r>
              <a:rPr lang="zh-CN" altLang="zh-CN" sz="2000" b="1" kern="1200" dirty="0" smtClean="0">
                <a:solidFill>
                  <a:srgbClr val="E36C09"/>
                </a:solidFill>
                <a:latin typeface="微软雅黑" pitchFamily="34" charset="-122"/>
              </a:rPr>
              <a:t>研究表明，烟草广告会引发戒烟者强烈的吸烟愿望，并导致其</a:t>
            </a:r>
            <a:r>
              <a:rPr lang="zh-CN" altLang="zh-CN" sz="2000" b="1" dirty="0" smtClean="0">
                <a:solidFill>
                  <a:schemeClr val="accent2">
                    <a:lumMod val="75000"/>
                  </a:schemeClr>
                </a:solidFill>
                <a:latin typeface="微软雅黑" panose="020B0503020204020204" pitchFamily="34" charset="-122"/>
              </a:rPr>
              <a:t>复吸</a:t>
            </a:r>
            <a:endParaRPr lang="zh-CN" altLang="en-US" sz="2000" b="1" kern="1200" dirty="0" smtClean="0">
              <a:solidFill>
                <a:srgbClr val="E36C09"/>
              </a:solidFill>
              <a:latin typeface="微软雅黑" pitchFamily="34" charset="-122"/>
            </a:endParaRPr>
          </a:p>
          <a:p>
            <a:pPr eaLnBrk="1" hangingPunct="1">
              <a:lnSpc>
                <a:spcPct val="90000"/>
              </a:lnSpc>
              <a:buClr>
                <a:srgbClr val="C00000"/>
              </a:buClr>
              <a:buFont typeface="Wingdings" pitchFamily="2" charset="2"/>
              <a:buChar char="l"/>
              <a:defRPr/>
            </a:pPr>
            <a:r>
              <a:rPr lang="zh-CN" altLang="en-US" sz="2000" b="1" kern="1200" dirty="0" smtClean="0">
                <a:solidFill>
                  <a:srgbClr val="E36C09"/>
                </a:solidFill>
                <a:latin typeface="微软雅黑" pitchFamily="34" charset="-122"/>
              </a:rPr>
              <a:t>烟草业试图通过做广告让人们认为烟草使用是一种</a:t>
            </a:r>
            <a:r>
              <a:rPr lang="zh-CN" altLang="en-US" sz="2000" b="1" dirty="0" smtClean="0">
                <a:solidFill>
                  <a:schemeClr val="accent2">
                    <a:lumMod val="75000"/>
                  </a:schemeClr>
                </a:solidFill>
                <a:latin typeface="微软雅黑" panose="020B0503020204020204" pitchFamily="34" charset="-122"/>
              </a:rPr>
              <a:t>常见的、具有社会可接受性</a:t>
            </a:r>
            <a:r>
              <a:rPr lang="zh-CN" altLang="en-US" sz="2000" b="1" kern="1200" dirty="0" smtClean="0">
                <a:solidFill>
                  <a:srgbClr val="E36C09"/>
                </a:solidFill>
                <a:latin typeface="微软雅黑" pitchFamily="34" charset="-122"/>
              </a:rPr>
              <a:t>的行为，并且弱化关于</a:t>
            </a:r>
            <a:r>
              <a:rPr lang="zh-CN" altLang="en-US" sz="2000" b="1" dirty="0" smtClean="0">
                <a:solidFill>
                  <a:schemeClr val="accent2">
                    <a:lumMod val="75000"/>
                  </a:schemeClr>
                </a:solidFill>
                <a:latin typeface="微软雅黑" panose="020B0503020204020204" pitchFamily="34" charset="-122"/>
              </a:rPr>
              <a:t>烟草健康后果</a:t>
            </a:r>
            <a:r>
              <a:rPr lang="zh-CN" altLang="en-US" sz="2000" b="1" kern="1200" dirty="0" smtClean="0">
                <a:solidFill>
                  <a:srgbClr val="E36C09"/>
                </a:solidFill>
                <a:latin typeface="微软雅黑" pitchFamily="34" charset="-122"/>
              </a:rPr>
              <a:t>的警告</a:t>
            </a:r>
          </a:p>
          <a:p>
            <a:pPr eaLnBrk="1" hangingPunct="1">
              <a:lnSpc>
                <a:spcPct val="90000"/>
              </a:lnSpc>
              <a:buClr>
                <a:srgbClr val="C00000"/>
              </a:buClr>
              <a:buFont typeface="Wingdings" pitchFamily="2" charset="2"/>
              <a:buChar char="l"/>
              <a:defRPr/>
            </a:pPr>
            <a:r>
              <a:rPr lang="zh-CN" altLang="zh-CN" sz="2000" b="1" kern="1200" dirty="0" smtClean="0">
                <a:solidFill>
                  <a:srgbClr val="E36C09"/>
                </a:solidFill>
                <a:latin typeface="微软雅黑" pitchFamily="34" charset="-122"/>
              </a:rPr>
              <a:t>烟草营销活动取得政治影响，以便</a:t>
            </a:r>
            <a:r>
              <a:rPr lang="zh-CN" altLang="zh-CN" sz="2000" b="1" dirty="0" smtClean="0">
                <a:solidFill>
                  <a:schemeClr val="accent2">
                    <a:lumMod val="75000"/>
                  </a:schemeClr>
                </a:solidFill>
                <a:latin typeface="微软雅黑" panose="020B0503020204020204" pitchFamily="34" charset="-122"/>
              </a:rPr>
              <a:t>弱化控烟立法和政策</a:t>
            </a:r>
            <a:endParaRPr lang="en-US" altLang="zh-CN" sz="2000" b="1" kern="1200" dirty="0" smtClean="0">
              <a:solidFill>
                <a:srgbClr val="E36C09"/>
              </a:solidFill>
              <a:latin typeface="微软雅黑" pitchFamily="34" charset="-122"/>
            </a:endParaRPr>
          </a:p>
          <a:p>
            <a:pPr eaLnBrk="1" hangingPunct="1">
              <a:lnSpc>
                <a:spcPct val="90000"/>
              </a:lnSpc>
              <a:buClr>
                <a:srgbClr val="C00000"/>
              </a:buClr>
              <a:buFont typeface="Wingdings" pitchFamily="2" charset="2"/>
              <a:buChar char="l"/>
              <a:defRPr/>
            </a:pPr>
            <a:endParaRPr lang="zh-CN" altLang="en-US" sz="2000" b="1" dirty="0" smtClean="0">
              <a:solidFill>
                <a:schemeClr val="accent2">
                  <a:lumMod val="75000"/>
                </a:schemeClr>
              </a:solidFill>
              <a:latin typeface="微软雅黑" panose="020B0503020204020204" pitchFamily="34" charset="-122"/>
            </a:endParaRPr>
          </a:p>
        </p:txBody>
      </p:sp>
      <p:sp>
        <p:nvSpPr>
          <p:cNvPr id="4" name="圆角矩形 3"/>
          <p:cNvSpPr/>
          <p:nvPr/>
        </p:nvSpPr>
        <p:spPr>
          <a:xfrm>
            <a:off x="0" y="1417638"/>
            <a:ext cx="9144000" cy="3725862"/>
          </a:xfrm>
          <a:prstGeom prst="roundRect">
            <a:avLst/>
          </a:prstGeom>
          <a:solidFill>
            <a:srgbClr val="39B0E6"/>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buFont typeface="Arial" pitchFamily="34" charset="0"/>
              <a:buChar char="•"/>
              <a:defRPr/>
            </a:pPr>
            <a:r>
              <a:rPr lang="zh-CN" altLang="en-US" sz="6600" b="1" dirty="0" smtClean="0">
                <a:solidFill>
                  <a:srgbClr val="FFFFFF"/>
                </a:solidFill>
                <a:latin typeface="+mn-ea"/>
                <a:ea typeface="+mn-ea"/>
              </a:rPr>
              <a:t>促进烟草消费，</a:t>
            </a:r>
            <a:endParaRPr lang="en-US" altLang="zh-CN" sz="6600" b="1" dirty="0" smtClean="0">
              <a:solidFill>
                <a:srgbClr val="FFFFFF"/>
              </a:solidFill>
              <a:latin typeface="+mn-ea"/>
              <a:ea typeface="+mn-ea"/>
            </a:endParaRPr>
          </a:p>
          <a:p>
            <a:pPr eaLnBrk="1" hangingPunct="1">
              <a:buFont typeface="Arial" pitchFamily="34" charset="0"/>
              <a:buChar char="•"/>
              <a:defRPr/>
            </a:pPr>
            <a:r>
              <a:rPr lang="zh-CN" altLang="en-US" sz="6600" b="1" dirty="0" smtClean="0">
                <a:solidFill>
                  <a:srgbClr val="FFFFFF"/>
                </a:solidFill>
                <a:latin typeface="+mn-ea"/>
                <a:ea typeface="+mn-ea"/>
              </a:rPr>
              <a:t>赚取更多的利润</a:t>
            </a:r>
            <a:endParaRPr lang="en-US" altLang="zh-CN" sz="6600" b="1" dirty="0" smtClean="0">
              <a:solidFill>
                <a:srgbClr val="FFFFFF"/>
              </a:solidFill>
              <a:latin typeface="+mn-ea"/>
              <a:ea typeface="+mn-ea"/>
            </a:endParaRPr>
          </a:p>
          <a:p>
            <a:pPr eaLnBrk="1" hangingPunct="1">
              <a:buFont typeface="Arial" pitchFamily="34" charset="0"/>
              <a:buChar char="•"/>
              <a:defRPr/>
            </a:pPr>
            <a:r>
              <a:rPr lang="zh-CN" altLang="en-US" sz="6600" b="1" dirty="0" smtClean="0">
                <a:solidFill>
                  <a:srgbClr val="FFFFFF"/>
                </a:solidFill>
                <a:latin typeface="+mn-ea"/>
                <a:ea typeface="+mn-ea"/>
              </a:rPr>
              <a:t>营销死亡！</a:t>
            </a:r>
            <a:endParaRPr lang="zh-CN" altLang="en-US" sz="5400" b="1" dirty="0" smtClean="0">
              <a:solidFill>
                <a:srgbClr val="FFFFFF"/>
              </a:solidFill>
              <a:latin typeface="+mn-ea"/>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Line 4"/>
          <p:cNvSpPr>
            <a:spLocks noChangeShapeType="1"/>
          </p:cNvSpPr>
          <p:nvPr/>
        </p:nvSpPr>
        <p:spPr bwMode="auto">
          <a:xfrm>
            <a:off x="1782763" y="1244600"/>
            <a:ext cx="0" cy="3124200"/>
          </a:xfrm>
          <a:prstGeom prst="line">
            <a:avLst/>
          </a:prstGeom>
          <a:noFill/>
          <a:ln w="19050">
            <a:solidFill>
              <a:srgbClr val="808080"/>
            </a:solidFill>
            <a:round/>
            <a:headEnd/>
            <a:tailEnd/>
          </a:ln>
        </p:spPr>
        <p:txBody>
          <a:bodyPr/>
          <a:lstStyle/>
          <a:p>
            <a:endParaRPr lang="zh-CN" altLang="en-US"/>
          </a:p>
        </p:txBody>
      </p:sp>
      <p:grpSp>
        <p:nvGrpSpPr>
          <p:cNvPr id="2" name="Group 3"/>
          <p:cNvGrpSpPr>
            <a:grpSpLocks/>
          </p:cNvGrpSpPr>
          <p:nvPr/>
        </p:nvGrpSpPr>
        <p:grpSpPr bwMode="auto">
          <a:xfrm>
            <a:off x="914400" y="868363"/>
            <a:ext cx="1724025" cy="482600"/>
            <a:chOff x="816" y="2304"/>
            <a:chExt cx="1440" cy="448"/>
          </a:xfrm>
        </p:grpSpPr>
        <p:sp>
          <p:nvSpPr>
            <p:cNvPr id="26644" name="Freeform 4"/>
            <p:cNvSpPr>
              <a:spLocks/>
            </p:cNvSpPr>
            <p:nvPr/>
          </p:nvSpPr>
          <p:spPr bwMode="gray">
            <a:xfrm>
              <a:off x="901" y="2562"/>
              <a:ext cx="1270" cy="190"/>
            </a:xfrm>
            <a:custGeom>
              <a:avLst/>
              <a:gdLst>
                <a:gd name="T0" fmla="*/ 1633 w 1120"/>
                <a:gd name="T1" fmla="*/ 108 h 252"/>
                <a:gd name="T2" fmla="*/ 1626 w 1120"/>
                <a:gd name="T3" fmla="*/ 107 h 252"/>
                <a:gd name="T4" fmla="*/ 1603 w 1120"/>
                <a:gd name="T5" fmla="*/ 105 h 252"/>
                <a:gd name="T6" fmla="*/ 1566 w 1120"/>
                <a:gd name="T7" fmla="*/ 103 h 252"/>
                <a:gd name="T8" fmla="*/ 1514 w 1120"/>
                <a:gd name="T9" fmla="*/ 100 h 252"/>
                <a:gd name="T10" fmla="*/ 1447 w 1120"/>
                <a:gd name="T11" fmla="*/ 95 h 252"/>
                <a:gd name="T12" fmla="*/ 1369 w 1120"/>
                <a:gd name="T13" fmla="*/ 91 h 252"/>
                <a:gd name="T14" fmla="*/ 1277 w 1120"/>
                <a:gd name="T15" fmla="*/ 87 h 252"/>
                <a:gd name="T16" fmla="*/ 1175 w 1120"/>
                <a:gd name="T17" fmla="*/ 84 h 252"/>
                <a:gd name="T18" fmla="*/ 1065 w 1120"/>
                <a:gd name="T19" fmla="*/ 81 h 252"/>
                <a:gd name="T20" fmla="*/ 942 w 1120"/>
                <a:gd name="T21" fmla="*/ 79 h 252"/>
                <a:gd name="T22" fmla="*/ 810 w 1120"/>
                <a:gd name="T23" fmla="*/ 79 h 252"/>
                <a:gd name="T24" fmla="*/ 679 w 1120"/>
                <a:gd name="T25" fmla="*/ 79 h 252"/>
                <a:gd name="T26" fmla="*/ 559 w 1120"/>
                <a:gd name="T27" fmla="*/ 81 h 252"/>
                <a:gd name="T28" fmla="*/ 449 w 1120"/>
                <a:gd name="T29" fmla="*/ 84 h 252"/>
                <a:gd name="T30" fmla="*/ 347 w 1120"/>
                <a:gd name="T31" fmla="*/ 87 h 252"/>
                <a:gd name="T32" fmla="*/ 260 w 1120"/>
                <a:gd name="T33" fmla="*/ 91 h 252"/>
                <a:gd name="T34" fmla="*/ 184 w 1120"/>
                <a:gd name="T35" fmla="*/ 95 h 252"/>
                <a:gd name="T36" fmla="*/ 119 w 1120"/>
                <a:gd name="T37" fmla="*/ 100 h 252"/>
                <a:gd name="T38" fmla="*/ 67 w 1120"/>
                <a:gd name="T39" fmla="*/ 103 h 252"/>
                <a:gd name="T40" fmla="*/ 29 w 1120"/>
                <a:gd name="T41" fmla="*/ 105 h 252"/>
                <a:gd name="T42" fmla="*/ 9 w 1120"/>
                <a:gd name="T43" fmla="*/ 107 h 252"/>
                <a:gd name="T44" fmla="*/ 0 w 1120"/>
                <a:gd name="T45" fmla="*/ 108 h 252"/>
                <a:gd name="T46" fmla="*/ 0 w 1120"/>
                <a:gd name="T47" fmla="*/ 26 h 252"/>
                <a:gd name="T48" fmla="*/ 816 w 1120"/>
                <a:gd name="T49" fmla="*/ 0 h 252"/>
                <a:gd name="T50" fmla="*/ 1633 w 1120"/>
                <a:gd name="T51" fmla="*/ 26 h 252"/>
                <a:gd name="T52" fmla="*/ 1633 w 1120"/>
                <a:gd name="T53" fmla="*/ 108 h 252"/>
                <a:gd name="T54" fmla="*/ 1633 w 1120"/>
                <a:gd name="T55" fmla="*/ 108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9525">
              <a:noFill/>
              <a:miter lim="800000"/>
              <a:headEnd/>
              <a:tailEnd/>
            </a:ln>
          </p:spPr>
          <p:txBody>
            <a:bodyPr/>
            <a:lstStyle/>
            <a:p>
              <a:endParaRPr lang="zh-CN" altLang="en-US"/>
            </a:p>
          </p:txBody>
        </p:sp>
        <p:sp>
          <p:nvSpPr>
            <p:cNvPr id="7" name="Rectangle 5"/>
            <p:cNvSpPr>
              <a:spLocks noChangeArrowheads="1"/>
            </p:cNvSpPr>
            <p:nvPr/>
          </p:nvSpPr>
          <p:spPr bwMode="gray">
            <a:xfrm>
              <a:off x="816" y="2304"/>
              <a:ext cx="1440" cy="393"/>
            </a:xfrm>
            <a:prstGeom prst="rect">
              <a:avLst/>
            </a:prstGeom>
            <a:gradFill rotWithShape="1">
              <a:gsLst>
                <a:gs pos="0">
                  <a:schemeClr val="hlink"/>
                </a:gs>
                <a:gs pos="100000">
                  <a:schemeClr val="hlink">
                    <a:gamma/>
                    <a:tint val="63529"/>
                    <a:invGamma/>
                  </a:schemeClr>
                </a:gs>
              </a:gsLst>
              <a:lin ang="2700000" scaled="1"/>
            </a:gradFill>
            <a:ln>
              <a:noFill/>
            </a:ln>
            <a:extLst/>
          </p:spPr>
          <p:txBody>
            <a:bodyPr wrap="none" anchor="ctr"/>
            <a:lstStyle/>
            <a:p>
              <a:pPr algn="ctr">
                <a:defRPr/>
              </a:pPr>
              <a:r>
                <a:rPr lang="zh-CN" altLang="en-US" b="1" dirty="0" smtClean="0">
                  <a:solidFill>
                    <a:srgbClr val="FFFFFF"/>
                  </a:solidFill>
                  <a:effectLst>
                    <a:outerShdw blurRad="38100" dist="38100" dir="2700000" algn="tl">
                      <a:srgbClr val="000000"/>
                    </a:outerShdw>
                  </a:effectLst>
                  <a:latin typeface="Calibri" pitchFamily="34" charset="0"/>
                  <a:ea typeface="宋体" charset="-122"/>
                </a:rPr>
                <a:t>广告法修订之前</a:t>
              </a:r>
              <a:endParaRPr lang="en-US" altLang="zh-CN" b="1" dirty="0">
                <a:solidFill>
                  <a:srgbClr val="FFFFFF"/>
                </a:solidFill>
                <a:effectLst>
                  <a:outerShdw blurRad="38100" dist="38100" dir="2700000" algn="tl">
                    <a:srgbClr val="000000"/>
                  </a:outerShdw>
                </a:effectLst>
                <a:latin typeface="Calibri" pitchFamily="34" charset="0"/>
                <a:ea typeface="宋体" charset="-122"/>
              </a:endParaRPr>
            </a:p>
          </p:txBody>
        </p:sp>
      </p:grpSp>
      <p:grpSp>
        <p:nvGrpSpPr>
          <p:cNvPr id="3" name="Group 6"/>
          <p:cNvGrpSpPr>
            <a:grpSpLocks/>
          </p:cNvGrpSpPr>
          <p:nvPr/>
        </p:nvGrpSpPr>
        <p:grpSpPr bwMode="auto">
          <a:xfrm>
            <a:off x="914400" y="2011363"/>
            <a:ext cx="1724025" cy="482600"/>
            <a:chOff x="816" y="2304"/>
            <a:chExt cx="1440" cy="448"/>
          </a:xfrm>
        </p:grpSpPr>
        <p:sp>
          <p:nvSpPr>
            <p:cNvPr id="26642" name="Freeform 7"/>
            <p:cNvSpPr>
              <a:spLocks/>
            </p:cNvSpPr>
            <p:nvPr/>
          </p:nvSpPr>
          <p:spPr bwMode="gray">
            <a:xfrm>
              <a:off x="901" y="2562"/>
              <a:ext cx="1270" cy="190"/>
            </a:xfrm>
            <a:custGeom>
              <a:avLst/>
              <a:gdLst>
                <a:gd name="T0" fmla="*/ 1633 w 1120"/>
                <a:gd name="T1" fmla="*/ 108 h 252"/>
                <a:gd name="T2" fmla="*/ 1626 w 1120"/>
                <a:gd name="T3" fmla="*/ 107 h 252"/>
                <a:gd name="T4" fmla="*/ 1603 w 1120"/>
                <a:gd name="T5" fmla="*/ 105 h 252"/>
                <a:gd name="T6" fmla="*/ 1566 w 1120"/>
                <a:gd name="T7" fmla="*/ 103 h 252"/>
                <a:gd name="T8" fmla="*/ 1514 w 1120"/>
                <a:gd name="T9" fmla="*/ 100 h 252"/>
                <a:gd name="T10" fmla="*/ 1447 w 1120"/>
                <a:gd name="T11" fmla="*/ 95 h 252"/>
                <a:gd name="T12" fmla="*/ 1369 w 1120"/>
                <a:gd name="T13" fmla="*/ 91 h 252"/>
                <a:gd name="T14" fmla="*/ 1277 w 1120"/>
                <a:gd name="T15" fmla="*/ 87 h 252"/>
                <a:gd name="T16" fmla="*/ 1175 w 1120"/>
                <a:gd name="T17" fmla="*/ 84 h 252"/>
                <a:gd name="T18" fmla="*/ 1065 w 1120"/>
                <a:gd name="T19" fmla="*/ 81 h 252"/>
                <a:gd name="T20" fmla="*/ 942 w 1120"/>
                <a:gd name="T21" fmla="*/ 79 h 252"/>
                <a:gd name="T22" fmla="*/ 810 w 1120"/>
                <a:gd name="T23" fmla="*/ 79 h 252"/>
                <a:gd name="T24" fmla="*/ 679 w 1120"/>
                <a:gd name="T25" fmla="*/ 79 h 252"/>
                <a:gd name="T26" fmla="*/ 559 w 1120"/>
                <a:gd name="T27" fmla="*/ 81 h 252"/>
                <a:gd name="T28" fmla="*/ 449 w 1120"/>
                <a:gd name="T29" fmla="*/ 84 h 252"/>
                <a:gd name="T30" fmla="*/ 347 w 1120"/>
                <a:gd name="T31" fmla="*/ 87 h 252"/>
                <a:gd name="T32" fmla="*/ 260 w 1120"/>
                <a:gd name="T33" fmla="*/ 91 h 252"/>
                <a:gd name="T34" fmla="*/ 184 w 1120"/>
                <a:gd name="T35" fmla="*/ 95 h 252"/>
                <a:gd name="T36" fmla="*/ 119 w 1120"/>
                <a:gd name="T37" fmla="*/ 100 h 252"/>
                <a:gd name="T38" fmla="*/ 67 w 1120"/>
                <a:gd name="T39" fmla="*/ 103 h 252"/>
                <a:gd name="T40" fmla="*/ 29 w 1120"/>
                <a:gd name="T41" fmla="*/ 105 h 252"/>
                <a:gd name="T42" fmla="*/ 9 w 1120"/>
                <a:gd name="T43" fmla="*/ 107 h 252"/>
                <a:gd name="T44" fmla="*/ 0 w 1120"/>
                <a:gd name="T45" fmla="*/ 108 h 252"/>
                <a:gd name="T46" fmla="*/ 0 w 1120"/>
                <a:gd name="T47" fmla="*/ 26 h 252"/>
                <a:gd name="T48" fmla="*/ 816 w 1120"/>
                <a:gd name="T49" fmla="*/ 0 h 252"/>
                <a:gd name="T50" fmla="*/ 1633 w 1120"/>
                <a:gd name="T51" fmla="*/ 26 h 252"/>
                <a:gd name="T52" fmla="*/ 1633 w 1120"/>
                <a:gd name="T53" fmla="*/ 108 h 252"/>
                <a:gd name="T54" fmla="*/ 1633 w 1120"/>
                <a:gd name="T55" fmla="*/ 108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9525">
              <a:noFill/>
              <a:miter lim="800000"/>
              <a:headEnd/>
              <a:tailEnd/>
            </a:ln>
          </p:spPr>
          <p:txBody>
            <a:bodyPr/>
            <a:lstStyle/>
            <a:p>
              <a:endParaRPr lang="zh-CN" altLang="en-US"/>
            </a:p>
          </p:txBody>
        </p:sp>
        <p:sp>
          <p:nvSpPr>
            <p:cNvPr id="10" name="Rectangle 8"/>
            <p:cNvSpPr>
              <a:spLocks noChangeArrowheads="1"/>
            </p:cNvSpPr>
            <p:nvPr/>
          </p:nvSpPr>
          <p:spPr bwMode="gray">
            <a:xfrm>
              <a:off x="816" y="2304"/>
              <a:ext cx="1440" cy="393"/>
            </a:xfrm>
            <a:prstGeom prst="rect">
              <a:avLst/>
            </a:prstGeom>
            <a:gradFill rotWithShape="1">
              <a:gsLst>
                <a:gs pos="0">
                  <a:schemeClr val="folHlink"/>
                </a:gs>
                <a:gs pos="100000">
                  <a:schemeClr val="folHlink">
                    <a:gamma/>
                    <a:tint val="47451"/>
                    <a:invGamma/>
                  </a:schemeClr>
                </a:gs>
              </a:gsLst>
              <a:lin ang="2700000" scaled="1"/>
            </a:gradFill>
            <a:ln>
              <a:noFill/>
            </a:ln>
            <a:extLst/>
          </p:spPr>
          <p:txBody>
            <a:bodyPr wrap="none" anchor="ctr"/>
            <a:lstStyle/>
            <a:p>
              <a:pPr algn="ctr">
                <a:defRPr/>
              </a:pPr>
              <a:r>
                <a:rPr lang="zh-CN" altLang="en-US" b="1" dirty="0">
                  <a:solidFill>
                    <a:srgbClr val="FFFFFF"/>
                  </a:solidFill>
                  <a:effectLst>
                    <a:outerShdw blurRad="38100" dist="38100" dir="2700000" algn="tl">
                      <a:srgbClr val="000000"/>
                    </a:outerShdw>
                  </a:effectLst>
                  <a:latin typeface="Calibri" pitchFamily="34" charset="0"/>
                  <a:ea typeface="宋体" charset="-122"/>
                </a:rPr>
                <a:t>公开征求</a:t>
              </a:r>
              <a:r>
                <a:rPr lang="zh-CN" altLang="en-US" b="1" dirty="0" smtClean="0">
                  <a:solidFill>
                    <a:srgbClr val="FFFFFF"/>
                  </a:solidFill>
                  <a:effectLst>
                    <a:outerShdw blurRad="38100" dist="38100" dir="2700000" algn="tl">
                      <a:srgbClr val="000000"/>
                    </a:outerShdw>
                  </a:effectLst>
                  <a:latin typeface="Calibri" pitchFamily="34" charset="0"/>
                  <a:ea typeface="宋体" charset="-122"/>
                </a:rPr>
                <a:t>意见后</a:t>
              </a:r>
              <a:endParaRPr lang="en-US" altLang="zh-CN" b="1" dirty="0">
                <a:solidFill>
                  <a:srgbClr val="FFFFFF"/>
                </a:solidFill>
                <a:effectLst>
                  <a:outerShdw blurRad="38100" dist="38100" dir="2700000" algn="tl">
                    <a:srgbClr val="000000"/>
                  </a:outerShdw>
                </a:effectLst>
                <a:latin typeface="Calibri" pitchFamily="34" charset="0"/>
                <a:ea typeface="宋体" charset="-122"/>
              </a:endParaRPr>
            </a:p>
          </p:txBody>
        </p:sp>
      </p:grpSp>
      <p:grpSp>
        <p:nvGrpSpPr>
          <p:cNvPr id="4" name="Group 9"/>
          <p:cNvGrpSpPr>
            <a:grpSpLocks/>
          </p:cNvGrpSpPr>
          <p:nvPr/>
        </p:nvGrpSpPr>
        <p:grpSpPr bwMode="auto">
          <a:xfrm>
            <a:off x="914400" y="3154363"/>
            <a:ext cx="1724025" cy="482600"/>
            <a:chOff x="816" y="2304"/>
            <a:chExt cx="1440" cy="448"/>
          </a:xfrm>
        </p:grpSpPr>
        <p:sp>
          <p:nvSpPr>
            <p:cNvPr id="26640" name="Freeform 10"/>
            <p:cNvSpPr>
              <a:spLocks/>
            </p:cNvSpPr>
            <p:nvPr/>
          </p:nvSpPr>
          <p:spPr bwMode="gray">
            <a:xfrm>
              <a:off x="901" y="2562"/>
              <a:ext cx="1270" cy="190"/>
            </a:xfrm>
            <a:custGeom>
              <a:avLst/>
              <a:gdLst>
                <a:gd name="T0" fmla="*/ 1633 w 1120"/>
                <a:gd name="T1" fmla="*/ 108 h 252"/>
                <a:gd name="T2" fmla="*/ 1626 w 1120"/>
                <a:gd name="T3" fmla="*/ 107 h 252"/>
                <a:gd name="T4" fmla="*/ 1603 w 1120"/>
                <a:gd name="T5" fmla="*/ 105 h 252"/>
                <a:gd name="T6" fmla="*/ 1566 w 1120"/>
                <a:gd name="T7" fmla="*/ 103 h 252"/>
                <a:gd name="T8" fmla="*/ 1514 w 1120"/>
                <a:gd name="T9" fmla="*/ 100 h 252"/>
                <a:gd name="T10" fmla="*/ 1447 w 1120"/>
                <a:gd name="T11" fmla="*/ 95 h 252"/>
                <a:gd name="T12" fmla="*/ 1369 w 1120"/>
                <a:gd name="T13" fmla="*/ 91 h 252"/>
                <a:gd name="T14" fmla="*/ 1277 w 1120"/>
                <a:gd name="T15" fmla="*/ 87 h 252"/>
                <a:gd name="T16" fmla="*/ 1175 w 1120"/>
                <a:gd name="T17" fmla="*/ 84 h 252"/>
                <a:gd name="T18" fmla="*/ 1065 w 1120"/>
                <a:gd name="T19" fmla="*/ 81 h 252"/>
                <a:gd name="T20" fmla="*/ 942 w 1120"/>
                <a:gd name="T21" fmla="*/ 79 h 252"/>
                <a:gd name="T22" fmla="*/ 810 w 1120"/>
                <a:gd name="T23" fmla="*/ 79 h 252"/>
                <a:gd name="T24" fmla="*/ 679 w 1120"/>
                <a:gd name="T25" fmla="*/ 79 h 252"/>
                <a:gd name="T26" fmla="*/ 559 w 1120"/>
                <a:gd name="T27" fmla="*/ 81 h 252"/>
                <a:gd name="T28" fmla="*/ 449 w 1120"/>
                <a:gd name="T29" fmla="*/ 84 h 252"/>
                <a:gd name="T30" fmla="*/ 347 w 1120"/>
                <a:gd name="T31" fmla="*/ 87 h 252"/>
                <a:gd name="T32" fmla="*/ 260 w 1120"/>
                <a:gd name="T33" fmla="*/ 91 h 252"/>
                <a:gd name="T34" fmla="*/ 184 w 1120"/>
                <a:gd name="T35" fmla="*/ 95 h 252"/>
                <a:gd name="T36" fmla="*/ 119 w 1120"/>
                <a:gd name="T37" fmla="*/ 100 h 252"/>
                <a:gd name="T38" fmla="*/ 67 w 1120"/>
                <a:gd name="T39" fmla="*/ 103 h 252"/>
                <a:gd name="T40" fmla="*/ 29 w 1120"/>
                <a:gd name="T41" fmla="*/ 105 h 252"/>
                <a:gd name="T42" fmla="*/ 9 w 1120"/>
                <a:gd name="T43" fmla="*/ 107 h 252"/>
                <a:gd name="T44" fmla="*/ 0 w 1120"/>
                <a:gd name="T45" fmla="*/ 108 h 252"/>
                <a:gd name="T46" fmla="*/ 0 w 1120"/>
                <a:gd name="T47" fmla="*/ 26 h 252"/>
                <a:gd name="T48" fmla="*/ 816 w 1120"/>
                <a:gd name="T49" fmla="*/ 0 h 252"/>
                <a:gd name="T50" fmla="*/ 1633 w 1120"/>
                <a:gd name="T51" fmla="*/ 26 h 252"/>
                <a:gd name="T52" fmla="*/ 1633 w 1120"/>
                <a:gd name="T53" fmla="*/ 108 h 252"/>
                <a:gd name="T54" fmla="*/ 1633 w 1120"/>
                <a:gd name="T55" fmla="*/ 108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9525">
              <a:noFill/>
              <a:miter lim="800000"/>
              <a:headEnd/>
              <a:tailEnd/>
            </a:ln>
          </p:spPr>
          <p:txBody>
            <a:bodyPr/>
            <a:lstStyle/>
            <a:p>
              <a:endParaRPr lang="zh-CN" altLang="en-US"/>
            </a:p>
          </p:txBody>
        </p:sp>
        <p:sp>
          <p:nvSpPr>
            <p:cNvPr id="13" name="Rectangle 11"/>
            <p:cNvSpPr>
              <a:spLocks noChangeArrowheads="1"/>
            </p:cNvSpPr>
            <p:nvPr/>
          </p:nvSpPr>
          <p:spPr bwMode="gray">
            <a:xfrm>
              <a:off x="816" y="2304"/>
              <a:ext cx="1440" cy="393"/>
            </a:xfrm>
            <a:prstGeom prst="rect">
              <a:avLst/>
            </a:prstGeom>
            <a:gradFill rotWithShape="1">
              <a:gsLst>
                <a:gs pos="0">
                  <a:schemeClr val="accent2"/>
                </a:gs>
                <a:gs pos="100000">
                  <a:schemeClr val="accent2">
                    <a:gamma/>
                    <a:tint val="60392"/>
                    <a:invGamma/>
                  </a:schemeClr>
                </a:gs>
              </a:gsLst>
              <a:lin ang="2700000" scaled="1"/>
            </a:gradFill>
            <a:ln>
              <a:noFill/>
            </a:ln>
            <a:extLst/>
          </p:spPr>
          <p:txBody>
            <a:bodyPr wrap="none" anchor="ctr"/>
            <a:lstStyle/>
            <a:p>
              <a:pPr algn="ctr">
                <a:defRPr/>
              </a:pPr>
              <a:r>
                <a:rPr lang="zh-CN" altLang="en-US" b="1" dirty="0">
                  <a:solidFill>
                    <a:srgbClr val="FFFFFF"/>
                  </a:solidFill>
                  <a:effectLst>
                    <a:outerShdw blurRad="38100" dist="38100" dir="2700000" algn="tl">
                      <a:srgbClr val="000000"/>
                    </a:outerShdw>
                  </a:effectLst>
                  <a:latin typeface="Calibri" pitchFamily="34" charset="0"/>
                  <a:ea typeface="宋体" charset="-122"/>
                </a:rPr>
                <a:t>交人大审议前</a:t>
              </a:r>
              <a:endParaRPr lang="en-US" altLang="zh-CN" b="1" dirty="0">
                <a:solidFill>
                  <a:srgbClr val="FFFFFF"/>
                </a:solidFill>
                <a:effectLst>
                  <a:outerShdw blurRad="38100" dist="38100" dir="2700000" algn="tl">
                    <a:srgbClr val="000000"/>
                  </a:outerShdw>
                </a:effectLst>
                <a:latin typeface="Calibri" pitchFamily="34" charset="0"/>
                <a:ea typeface="宋体" charset="-122"/>
              </a:endParaRPr>
            </a:p>
          </p:txBody>
        </p:sp>
      </p:grpSp>
      <p:grpSp>
        <p:nvGrpSpPr>
          <p:cNvPr id="5" name="Group 12"/>
          <p:cNvGrpSpPr>
            <a:grpSpLocks/>
          </p:cNvGrpSpPr>
          <p:nvPr/>
        </p:nvGrpSpPr>
        <p:grpSpPr bwMode="auto">
          <a:xfrm>
            <a:off x="914400" y="4297363"/>
            <a:ext cx="1724025" cy="482600"/>
            <a:chOff x="816" y="2304"/>
            <a:chExt cx="1440" cy="448"/>
          </a:xfrm>
        </p:grpSpPr>
        <p:sp>
          <p:nvSpPr>
            <p:cNvPr id="26638" name="Freeform 13"/>
            <p:cNvSpPr>
              <a:spLocks/>
            </p:cNvSpPr>
            <p:nvPr/>
          </p:nvSpPr>
          <p:spPr bwMode="gray">
            <a:xfrm>
              <a:off x="901" y="2562"/>
              <a:ext cx="1270" cy="190"/>
            </a:xfrm>
            <a:custGeom>
              <a:avLst/>
              <a:gdLst>
                <a:gd name="T0" fmla="*/ 1633 w 1120"/>
                <a:gd name="T1" fmla="*/ 108 h 252"/>
                <a:gd name="T2" fmla="*/ 1626 w 1120"/>
                <a:gd name="T3" fmla="*/ 107 h 252"/>
                <a:gd name="T4" fmla="*/ 1603 w 1120"/>
                <a:gd name="T5" fmla="*/ 105 h 252"/>
                <a:gd name="T6" fmla="*/ 1566 w 1120"/>
                <a:gd name="T7" fmla="*/ 103 h 252"/>
                <a:gd name="T8" fmla="*/ 1514 w 1120"/>
                <a:gd name="T9" fmla="*/ 100 h 252"/>
                <a:gd name="T10" fmla="*/ 1447 w 1120"/>
                <a:gd name="T11" fmla="*/ 95 h 252"/>
                <a:gd name="T12" fmla="*/ 1369 w 1120"/>
                <a:gd name="T13" fmla="*/ 91 h 252"/>
                <a:gd name="T14" fmla="*/ 1277 w 1120"/>
                <a:gd name="T15" fmla="*/ 87 h 252"/>
                <a:gd name="T16" fmla="*/ 1175 w 1120"/>
                <a:gd name="T17" fmla="*/ 84 h 252"/>
                <a:gd name="T18" fmla="*/ 1065 w 1120"/>
                <a:gd name="T19" fmla="*/ 81 h 252"/>
                <a:gd name="T20" fmla="*/ 942 w 1120"/>
                <a:gd name="T21" fmla="*/ 79 h 252"/>
                <a:gd name="T22" fmla="*/ 810 w 1120"/>
                <a:gd name="T23" fmla="*/ 79 h 252"/>
                <a:gd name="T24" fmla="*/ 679 w 1120"/>
                <a:gd name="T25" fmla="*/ 79 h 252"/>
                <a:gd name="T26" fmla="*/ 559 w 1120"/>
                <a:gd name="T27" fmla="*/ 81 h 252"/>
                <a:gd name="T28" fmla="*/ 449 w 1120"/>
                <a:gd name="T29" fmla="*/ 84 h 252"/>
                <a:gd name="T30" fmla="*/ 347 w 1120"/>
                <a:gd name="T31" fmla="*/ 87 h 252"/>
                <a:gd name="T32" fmla="*/ 260 w 1120"/>
                <a:gd name="T33" fmla="*/ 91 h 252"/>
                <a:gd name="T34" fmla="*/ 184 w 1120"/>
                <a:gd name="T35" fmla="*/ 95 h 252"/>
                <a:gd name="T36" fmla="*/ 119 w 1120"/>
                <a:gd name="T37" fmla="*/ 100 h 252"/>
                <a:gd name="T38" fmla="*/ 67 w 1120"/>
                <a:gd name="T39" fmla="*/ 103 h 252"/>
                <a:gd name="T40" fmla="*/ 29 w 1120"/>
                <a:gd name="T41" fmla="*/ 105 h 252"/>
                <a:gd name="T42" fmla="*/ 9 w 1120"/>
                <a:gd name="T43" fmla="*/ 107 h 252"/>
                <a:gd name="T44" fmla="*/ 0 w 1120"/>
                <a:gd name="T45" fmla="*/ 108 h 252"/>
                <a:gd name="T46" fmla="*/ 0 w 1120"/>
                <a:gd name="T47" fmla="*/ 26 h 252"/>
                <a:gd name="T48" fmla="*/ 816 w 1120"/>
                <a:gd name="T49" fmla="*/ 0 h 252"/>
                <a:gd name="T50" fmla="*/ 1633 w 1120"/>
                <a:gd name="T51" fmla="*/ 26 h 252"/>
                <a:gd name="T52" fmla="*/ 1633 w 1120"/>
                <a:gd name="T53" fmla="*/ 108 h 252"/>
                <a:gd name="T54" fmla="*/ 1633 w 1120"/>
                <a:gd name="T55" fmla="*/ 108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9525">
              <a:noFill/>
              <a:miter lim="800000"/>
              <a:headEnd/>
              <a:tailEnd/>
            </a:ln>
          </p:spPr>
          <p:txBody>
            <a:bodyPr/>
            <a:lstStyle/>
            <a:p>
              <a:endParaRPr lang="zh-CN" altLang="en-US"/>
            </a:p>
          </p:txBody>
        </p:sp>
        <p:sp>
          <p:nvSpPr>
            <p:cNvPr id="16" name="Rectangle 14"/>
            <p:cNvSpPr>
              <a:spLocks noChangeArrowheads="1"/>
            </p:cNvSpPr>
            <p:nvPr/>
          </p:nvSpPr>
          <p:spPr bwMode="gray">
            <a:xfrm>
              <a:off x="816" y="2304"/>
              <a:ext cx="1440" cy="393"/>
            </a:xfrm>
            <a:prstGeom prst="rect">
              <a:avLst/>
            </a:prstGeom>
            <a:gradFill rotWithShape="1">
              <a:gsLst>
                <a:gs pos="0">
                  <a:schemeClr val="accent1"/>
                </a:gs>
                <a:gs pos="100000">
                  <a:schemeClr val="accent1">
                    <a:gamma/>
                    <a:tint val="63529"/>
                    <a:invGamma/>
                  </a:schemeClr>
                </a:gs>
              </a:gsLst>
              <a:lin ang="2700000" scaled="1"/>
            </a:gradFill>
            <a:ln>
              <a:noFill/>
            </a:ln>
            <a:extLst/>
          </p:spPr>
          <p:txBody>
            <a:bodyPr wrap="none" anchor="ctr"/>
            <a:lstStyle/>
            <a:p>
              <a:pPr algn="ctr">
                <a:defRPr/>
              </a:pPr>
              <a:r>
                <a:rPr lang="zh-CN" altLang="en-US" b="1" dirty="0">
                  <a:solidFill>
                    <a:srgbClr val="FFFFFF"/>
                  </a:solidFill>
                  <a:effectLst>
                    <a:outerShdw blurRad="38100" dist="38100" dir="2700000" algn="tl">
                      <a:srgbClr val="000000"/>
                    </a:outerShdw>
                  </a:effectLst>
                  <a:latin typeface="Calibri" pitchFamily="34" charset="0"/>
                  <a:ea typeface="宋体" charset="-122"/>
                </a:rPr>
                <a:t>再次征求意见后</a:t>
              </a:r>
              <a:endParaRPr lang="en-US" altLang="zh-CN" b="1" dirty="0">
                <a:solidFill>
                  <a:srgbClr val="FFFFFF"/>
                </a:solidFill>
                <a:effectLst>
                  <a:outerShdw blurRad="38100" dist="38100" dir="2700000" algn="tl">
                    <a:srgbClr val="000000"/>
                  </a:outerShdw>
                </a:effectLst>
                <a:latin typeface="Calibri" pitchFamily="34" charset="0"/>
                <a:ea typeface="宋体" charset="-122"/>
              </a:endParaRPr>
            </a:p>
          </p:txBody>
        </p:sp>
      </p:grpSp>
      <p:sp>
        <p:nvSpPr>
          <p:cNvPr id="26631" name="Line 18"/>
          <p:cNvSpPr>
            <a:spLocks noChangeShapeType="1"/>
          </p:cNvSpPr>
          <p:nvPr/>
        </p:nvSpPr>
        <p:spPr bwMode="auto">
          <a:xfrm>
            <a:off x="1828800" y="1581150"/>
            <a:ext cx="5943600" cy="0"/>
          </a:xfrm>
          <a:prstGeom prst="line">
            <a:avLst/>
          </a:prstGeom>
          <a:noFill/>
          <a:ln w="38100" cap="rnd">
            <a:solidFill>
              <a:srgbClr val="969696"/>
            </a:solidFill>
            <a:prstDash val="sysDot"/>
            <a:round/>
            <a:headEnd/>
            <a:tailEnd type="oval" w="med" len="med"/>
          </a:ln>
        </p:spPr>
        <p:txBody>
          <a:bodyPr/>
          <a:lstStyle/>
          <a:p>
            <a:endParaRPr lang="zh-CN" altLang="en-US"/>
          </a:p>
        </p:txBody>
      </p:sp>
      <p:sp>
        <p:nvSpPr>
          <p:cNvPr id="26632" name="Line 19"/>
          <p:cNvSpPr>
            <a:spLocks noChangeShapeType="1"/>
          </p:cNvSpPr>
          <p:nvPr/>
        </p:nvSpPr>
        <p:spPr bwMode="auto">
          <a:xfrm>
            <a:off x="1828800" y="2825750"/>
            <a:ext cx="5943600" cy="0"/>
          </a:xfrm>
          <a:prstGeom prst="line">
            <a:avLst/>
          </a:prstGeom>
          <a:noFill/>
          <a:ln w="38100" cap="rnd">
            <a:solidFill>
              <a:srgbClr val="969696"/>
            </a:solidFill>
            <a:prstDash val="sysDot"/>
            <a:round/>
            <a:headEnd/>
            <a:tailEnd type="oval" w="med" len="med"/>
          </a:ln>
        </p:spPr>
        <p:txBody>
          <a:bodyPr/>
          <a:lstStyle/>
          <a:p>
            <a:endParaRPr lang="zh-CN" altLang="en-US"/>
          </a:p>
        </p:txBody>
      </p:sp>
      <p:sp>
        <p:nvSpPr>
          <p:cNvPr id="26633" name="Line 20"/>
          <p:cNvSpPr>
            <a:spLocks noChangeShapeType="1"/>
          </p:cNvSpPr>
          <p:nvPr/>
        </p:nvSpPr>
        <p:spPr bwMode="auto">
          <a:xfrm flipV="1">
            <a:off x="1828800" y="3943350"/>
            <a:ext cx="5943600" cy="3175"/>
          </a:xfrm>
          <a:prstGeom prst="line">
            <a:avLst/>
          </a:prstGeom>
          <a:noFill/>
          <a:ln w="38100" cap="rnd">
            <a:solidFill>
              <a:srgbClr val="969696"/>
            </a:solidFill>
            <a:prstDash val="sysDot"/>
            <a:round/>
            <a:headEnd/>
            <a:tailEnd type="oval" w="med" len="med"/>
          </a:ln>
        </p:spPr>
        <p:txBody>
          <a:bodyPr/>
          <a:lstStyle/>
          <a:p>
            <a:endParaRPr lang="zh-CN" altLang="en-US"/>
          </a:p>
        </p:txBody>
      </p:sp>
      <p:sp>
        <p:nvSpPr>
          <p:cNvPr id="26634" name="Text Box 21"/>
          <p:cNvSpPr txBox="1">
            <a:spLocks noChangeArrowheads="1"/>
          </p:cNvSpPr>
          <p:nvPr/>
        </p:nvSpPr>
        <p:spPr bwMode="auto">
          <a:xfrm>
            <a:off x="3124200" y="742950"/>
            <a:ext cx="4489450" cy="954107"/>
          </a:xfrm>
          <a:prstGeom prst="rect">
            <a:avLst/>
          </a:prstGeom>
          <a:noFill/>
          <a:ln w="9525">
            <a:noFill/>
            <a:miter lim="800000"/>
            <a:headEnd/>
            <a:tailEnd/>
          </a:ln>
        </p:spPr>
        <p:txBody>
          <a:bodyPr wrap="square">
            <a:spAutoFit/>
          </a:bodyPr>
          <a:lstStyle/>
          <a:p>
            <a:r>
              <a:rPr lang="en-US" altLang="zh-CN" sz="1400" dirty="0" smtClean="0">
                <a:solidFill>
                  <a:srgbClr val="000000"/>
                </a:solidFill>
                <a:latin typeface="Verdana" pitchFamily="34" charset="0"/>
                <a:cs typeface="Arial" pitchFamily="34" charset="0"/>
              </a:rPr>
              <a:t>2013.5 </a:t>
            </a:r>
            <a:r>
              <a:rPr lang="zh-CN" altLang="en-US" sz="1400" dirty="0" smtClean="0">
                <a:solidFill>
                  <a:srgbClr val="000000"/>
                </a:solidFill>
                <a:latin typeface="Verdana" pitchFamily="34" charset="0"/>
                <a:cs typeface="Arial" pitchFamily="34" charset="0"/>
              </a:rPr>
              <a:t>编写</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谁在营销死亡</a:t>
            </a:r>
            <a:r>
              <a:rPr lang="en-US" altLang="zh-CN" sz="1400" dirty="0" smtClean="0">
                <a:solidFill>
                  <a:srgbClr val="000000"/>
                </a:solidFill>
                <a:latin typeface="Verdana" pitchFamily="34" charset="0"/>
                <a:cs typeface="Arial" pitchFamily="34" charset="0"/>
              </a:rPr>
              <a:t>》</a:t>
            </a:r>
            <a:endParaRPr lang="en-US" altLang="zh-CN" sz="1400" dirty="0">
              <a:solidFill>
                <a:srgbClr val="000000"/>
              </a:solidFill>
              <a:latin typeface="Verdana" pitchFamily="34" charset="0"/>
              <a:cs typeface="Arial" pitchFamily="34" charset="0"/>
            </a:endParaRPr>
          </a:p>
          <a:p>
            <a:r>
              <a:rPr lang="en-US" altLang="zh-CN" sz="1400" dirty="0" smtClean="0">
                <a:solidFill>
                  <a:srgbClr val="000000"/>
                </a:solidFill>
                <a:latin typeface="Verdana" pitchFamily="34" charset="0"/>
                <a:cs typeface="Arial" pitchFamily="34" charset="0"/>
              </a:rPr>
              <a:t>2014.2</a:t>
            </a:r>
            <a:r>
              <a:rPr lang="zh-CN" altLang="en-US" sz="1400" dirty="0" smtClean="0">
                <a:solidFill>
                  <a:srgbClr val="000000"/>
                </a:solidFill>
                <a:latin typeface="Verdana" pitchFamily="34" charset="0"/>
                <a:cs typeface="Arial" pitchFamily="34" charset="0"/>
              </a:rPr>
              <a:t> 针对志愿者开展烟草广告返乡随手拍活动</a:t>
            </a:r>
            <a:endParaRPr lang="en-US" altLang="zh-CN" sz="1400" dirty="0" smtClean="0">
              <a:solidFill>
                <a:srgbClr val="000000"/>
              </a:solidFill>
              <a:latin typeface="Verdana" pitchFamily="34" charset="0"/>
              <a:cs typeface="Arial" pitchFamily="34" charset="0"/>
            </a:endParaRPr>
          </a:p>
          <a:p>
            <a:r>
              <a:rPr lang="en-US" altLang="zh-CN" sz="1400" dirty="0" smtClean="0">
                <a:solidFill>
                  <a:srgbClr val="000000"/>
                </a:solidFill>
                <a:latin typeface="Verdana" pitchFamily="34" charset="0"/>
                <a:cs typeface="Arial" pitchFamily="34" charset="0"/>
              </a:rPr>
              <a:t>2014.2</a:t>
            </a:r>
            <a:r>
              <a:rPr lang="zh-CN" altLang="en-US" sz="1400" dirty="0" smtClean="0">
                <a:solidFill>
                  <a:srgbClr val="000000"/>
                </a:solidFill>
                <a:latin typeface="Verdana" pitchFamily="34" charset="0"/>
                <a:cs typeface="Arial" pitchFamily="34" charset="0"/>
              </a:rPr>
              <a:t> 举办两会代表座谈会，递交修订广告法申请</a:t>
            </a:r>
            <a:endParaRPr lang="en-US" altLang="zh-CN" sz="1400" dirty="0" smtClean="0">
              <a:solidFill>
                <a:srgbClr val="000000"/>
              </a:solidFill>
              <a:latin typeface="Verdana" pitchFamily="34" charset="0"/>
              <a:cs typeface="Arial" pitchFamily="34" charset="0"/>
            </a:endParaRPr>
          </a:p>
          <a:p>
            <a:endParaRPr lang="en-US" altLang="zh-CN" sz="1400" dirty="0">
              <a:solidFill>
                <a:srgbClr val="000000"/>
              </a:solidFill>
              <a:latin typeface="Verdana" pitchFamily="34" charset="0"/>
              <a:cs typeface="Arial" pitchFamily="34" charset="0"/>
            </a:endParaRPr>
          </a:p>
        </p:txBody>
      </p:sp>
      <p:sp>
        <p:nvSpPr>
          <p:cNvPr id="26635" name="Text Box 22"/>
          <p:cNvSpPr txBox="1">
            <a:spLocks noChangeArrowheads="1"/>
          </p:cNvSpPr>
          <p:nvPr/>
        </p:nvSpPr>
        <p:spPr bwMode="auto">
          <a:xfrm>
            <a:off x="3124200" y="1885950"/>
            <a:ext cx="4721164" cy="738664"/>
          </a:xfrm>
          <a:prstGeom prst="rect">
            <a:avLst/>
          </a:prstGeom>
          <a:noFill/>
          <a:ln w="9525">
            <a:noFill/>
            <a:miter lim="800000"/>
            <a:headEnd/>
            <a:tailEnd/>
          </a:ln>
        </p:spPr>
        <p:txBody>
          <a:bodyPr wrap="none">
            <a:spAutoFit/>
          </a:bodyPr>
          <a:lstStyle/>
          <a:p>
            <a:r>
              <a:rPr lang="en-US" altLang="zh-CN" sz="1400" dirty="0" smtClean="0">
                <a:solidFill>
                  <a:srgbClr val="000000"/>
                </a:solidFill>
                <a:latin typeface="Verdana" pitchFamily="34" charset="0"/>
                <a:cs typeface="Arial" pitchFamily="34" charset="0"/>
              </a:rPr>
              <a:t>2014.2 </a:t>
            </a:r>
            <a:r>
              <a:rPr lang="zh-CN" altLang="en-US" sz="1400" dirty="0" smtClean="0">
                <a:solidFill>
                  <a:srgbClr val="000000"/>
                </a:solidFill>
                <a:latin typeface="Verdana" pitchFamily="34" charset="0"/>
                <a:cs typeface="Arial" pitchFamily="34" charset="0"/>
              </a:rPr>
              <a:t>致信国务院法制办，要求禁止所有的烟草广告</a:t>
            </a:r>
            <a:endParaRPr lang="en-US" altLang="zh-CN" sz="1400" dirty="0">
              <a:solidFill>
                <a:srgbClr val="000000"/>
              </a:solidFill>
              <a:latin typeface="Verdana" pitchFamily="34" charset="0"/>
              <a:cs typeface="Arial" pitchFamily="34" charset="0"/>
            </a:endParaRPr>
          </a:p>
          <a:p>
            <a:r>
              <a:rPr lang="en-US" altLang="zh-CN" sz="1400" b="1" dirty="0" smtClean="0">
                <a:solidFill>
                  <a:srgbClr val="E94E0C"/>
                </a:solidFill>
                <a:latin typeface="Verdana" pitchFamily="34" charset="0"/>
                <a:cs typeface="Arial" pitchFamily="34" charset="0"/>
              </a:rPr>
              <a:t>2004.6 </a:t>
            </a:r>
            <a:r>
              <a:rPr lang="zh-CN" altLang="en-US" sz="1400" b="1" dirty="0" smtClean="0">
                <a:solidFill>
                  <a:srgbClr val="E94E0C"/>
                </a:solidFill>
                <a:latin typeface="Verdana" pitchFamily="34" charset="0"/>
                <a:cs typeface="Arial" pitchFamily="34" charset="0"/>
              </a:rPr>
              <a:t>举办“别让烟草毁了青少年的健康”信息交流会</a:t>
            </a:r>
            <a:endParaRPr lang="en-US" altLang="zh-CN" sz="1400" b="1" dirty="0">
              <a:solidFill>
                <a:srgbClr val="E94E0C"/>
              </a:solidFill>
              <a:latin typeface="Verdana" pitchFamily="34" charset="0"/>
              <a:cs typeface="Arial" pitchFamily="34" charset="0"/>
            </a:endParaRPr>
          </a:p>
          <a:p>
            <a:r>
              <a:rPr lang="en-US" altLang="zh-CN" sz="1400" dirty="0" smtClean="0">
                <a:solidFill>
                  <a:srgbClr val="000000"/>
                </a:solidFill>
                <a:latin typeface="Verdana" pitchFamily="34" charset="0"/>
                <a:cs typeface="Arial" pitchFamily="34" charset="0"/>
              </a:rPr>
              <a:t>2004.6 </a:t>
            </a:r>
            <a:r>
              <a:rPr lang="zh-CN" altLang="en-US" sz="1400" dirty="0" smtClean="0">
                <a:solidFill>
                  <a:srgbClr val="000000"/>
                </a:solidFill>
                <a:latin typeface="Verdana" pitchFamily="34" charset="0"/>
                <a:cs typeface="Arial" pitchFamily="34" charset="0"/>
              </a:rPr>
              <a:t>邀请</a:t>
            </a:r>
            <a:r>
              <a:rPr lang="en-US" altLang="zh-CN" sz="1400" dirty="0" smtClean="0">
                <a:solidFill>
                  <a:srgbClr val="000000"/>
                </a:solidFill>
                <a:latin typeface="Verdana" pitchFamily="34" charset="0"/>
                <a:cs typeface="Arial" pitchFamily="34" charset="0"/>
              </a:rPr>
              <a:t>55</a:t>
            </a:r>
            <a:r>
              <a:rPr lang="zh-CN" altLang="en-US" sz="1400" dirty="0" smtClean="0">
                <a:solidFill>
                  <a:srgbClr val="000000"/>
                </a:solidFill>
                <a:latin typeface="Verdana" pitchFamily="34" charset="0"/>
                <a:cs typeface="Arial" pitchFamily="34" charset="0"/>
              </a:rPr>
              <a:t>位专家联名致信人大法工委</a:t>
            </a:r>
            <a:endParaRPr lang="en-US" altLang="zh-CN" sz="1400" dirty="0">
              <a:solidFill>
                <a:srgbClr val="000000"/>
              </a:solidFill>
              <a:latin typeface="Verdana" pitchFamily="34" charset="0"/>
              <a:cs typeface="Arial" pitchFamily="34" charset="0"/>
            </a:endParaRPr>
          </a:p>
        </p:txBody>
      </p:sp>
      <p:sp>
        <p:nvSpPr>
          <p:cNvPr id="26636" name="Text Box 23"/>
          <p:cNvSpPr txBox="1">
            <a:spLocks noChangeArrowheads="1"/>
          </p:cNvSpPr>
          <p:nvPr/>
        </p:nvSpPr>
        <p:spPr bwMode="auto">
          <a:xfrm>
            <a:off x="3124200" y="3028950"/>
            <a:ext cx="4947188" cy="523220"/>
          </a:xfrm>
          <a:prstGeom prst="rect">
            <a:avLst/>
          </a:prstGeom>
          <a:noFill/>
          <a:ln w="9525">
            <a:noFill/>
            <a:miter lim="800000"/>
            <a:headEnd/>
            <a:tailEnd/>
          </a:ln>
        </p:spPr>
        <p:txBody>
          <a:bodyPr wrap="none">
            <a:spAutoFit/>
          </a:bodyPr>
          <a:lstStyle/>
          <a:p>
            <a:r>
              <a:rPr lang="en-US" altLang="zh-CN" sz="1400" dirty="0" smtClean="0">
                <a:solidFill>
                  <a:srgbClr val="000000"/>
                </a:solidFill>
                <a:latin typeface="Verdana" pitchFamily="34" charset="0"/>
                <a:cs typeface="Arial" pitchFamily="34" charset="0"/>
              </a:rPr>
              <a:t>2014.7 </a:t>
            </a:r>
            <a:r>
              <a:rPr lang="zh-CN" altLang="en-US" sz="1400" dirty="0" smtClean="0">
                <a:solidFill>
                  <a:srgbClr val="000000"/>
                </a:solidFill>
                <a:latin typeface="Verdana" pitchFamily="34" charset="0"/>
                <a:cs typeface="Arial" pitchFamily="34" charset="0"/>
              </a:rPr>
              <a:t>在</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控员集结号开展</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烟草广告害死人</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主题活动</a:t>
            </a:r>
            <a:endParaRPr lang="en-US" altLang="zh-CN" sz="1400" dirty="0" smtClean="0">
              <a:solidFill>
                <a:srgbClr val="000000"/>
              </a:solidFill>
              <a:latin typeface="Verdana" pitchFamily="34" charset="0"/>
              <a:cs typeface="Arial" pitchFamily="34" charset="0"/>
            </a:endParaRPr>
          </a:p>
          <a:p>
            <a:r>
              <a:rPr lang="en-US" altLang="zh-CN" sz="1400" dirty="0">
                <a:solidFill>
                  <a:srgbClr val="000000"/>
                </a:solidFill>
                <a:latin typeface="Verdana" pitchFamily="34" charset="0"/>
                <a:cs typeface="Arial" pitchFamily="34" charset="0"/>
              </a:rPr>
              <a:t>2014.8 </a:t>
            </a:r>
            <a:r>
              <a:rPr lang="zh-CN" altLang="en-US" sz="1400" dirty="0">
                <a:solidFill>
                  <a:srgbClr val="000000"/>
                </a:solidFill>
                <a:latin typeface="Verdana" pitchFamily="34" charset="0"/>
                <a:cs typeface="Arial" pitchFamily="34" charset="0"/>
              </a:rPr>
              <a:t>举办“对修订广告法的期盼”信息</a:t>
            </a:r>
            <a:r>
              <a:rPr lang="zh-CN" altLang="en-US" sz="1400" dirty="0" smtClean="0">
                <a:solidFill>
                  <a:srgbClr val="000000"/>
                </a:solidFill>
                <a:latin typeface="Verdana" pitchFamily="34" charset="0"/>
                <a:cs typeface="Arial" pitchFamily="34" charset="0"/>
              </a:rPr>
              <a:t>交流会</a:t>
            </a:r>
            <a:endParaRPr lang="en-US" altLang="zh-CN" sz="1400" dirty="0">
              <a:solidFill>
                <a:srgbClr val="000000"/>
              </a:solidFill>
              <a:latin typeface="Verdana" pitchFamily="34" charset="0"/>
              <a:cs typeface="Arial" pitchFamily="34" charset="0"/>
            </a:endParaRPr>
          </a:p>
        </p:txBody>
      </p:sp>
      <p:sp>
        <p:nvSpPr>
          <p:cNvPr id="26637" name="Text Box 24"/>
          <p:cNvSpPr txBox="1">
            <a:spLocks noChangeArrowheads="1"/>
          </p:cNvSpPr>
          <p:nvPr/>
        </p:nvSpPr>
        <p:spPr bwMode="auto">
          <a:xfrm>
            <a:off x="3124200" y="4171950"/>
            <a:ext cx="5108193" cy="523220"/>
          </a:xfrm>
          <a:prstGeom prst="rect">
            <a:avLst/>
          </a:prstGeom>
          <a:noFill/>
          <a:ln w="9525">
            <a:noFill/>
            <a:miter lim="800000"/>
            <a:headEnd/>
            <a:tailEnd/>
          </a:ln>
        </p:spPr>
        <p:txBody>
          <a:bodyPr wrap="none">
            <a:spAutoFit/>
          </a:bodyPr>
          <a:lstStyle/>
          <a:p>
            <a:r>
              <a:rPr lang="en-US" altLang="zh-CN" sz="1400" dirty="0" smtClean="0">
                <a:solidFill>
                  <a:srgbClr val="000000"/>
                </a:solidFill>
                <a:latin typeface="Verdana" pitchFamily="34" charset="0"/>
                <a:cs typeface="Arial" pitchFamily="34" charset="0"/>
              </a:rPr>
              <a:t>2014.9 </a:t>
            </a:r>
            <a:r>
              <a:rPr lang="zh-CN" altLang="en-US" sz="1400" dirty="0" smtClean="0">
                <a:solidFill>
                  <a:srgbClr val="000000"/>
                </a:solidFill>
                <a:latin typeface="Verdana" pitchFamily="34" charset="0"/>
                <a:cs typeface="Arial" pitchFamily="34" charset="0"/>
              </a:rPr>
              <a:t>撰写</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广告法立法原则</a:t>
            </a:r>
            <a:r>
              <a:rPr lang="en-US" altLang="zh-CN" sz="1400" dirty="0" smtClean="0">
                <a:solidFill>
                  <a:srgbClr val="000000"/>
                </a:solidFill>
                <a:latin typeface="Verdana" pitchFamily="34" charset="0"/>
                <a:cs typeface="Arial" pitchFamily="34" charset="0"/>
              </a:rPr>
              <a:t>》</a:t>
            </a:r>
            <a:endParaRPr lang="en-US" altLang="zh-CN" sz="1400" dirty="0">
              <a:solidFill>
                <a:srgbClr val="000000"/>
              </a:solidFill>
              <a:latin typeface="Verdana" pitchFamily="34" charset="0"/>
              <a:cs typeface="Arial" pitchFamily="34" charset="0"/>
            </a:endParaRPr>
          </a:p>
          <a:p>
            <a:r>
              <a:rPr lang="en-US" altLang="zh-CN" sz="1400" dirty="0" smtClean="0">
                <a:solidFill>
                  <a:srgbClr val="000000"/>
                </a:solidFill>
                <a:latin typeface="Verdana" pitchFamily="34" charset="0"/>
                <a:cs typeface="Arial" pitchFamily="34" charset="0"/>
              </a:rPr>
              <a:t>2014.9 </a:t>
            </a:r>
            <a:r>
              <a:rPr lang="zh-CN" altLang="en-US" sz="1400" dirty="0" smtClean="0">
                <a:solidFill>
                  <a:srgbClr val="000000"/>
                </a:solidFill>
                <a:latin typeface="Verdana" pitchFamily="34" charset="0"/>
                <a:cs typeface="Arial" pitchFamily="34" charset="0"/>
              </a:rPr>
              <a:t>编写</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我们决不放弃</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禁止</a:t>
            </a:r>
            <a:r>
              <a:rPr lang="en-US" altLang="zh-CN" sz="1400" dirty="0" smtClean="0">
                <a:solidFill>
                  <a:srgbClr val="000000"/>
                </a:solidFill>
                <a:latin typeface="Verdana" pitchFamily="34" charset="0"/>
                <a:cs typeface="Arial" pitchFamily="34" charset="0"/>
              </a:rPr>
              <a:t>TAPS</a:t>
            </a:r>
            <a:r>
              <a:rPr lang="zh-CN" altLang="en-US" sz="1400" dirty="0" smtClean="0">
                <a:solidFill>
                  <a:srgbClr val="000000"/>
                </a:solidFill>
                <a:latin typeface="Verdana" pitchFamily="34" charset="0"/>
                <a:cs typeface="Arial" pitchFamily="34" charset="0"/>
              </a:rPr>
              <a:t>行动的回顾与解析</a:t>
            </a:r>
            <a:r>
              <a:rPr lang="en-US" altLang="zh-CN" sz="1400" dirty="0" smtClean="0">
                <a:solidFill>
                  <a:srgbClr val="000000"/>
                </a:solidFill>
                <a:latin typeface="Verdana" pitchFamily="34" charset="0"/>
                <a:cs typeface="Arial" pitchFamily="34" charset="0"/>
              </a:rPr>
              <a:t>》</a:t>
            </a:r>
            <a:endParaRPr lang="en-US" altLang="zh-CN" sz="1400" dirty="0">
              <a:solidFill>
                <a:srgbClr val="000000"/>
              </a:solidFill>
              <a:latin typeface="Verdana" pitchFamily="34" charset="0"/>
              <a:cs typeface="Arial"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标题 1"/>
          <p:cNvSpPr>
            <a:spLocks noGrp="1"/>
          </p:cNvSpPr>
          <p:nvPr>
            <p:ph type="title"/>
          </p:nvPr>
        </p:nvSpPr>
        <p:spPr>
          <a:xfrm>
            <a:off x="457200" y="742950"/>
            <a:ext cx="8229600" cy="857250"/>
          </a:xfrm>
        </p:spPr>
        <p:txBody>
          <a:bodyPr/>
          <a:lstStyle/>
          <a:p>
            <a:r>
              <a:rPr lang="zh-CN" altLang="en-US" sz="3600" b="1" dirty="0" smtClean="0">
                <a:solidFill>
                  <a:srgbClr val="C00000"/>
                </a:solidFill>
                <a:latin typeface="微软雅黑" pitchFamily="34" charset="-122"/>
                <a:ea typeface="微软雅黑" pitchFamily="34" charset="-122"/>
                <a:cs typeface="Arial" pitchFamily="34" charset="0"/>
              </a:rPr>
              <a:t>“别让烟草毁了青少年的健康”</a:t>
            </a:r>
            <a:r>
              <a:rPr lang="en-US" altLang="zh-CN" sz="3600" b="1" dirty="0" smtClean="0">
                <a:solidFill>
                  <a:srgbClr val="C00000"/>
                </a:solidFill>
                <a:latin typeface="微软雅黑" pitchFamily="34" charset="-122"/>
                <a:ea typeface="微软雅黑" pitchFamily="34" charset="-122"/>
                <a:cs typeface="Arial" pitchFamily="34" charset="0"/>
              </a:rPr>
              <a:t/>
            </a:r>
            <a:br>
              <a:rPr lang="en-US" altLang="zh-CN" sz="3600" b="1" dirty="0" smtClean="0">
                <a:solidFill>
                  <a:srgbClr val="C00000"/>
                </a:solidFill>
                <a:latin typeface="微软雅黑" pitchFamily="34" charset="-122"/>
                <a:ea typeface="微软雅黑" pitchFamily="34" charset="-122"/>
                <a:cs typeface="Arial" pitchFamily="34" charset="0"/>
              </a:rPr>
            </a:br>
            <a:r>
              <a:rPr lang="zh-CN" altLang="en-US" sz="3600" b="1" dirty="0" smtClean="0">
                <a:solidFill>
                  <a:srgbClr val="C00000"/>
                </a:solidFill>
                <a:latin typeface="微软雅黑" pitchFamily="34" charset="-122"/>
                <a:ea typeface="微软雅黑" pitchFamily="34" charset="-122"/>
                <a:cs typeface="Arial" pitchFamily="34" charset="0"/>
              </a:rPr>
              <a:t>信息交流会</a:t>
            </a:r>
            <a:endParaRPr lang="zh-CN" altLang="en-US" sz="3600" dirty="0" smtClean="0">
              <a:solidFill>
                <a:srgbClr val="C00000"/>
              </a:solidFill>
              <a:latin typeface="微软雅黑" pitchFamily="34" charset="-122"/>
              <a:ea typeface="微软雅黑" pitchFamily="34" charset="-122"/>
            </a:endParaRPr>
          </a:p>
        </p:txBody>
      </p:sp>
      <p:sp>
        <p:nvSpPr>
          <p:cNvPr id="41987" name="内容占位符 2"/>
          <p:cNvSpPr>
            <a:spLocks noGrp="1"/>
          </p:cNvSpPr>
          <p:nvPr>
            <p:ph idx="1"/>
          </p:nvPr>
        </p:nvSpPr>
        <p:spPr>
          <a:xfrm>
            <a:off x="457200" y="1749425"/>
            <a:ext cx="8229600" cy="3394075"/>
          </a:xfrm>
        </p:spPr>
        <p:txBody>
          <a:bodyPr/>
          <a:lstStyle/>
          <a:p>
            <a:pPr>
              <a:buNone/>
            </a:pPr>
            <a:r>
              <a:rPr lang="zh-CN" altLang="en-US" sz="2800" b="1" dirty="0" smtClean="0">
                <a:solidFill>
                  <a:srgbClr val="C00000"/>
                </a:solidFill>
                <a:latin typeface="+mn-ea"/>
              </a:rPr>
              <a:t>三个报告：</a:t>
            </a:r>
            <a:endParaRPr lang="en-US" altLang="zh-CN" sz="2800" b="1" dirty="0" smtClean="0">
              <a:solidFill>
                <a:srgbClr val="C00000"/>
              </a:solidFill>
              <a:latin typeface="+mn-ea"/>
            </a:endParaRPr>
          </a:p>
          <a:p>
            <a:r>
              <a:rPr lang="en-US" altLang="zh-CN" sz="2800" b="1" dirty="0" smtClean="0">
                <a:solidFill>
                  <a:srgbClr val="E94E0C"/>
                </a:solidFill>
                <a:latin typeface="+mn-ea"/>
              </a:rPr>
              <a:t>2014</a:t>
            </a:r>
            <a:r>
              <a:rPr lang="zh-CN" altLang="en-US" sz="2800" b="1" dirty="0" smtClean="0">
                <a:solidFill>
                  <a:srgbClr val="E94E0C"/>
                </a:solidFill>
                <a:latin typeface="+mn-ea"/>
              </a:rPr>
              <a:t>中国青少年烟草调查</a:t>
            </a:r>
            <a:r>
              <a:rPr lang="en-US" altLang="zh-CN" sz="2800" b="1" dirty="0" smtClean="0">
                <a:solidFill>
                  <a:srgbClr val="E94E0C"/>
                </a:solidFill>
                <a:latin typeface="+mn-ea"/>
              </a:rPr>
              <a:t>---</a:t>
            </a:r>
            <a:r>
              <a:rPr lang="zh-CN" altLang="en-US" sz="2800" b="1" dirty="0" smtClean="0">
                <a:solidFill>
                  <a:srgbClr val="E94E0C"/>
                </a:solidFill>
                <a:latin typeface="+mn-ea"/>
              </a:rPr>
              <a:t>烟草制品的获得</a:t>
            </a:r>
            <a:endParaRPr lang="en-US" altLang="zh-CN" sz="2800" b="1" dirty="0" smtClean="0">
              <a:solidFill>
                <a:srgbClr val="E94E0C"/>
              </a:solidFill>
              <a:latin typeface="+mn-ea"/>
            </a:endParaRPr>
          </a:p>
          <a:p>
            <a:r>
              <a:rPr lang="zh-CN" altLang="en-US" sz="2800" b="1" dirty="0" smtClean="0">
                <a:solidFill>
                  <a:srgbClr val="E94E0C"/>
                </a:solidFill>
                <a:latin typeface="+mn-ea"/>
              </a:rPr>
              <a:t>北京市中学校外</a:t>
            </a:r>
            <a:r>
              <a:rPr lang="en-US" altLang="zh-CN" sz="2800" b="1" dirty="0" smtClean="0">
                <a:solidFill>
                  <a:srgbClr val="E94E0C"/>
                </a:solidFill>
                <a:latin typeface="+mn-ea"/>
              </a:rPr>
              <a:t>100</a:t>
            </a:r>
            <a:r>
              <a:rPr lang="zh-CN" altLang="en-US" sz="2800" b="1" dirty="0" smtClean="0">
                <a:solidFill>
                  <a:srgbClr val="E94E0C"/>
                </a:solidFill>
                <a:latin typeface="+mn-ea"/>
              </a:rPr>
              <a:t>米内售烟情况调查</a:t>
            </a:r>
            <a:endParaRPr lang="zh-CN" altLang="en-US" sz="2800" dirty="0" smtClean="0">
              <a:solidFill>
                <a:srgbClr val="E94E0C"/>
              </a:solidFill>
              <a:latin typeface="+mn-ea"/>
            </a:endParaRPr>
          </a:p>
          <a:p>
            <a:r>
              <a:rPr lang="zh-CN" altLang="en-US" sz="2800" b="1" dirty="0" smtClean="0">
                <a:solidFill>
                  <a:srgbClr val="E94E0C"/>
                </a:solidFill>
                <a:latin typeface="+mn-ea"/>
              </a:rPr>
              <a:t>超逸中心对昆明市</a:t>
            </a:r>
            <a:r>
              <a:rPr lang="en-US" altLang="zh-CN" sz="2800" b="1" dirty="0" smtClean="0">
                <a:solidFill>
                  <a:srgbClr val="E94E0C"/>
                </a:solidFill>
                <a:latin typeface="+mn-ea"/>
              </a:rPr>
              <a:t>995</a:t>
            </a:r>
            <a:r>
              <a:rPr lang="zh-CN" altLang="en-US" sz="2800" b="1" dirty="0" smtClean="0">
                <a:solidFill>
                  <a:srgbClr val="E94E0C"/>
                </a:solidFill>
                <a:latin typeface="+mn-ea"/>
              </a:rPr>
              <a:t>个烟店进行调查</a:t>
            </a:r>
            <a:endParaRPr lang="zh-CN" altLang="en-US" sz="2800" dirty="0">
              <a:solidFill>
                <a:srgbClr val="E94E0C"/>
              </a:solidFill>
              <a:latin typeface="+mn-ea"/>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标题 1"/>
          <p:cNvSpPr>
            <a:spLocks noGrp="1"/>
          </p:cNvSpPr>
          <p:nvPr>
            <p:ph type="title"/>
          </p:nvPr>
        </p:nvSpPr>
        <p:spPr>
          <a:xfrm>
            <a:off x="457200" y="742950"/>
            <a:ext cx="8229600" cy="857250"/>
          </a:xfrm>
        </p:spPr>
        <p:txBody>
          <a:bodyPr/>
          <a:lstStyle/>
          <a:p>
            <a:r>
              <a:rPr lang="zh-CN" altLang="en-US" sz="3600" b="1" dirty="0" smtClean="0">
                <a:solidFill>
                  <a:srgbClr val="C00000"/>
                </a:solidFill>
                <a:latin typeface="微软雅黑" pitchFamily="34" charset="-122"/>
                <a:ea typeface="微软雅黑" pitchFamily="34" charset="-122"/>
                <a:cs typeface="Arial" pitchFamily="34" charset="0"/>
              </a:rPr>
              <a:t>“别让烟草毁了青少年的健康”</a:t>
            </a:r>
            <a:r>
              <a:rPr lang="en-US" altLang="zh-CN" sz="3600" b="1" dirty="0" smtClean="0">
                <a:solidFill>
                  <a:srgbClr val="C00000"/>
                </a:solidFill>
                <a:latin typeface="微软雅黑" pitchFamily="34" charset="-122"/>
                <a:ea typeface="微软雅黑" pitchFamily="34" charset="-122"/>
                <a:cs typeface="Arial" pitchFamily="34" charset="0"/>
              </a:rPr>
              <a:t/>
            </a:r>
            <a:br>
              <a:rPr lang="en-US" altLang="zh-CN" sz="3600" b="1" dirty="0" smtClean="0">
                <a:solidFill>
                  <a:srgbClr val="C00000"/>
                </a:solidFill>
                <a:latin typeface="微软雅黑" pitchFamily="34" charset="-122"/>
                <a:ea typeface="微软雅黑" pitchFamily="34" charset="-122"/>
                <a:cs typeface="Arial" pitchFamily="34" charset="0"/>
              </a:rPr>
            </a:br>
            <a:r>
              <a:rPr lang="zh-CN" altLang="en-US" sz="3600" b="1" dirty="0" smtClean="0">
                <a:solidFill>
                  <a:srgbClr val="C00000"/>
                </a:solidFill>
                <a:latin typeface="微软雅黑" pitchFamily="34" charset="-122"/>
                <a:ea typeface="微软雅黑" pitchFamily="34" charset="-122"/>
                <a:cs typeface="Arial" pitchFamily="34" charset="0"/>
              </a:rPr>
              <a:t>信息交流会</a:t>
            </a:r>
            <a:endParaRPr lang="zh-CN" altLang="en-US" sz="3600" dirty="0" smtClean="0">
              <a:solidFill>
                <a:srgbClr val="C00000"/>
              </a:solidFill>
              <a:latin typeface="微软雅黑" pitchFamily="34" charset="-122"/>
              <a:ea typeface="微软雅黑" pitchFamily="34" charset="-122"/>
            </a:endParaRPr>
          </a:p>
        </p:txBody>
      </p:sp>
      <p:sp>
        <p:nvSpPr>
          <p:cNvPr id="41987" name="内容占位符 2"/>
          <p:cNvSpPr>
            <a:spLocks noGrp="1"/>
          </p:cNvSpPr>
          <p:nvPr>
            <p:ph idx="1"/>
          </p:nvPr>
        </p:nvSpPr>
        <p:spPr>
          <a:xfrm>
            <a:off x="457200" y="1749425"/>
            <a:ext cx="8229600" cy="3394075"/>
          </a:xfrm>
        </p:spPr>
        <p:txBody>
          <a:bodyPr/>
          <a:lstStyle/>
          <a:p>
            <a:pPr>
              <a:buNone/>
            </a:pPr>
            <a:r>
              <a:rPr lang="zh-CN" altLang="en-US" sz="2800" b="1" dirty="0" smtClean="0">
                <a:solidFill>
                  <a:srgbClr val="C00000"/>
                </a:solidFill>
                <a:latin typeface="+mn-ea"/>
              </a:rPr>
              <a:t>媒体监测：</a:t>
            </a:r>
            <a:endParaRPr lang="en-US" altLang="zh-CN" sz="2800" b="1" dirty="0" smtClean="0">
              <a:solidFill>
                <a:srgbClr val="C00000"/>
              </a:solidFill>
              <a:latin typeface="+mn-ea"/>
            </a:endParaRPr>
          </a:p>
          <a:p>
            <a:r>
              <a:rPr lang="zh-CN" altLang="en-US" sz="2800" b="1" dirty="0" smtClean="0">
                <a:solidFill>
                  <a:srgbClr val="E94E0C"/>
                </a:solidFill>
                <a:latin typeface="+mn-ea"/>
              </a:rPr>
              <a:t>原发报导</a:t>
            </a:r>
            <a:r>
              <a:rPr lang="en-US" altLang="zh-CN" sz="2800" b="1" dirty="0" smtClean="0">
                <a:solidFill>
                  <a:srgbClr val="E94E0C"/>
                </a:solidFill>
                <a:latin typeface="+mn-ea"/>
              </a:rPr>
              <a:t>9</a:t>
            </a:r>
            <a:r>
              <a:rPr lang="zh-CN" altLang="en-US" sz="2800" b="1" dirty="0" smtClean="0">
                <a:solidFill>
                  <a:srgbClr val="E94E0C"/>
                </a:solidFill>
                <a:latin typeface="+mn-ea"/>
              </a:rPr>
              <a:t>篇</a:t>
            </a:r>
            <a:endParaRPr lang="en-US" altLang="zh-CN" sz="2800" dirty="0" smtClean="0">
              <a:solidFill>
                <a:srgbClr val="E94E0C"/>
              </a:solidFill>
              <a:latin typeface="+mn-ea"/>
            </a:endParaRPr>
          </a:p>
          <a:p>
            <a:r>
              <a:rPr lang="zh-CN" altLang="en-US" sz="2800" b="1" dirty="0" smtClean="0">
                <a:solidFill>
                  <a:srgbClr val="E94E0C"/>
                </a:solidFill>
                <a:latin typeface="+mn-ea"/>
              </a:rPr>
              <a:t>被网易、腾讯、凤凰网、新华网等知名媒体转发达百余次</a:t>
            </a:r>
            <a:endParaRPr lang="en-US" altLang="zh-CN" sz="2800" b="1" dirty="0" smtClean="0">
              <a:solidFill>
                <a:srgbClr val="E94E0C"/>
              </a:solidFill>
              <a:latin typeface="+mn-ea"/>
            </a:endParaRPr>
          </a:p>
          <a:p>
            <a:r>
              <a:rPr lang="zh-CN" altLang="en-US" sz="2800" b="1" dirty="0" smtClean="0">
                <a:solidFill>
                  <a:srgbClr val="E94E0C"/>
                </a:solidFill>
                <a:latin typeface="+mn-ea"/>
              </a:rPr>
              <a:t>大量新媒体反馈</a:t>
            </a:r>
            <a:endParaRPr lang="zh-CN" altLang="en-US" sz="2800" b="1" dirty="0">
              <a:solidFill>
                <a:srgbClr val="E94E0C"/>
              </a:solidFill>
              <a:latin typeface="+mn-ea"/>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标题 1"/>
          <p:cNvSpPr>
            <a:spLocks noGrp="1"/>
          </p:cNvSpPr>
          <p:nvPr>
            <p:ph type="title"/>
          </p:nvPr>
        </p:nvSpPr>
        <p:spPr>
          <a:xfrm>
            <a:off x="457200" y="742950"/>
            <a:ext cx="8229600" cy="857250"/>
          </a:xfrm>
        </p:spPr>
        <p:txBody>
          <a:bodyPr/>
          <a:lstStyle/>
          <a:p>
            <a:r>
              <a:rPr lang="en-US" altLang="zh-CN" sz="3600" b="1" dirty="0" smtClean="0">
                <a:solidFill>
                  <a:srgbClr val="C00000"/>
                </a:solidFill>
                <a:latin typeface="微软雅黑" pitchFamily="34" charset="-122"/>
                <a:ea typeface="微软雅黑" pitchFamily="34" charset="-122"/>
                <a:cs typeface="Arial" pitchFamily="34" charset="0"/>
              </a:rPr>
              <a:t>5</a:t>
            </a:r>
            <a:r>
              <a:rPr lang="zh-CN" altLang="en-US" sz="3600" b="1" dirty="0" smtClean="0">
                <a:solidFill>
                  <a:srgbClr val="C00000"/>
                </a:solidFill>
                <a:latin typeface="微软雅黑" pitchFamily="34" charset="-122"/>
                <a:ea typeface="微软雅黑" pitchFamily="34" charset="-122"/>
                <a:cs typeface="Arial" pitchFamily="34" charset="0"/>
              </a:rPr>
              <a:t>、“别让烟草毁了青少年的健康”</a:t>
            </a:r>
            <a:r>
              <a:rPr lang="en-US" altLang="zh-CN" sz="3600" b="1" dirty="0" smtClean="0">
                <a:solidFill>
                  <a:srgbClr val="C00000"/>
                </a:solidFill>
                <a:latin typeface="微软雅黑" pitchFamily="34" charset="-122"/>
                <a:ea typeface="微软雅黑" pitchFamily="34" charset="-122"/>
                <a:cs typeface="Arial" pitchFamily="34" charset="0"/>
              </a:rPr>
              <a:t/>
            </a:r>
            <a:br>
              <a:rPr lang="en-US" altLang="zh-CN" sz="3600" b="1" dirty="0" smtClean="0">
                <a:solidFill>
                  <a:srgbClr val="C00000"/>
                </a:solidFill>
                <a:latin typeface="微软雅黑" pitchFamily="34" charset="-122"/>
                <a:ea typeface="微软雅黑" pitchFamily="34" charset="-122"/>
                <a:cs typeface="Arial" pitchFamily="34" charset="0"/>
              </a:rPr>
            </a:br>
            <a:r>
              <a:rPr lang="zh-CN" altLang="en-US" sz="3600" b="1" dirty="0" smtClean="0">
                <a:solidFill>
                  <a:srgbClr val="C00000"/>
                </a:solidFill>
                <a:latin typeface="微软雅黑" pitchFamily="34" charset="-122"/>
                <a:ea typeface="微软雅黑" pitchFamily="34" charset="-122"/>
                <a:cs typeface="Arial" pitchFamily="34" charset="0"/>
              </a:rPr>
              <a:t>信息交流会</a:t>
            </a:r>
            <a:endParaRPr lang="zh-CN" altLang="en-US" sz="3600" dirty="0" smtClean="0">
              <a:solidFill>
                <a:srgbClr val="C00000"/>
              </a:solidFill>
              <a:latin typeface="微软雅黑" pitchFamily="34" charset="-122"/>
              <a:ea typeface="微软雅黑" pitchFamily="34" charset="-122"/>
            </a:endParaRPr>
          </a:p>
        </p:txBody>
      </p:sp>
      <p:sp>
        <p:nvSpPr>
          <p:cNvPr id="41987" name="内容占位符 2"/>
          <p:cNvSpPr>
            <a:spLocks noGrp="1"/>
          </p:cNvSpPr>
          <p:nvPr>
            <p:ph idx="1"/>
          </p:nvPr>
        </p:nvSpPr>
        <p:spPr>
          <a:xfrm>
            <a:off x="457200" y="1749425"/>
            <a:ext cx="8229600" cy="3394075"/>
          </a:xfrm>
        </p:spPr>
        <p:txBody>
          <a:bodyPr/>
          <a:lstStyle/>
          <a:p>
            <a:r>
              <a:rPr lang="zh-CN" altLang="en-US" dirty="0" smtClean="0"/>
              <a:t>烟草业在学校周围设立烟店，有目的的对青少年进行营销，这极大地影响了青少年的健康</a:t>
            </a:r>
            <a:endParaRPr lang="en-US" altLang="zh-CN" dirty="0" smtClean="0"/>
          </a:p>
          <a:p>
            <a:r>
              <a:rPr lang="zh-CN" altLang="zh-CN" dirty="0" smtClean="0"/>
              <a:t>从保护青少年的角度</a:t>
            </a:r>
            <a:r>
              <a:rPr lang="zh-CN" altLang="en-US" dirty="0" smtClean="0"/>
              <a:t>出发，呼吁</a:t>
            </a:r>
            <a:r>
              <a:rPr lang="zh-CN" altLang="zh-CN" dirty="0" smtClean="0"/>
              <a:t>修改广告法中的条款，</a:t>
            </a:r>
            <a:r>
              <a:rPr lang="zh-CN" altLang="en-US" dirty="0" smtClean="0"/>
              <a:t>这样</a:t>
            </a:r>
            <a:r>
              <a:rPr lang="zh-CN" altLang="zh-CN" dirty="0" smtClean="0"/>
              <a:t>更容易唤起公众的共鸣，形成舆论力量</a:t>
            </a:r>
            <a:r>
              <a:rPr lang="en-US" altLang="zh-CN" dirty="0" smtClean="0"/>
              <a:t> </a:t>
            </a:r>
            <a:endParaRPr lang="zh-CN" altLang="en-US" dirty="0"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Line 4"/>
          <p:cNvSpPr>
            <a:spLocks noChangeShapeType="1"/>
          </p:cNvSpPr>
          <p:nvPr/>
        </p:nvSpPr>
        <p:spPr bwMode="auto">
          <a:xfrm>
            <a:off x="1782763" y="1244600"/>
            <a:ext cx="0" cy="3124200"/>
          </a:xfrm>
          <a:prstGeom prst="line">
            <a:avLst/>
          </a:prstGeom>
          <a:noFill/>
          <a:ln w="19050">
            <a:solidFill>
              <a:srgbClr val="808080"/>
            </a:solidFill>
            <a:round/>
            <a:headEnd/>
            <a:tailEnd/>
          </a:ln>
        </p:spPr>
        <p:txBody>
          <a:bodyPr/>
          <a:lstStyle/>
          <a:p>
            <a:endParaRPr lang="zh-CN" altLang="en-US"/>
          </a:p>
        </p:txBody>
      </p:sp>
      <p:grpSp>
        <p:nvGrpSpPr>
          <p:cNvPr id="2" name="Group 3"/>
          <p:cNvGrpSpPr>
            <a:grpSpLocks/>
          </p:cNvGrpSpPr>
          <p:nvPr/>
        </p:nvGrpSpPr>
        <p:grpSpPr bwMode="auto">
          <a:xfrm>
            <a:off x="914400" y="868363"/>
            <a:ext cx="1724025" cy="482600"/>
            <a:chOff x="816" y="2304"/>
            <a:chExt cx="1440" cy="448"/>
          </a:xfrm>
        </p:grpSpPr>
        <p:sp>
          <p:nvSpPr>
            <p:cNvPr id="26644" name="Freeform 4"/>
            <p:cNvSpPr>
              <a:spLocks/>
            </p:cNvSpPr>
            <p:nvPr/>
          </p:nvSpPr>
          <p:spPr bwMode="gray">
            <a:xfrm>
              <a:off x="901" y="2562"/>
              <a:ext cx="1270" cy="190"/>
            </a:xfrm>
            <a:custGeom>
              <a:avLst/>
              <a:gdLst>
                <a:gd name="T0" fmla="*/ 1633 w 1120"/>
                <a:gd name="T1" fmla="*/ 108 h 252"/>
                <a:gd name="T2" fmla="*/ 1626 w 1120"/>
                <a:gd name="T3" fmla="*/ 107 h 252"/>
                <a:gd name="T4" fmla="*/ 1603 w 1120"/>
                <a:gd name="T5" fmla="*/ 105 h 252"/>
                <a:gd name="T6" fmla="*/ 1566 w 1120"/>
                <a:gd name="T7" fmla="*/ 103 h 252"/>
                <a:gd name="T8" fmla="*/ 1514 w 1120"/>
                <a:gd name="T9" fmla="*/ 100 h 252"/>
                <a:gd name="T10" fmla="*/ 1447 w 1120"/>
                <a:gd name="T11" fmla="*/ 95 h 252"/>
                <a:gd name="T12" fmla="*/ 1369 w 1120"/>
                <a:gd name="T13" fmla="*/ 91 h 252"/>
                <a:gd name="T14" fmla="*/ 1277 w 1120"/>
                <a:gd name="T15" fmla="*/ 87 h 252"/>
                <a:gd name="T16" fmla="*/ 1175 w 1120"/>
                <a:gd name="T17" fmla="*/ 84 h 252"/>
                <a:gd name="T18" fmla="*/ 1065 w 1120"/>
                <a:gd name="T19" fmla="*/ 81 h 252"/>
                <a:gd name="T20" fmla="*/ 942 w 1120"/>
                <a:gd name="T21" fmla="*/ 79 h 252"/>
                <a:gd name="T22" fmla="*/ 810 w 1120"/>
                <a:gd name="T23" fmla="*/ 79 h 252"/>
                <a:gd name="T24" fmla="*/ 679 w 1120"/>
                <a:gd name="T25" fmla="*/ 79 h 252"/>
                <a:gd name="T26" fmla="*/ 559 w 1120"/>
                <a:gd name="T27" fmla="*/ 81 h 252"/>
                <a:gd name="T28" fmla="*/ 449 w 1120"/>
                <a:gd name="T29" fmla="*/ 84 h 252"/>
                <a:gd name="T30" fmla="*/ 347 w 1120"/>
                <a:gd name="T31" fmla="*/ 87 h 252"/>
                <a:gd name="T32" fmla="*/ 260 w 1120"/>
                <a:gd name="T33" fmla="*/ 91 h 252"/>
                <a:gd name="T34" fmla="*/ 184 w 1120"/>
                <a:gd name="T35" fmla="*/ 95 h 252"/>
                <a:gd name="T36" fmla="*/ 119 w 1120"/>
                <a:gd name="T37" fmla="*/ 100 h 252"/>
                <a:gd name="T38" fmla="*/ 67 w 1120"/>
                <a:gd name="T39" fmla="*/ 103 h 252"/>
                <a:gd name="T40" fmla="*/ 29 w 1120"/>
                <a:gd name="T41" fmla="*/ 105 h 252"/>
                <a:gd name="T42" fmla="*/ 9 w 1120"/>
                <a:gd name="T43" fmla="*/ 107 h 252"/>
                <a:gd name="T44" fmla="*/ 0 w 1120"/>
                <a:gd name="T45" fmla="*/ 108 h 252"/>
                <a:gd name="T46" fmla="*/ 0 w 1120"/>
                <a:gd name="T47" fmla="*/ 26 h 252"/>
                <a:gd name="T48" fmla="*/ 816 w 1120"/>
                <a:gd name="T49" fmla="*/ 0 h 252"/>
                <a:gd name="T50" fmla="*/ 1633 w 1120"/>
                <a:gd name="T51" fmla="*/ 26 h 252"/>
                <a:gd name="T52" fmla="*/ 1633 w 1120"/>
                <a:gd name="T53" fmla="*/ 108 h 252"/>
                <a:gd name="T54" fmla="*/ 1633 w 1120"/>
                <a:gd name="T55" fmla="*/ 108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9525">
              <a:noFill/>
              <a:miter lim="800000"/>
              <a:headEnd/>
              <a:tailEnd/>
            </a:ln>
          </p:spPr>
          <p:txBody>
            <a:bodyPr/>
            <a:lstStyle/>
            <a:p>
              <a:endParaRPr lang="zh-CN" altLang="en-US"/>
            </a:p>
          </p:txBody>
        </p:sp>
        <p:sp>
          <p:nvSpPr>
            <p:cNvPr id="7" name="Rectangle 5"/>
            <p:cNvSpPr>
              <a:spLocks noChangeArrowheads="1"/>
            </p:cNvSpPr>
            <p:nvPr/>
          </p:nvSpPr>
          <p:spPr bwMode="gray">
            <a:xfrm>
              <a:off x="816" y="2304"/>
              <a:ext cx="1440" cy="393"/>
            </a:xfrm>
            <a:prstGeom prst="rect">
              <a:avLst/>
            </a:prstGeom>
            <a:gradFill rotWithShape="1">
              <a:gsLst>
                <a:gs pos="0">
                  <a:schemeClr val="hlink"/>
                </a:gs>
                <a:gs pos="100000">
                  <a:schemeClr val="hlink">
                    <a:gamma/>
                    <a:tint val="63529"/>
                    <a:invGamma/>
                  </a:schemeClr>
                </a:gs>
              </a:gsLst>
              <a:lin ang="2700000" scaled="1"/>
            </a:gradFill>
            <a:ln>
              <a:noFill/>
            </a:ln>
            <a:extLst/>
          </p:spPr>
          <p:txBody>
            <a:bodyPr wrap="none" anchor="ctr"/>
            <a:lstStyle/>
            <a:p>
              <a:pPr algn="ctr">
                <a:defRPr/>
              </a:pPr>
              <a:r>
                <a:rPr lang="zh-CN" altLang="en-US" b="1" dirty="0" smtClean="0">
                  <a:solidFill>
                    <a:srgbClr val="FFFFFF"/>
                  </a:solidFill>
                  <a:effectLst>
                    <a:outerShdw blurRad="38100" dist="38100" dir="2700000" algn="tl">
                      <a:srgbClr val="000000"/>
                    </a:outerShdw>
                  </a:effectLst>
                  <a:latin typeface="Calibri" pitchFamily="34" charset="0"/>
                  <a:ea typeface="宋体" charset="-122"/>
                </a:rPr>
                <a:t>广告法修订之前</a:t>
              </a:r>
              <a:endParaRPr lang="en-US" altLang="zh-CN" b="1" dirty="0">
                <a:solidFill>
                  <a:srgbClr val="FFFFFF"/>
                </a:solidFill>
                <a:effectLst>
                  <a:outerShdw blurRad="38100" dist="38100" dir="2700000" algn="tl">
                    <a:srgbClr val="000000"/>
                  </a:outerShdw>
                </a:effectLst>
                <a:latin typeface="Calibri" pitchFamily="34" charset="0"/>
                <a:ea typeface="宋体" charset="-122"/>
              </a:endParaRPr>
            </a:p>
          </p:txBody>
        </p:sp>
      </p:grpSp>
      <p:grpSp>
        <p:nvGrpSpPr>
          <p:cNvPr id="3" name="Group 6"/>
          <p:cNvGrpSpPr>
            <a:grpSpLocks/>
          </p:cNvGrpSpPr>
          <p:nvPr/>
        </p:nvGrpSpPr>
        <p:grpSpPr bwMode="auto">
          <a:xfrm>
            <a:off x="914400" y="2011363"/>
            <a:ext cx="1724025" cy="482600"/>
            <a:chOff x="816" y="2304"/>
            <a:chExt cx="1440" cy="448"/>
          </a:xfrm>
        </p:grpSpPr>
        <p:sp>
          <p:nvSpPr>
            <p:cNvPr id="26642" name="Freeform 7"/>
            <p:cNvSpPr>
              <a:spLocks/>
            </p:cNvSpPr>
            <p:nvPr/>
          </p:nvSpPr>
          <p:spPr bwMode="gray">
            <a:xfrm>
              <a:off x="901" y="2562"/>
              <a:ext cx="1270" cy="190"/>
            </a:xfrm>
            <a:custGeom>
              <a:avLst/>
              <a:gdLst>
                <a:gd name="T0" fmla="*/ 1633 w 1120"/>
                <a:gd name="T1" fmla="*/ 108 h 252"/>
                <a:gd name="T2" fmla="*/ 1626 w 1120"/>
                <a:gd name="T3" fmla="*/ 107 h 252"/>
                <a:gd name="T4" fmla="*/ 1603 w 1120"/>
                <a:gd name="T5" fmla="*/ 105 h 252"/>
                <a:gd name="T6" fmla="*/ 1566 w 1120"/>
                <a:gd name="T7" fmla="*/ 103 h 252"/>
                <a:gd name="T8" fmla="*/ 1514 w 1120"/>
                <a:gd name="T9" fmla="*/ 100 h 252"/>
                <a:gd name="T10" fmla="*/ 1447 w 1120"/>
                <a:gd name="T11" fmla="*/ 95 h 252"/>
                <a:gd name="T12" fmla="*/ 1369 w 1120"/>
                <a:gd name="T13" fmla="*/ 91 h 252"/>
                <a:gd name="T14" fmla="*/ 1277 w 1120"/>
                <a:gd name="T15" fmla="*/ 87 h 252"/>
                <a:gd name="T16" fmla="*/ 1175 w 1120"/>
                <a:gd name="T17" fmla="*/ 84 h 252"/>
                <a:gd name="T18" fmla="*/ 1065 w 1120"/>
                <a:gd name="T19" fmla="*/ 81 h 252"/>
                <a:gd name="T20" fmla="*/ 942 w 1120"/>
                <a:gd name="T21" fmla="*/ 79 h 252"/>
                <a:gd name="T22" fmla="*/ 810 w 1120"/>
                <a:gd name="T23" fmla="*/ 79 h 252"/>
                <a:gd name="T24" fmla="*/ 679 w 1120"/>
                <a:gd name="T25" fmla="*/ 79 h 252"/>
                <a:gd name="T26" fmla="*/ 559 w 1120"/>
                <a:gd name="T27" fmla="*/ 81 h 252"/>
                <a:gd name="T28" fmla="*/ 449 w 1120"/>
                <a:gd name="T29" fmla="*/ 84 h 252"/>
                <a:gd name="T30" fmla="*/ 347 w 1120"/>
                <a:gd name="T31" fmla="*/ 87 h 252"/>
                <a:gd name="T32" fmla="*/ 260 w 1120"/>
                <a:gd name="T33" fmla="*/ 91 h 252"/>
                <a:gd name="T34" fmla="*/ 184 w 1120"/>
                <a:gd name="T35" fmla="*/ 95 h 252"/>
                <a:gd name="T36" fmla="*/ 119 w 1120"/>
                <a:gd name="T37" fmla="*/ 100 h 252"/>
                <a:gd name="T38" fmla="*/ 67 w 1120"/>
                <a:gd name="T39" fmla="*/ 103 h 252"/>
                <a:gd name="T40" fmla="*/ 29 w 1120"/>
                <a:gd name="T41" fmla="*/ 105 h 252"/>
                <a:gd name="T42" fmla="*/ 9 w 1120"/>
                <a:gd name="T43" fmla="*/ 107 h 252"/>
                <a:gd name="T44" fmla="*/ 0 w 1120"/>
                <a:gd name="T45" fmla="*/ 108 h 252"/>
                <a:gd name="T46" fmla="*/ 0 w 1120"/>
                <a:gd name="T47" fmla="*/ 26 h 252"/>
                <a:gd name="T48" fmla="*/ 816 w 1120"/>
                <a:gd name="T49" fmla="*/ 0 h 252"/>
                <a:gd name="T50" fmla="*/ 1633 w 1120"/>
                <a:gd name="T51" fmla="*/ 26 h 252"/>
                <a:gd name="T52" fmla="*/ 1633 w 1120"/>
                <a:gd name="T53" fmla="*/ 108 h 252"/>
                <a:gd name="T54" fmla="*/ 1633 w 1120"/>
                <a:gd name="T55" fmla="*/ 108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9525">
              <a:noFill/>
              <a:miter lim="800000"/>
              <a:headEnd/>
              <a:tailEnd/>
            </a:ln>
          </p:spPr>
          <p:txBody>
            <a:bodyPr/>
            <a:lstStyle/>
            <a:p>
              <a:endParaRPr lang="zh-CN" altLang="en-US"/>
            </a:p>
          </p:txBody>
        </p:sp>
        <p:sp>
          <p:nvSpPr>
            <p:cNvPr id="10" name="Rectangle 8"/>
            <p:cNvSpPr>
              <a:spLocks noChangeArrowheads="1"/>
            </p:cNvSpPr>
            <p:nvPr/>
          </p:nvSpPr>
          <p:spPr bwMode="gray">
            <a:xfrm>
              <a:off x="816" y="2304"/>
              <a:ext cx="1440" cy="393"/>
            </a:xfrm>
            <a:prstGeom prst="rect">
              <a:avLst/>
            </a:prstGeom>
            <a:gradFill rotWithShape="1">
              <a:gsLst>
                <a:gs pos="0">
                  <a:schemeClr val="folHlink"/>
                </a:gs>
                <a:gs pos="100000">
                  <a:schemeClr val="folHlink">
                    <a:gamma/>
                    <a:tint val="47451"/>
                    <a:invGamma/>
                  </a:schemeClr>
                </a:gs>
              </a:gsLst>
              <a:lin ang="2700000" scaled="1"/>
            </a:gradFill>
            <a:ln>
              <a:noFill/>
            </a:ln>
            <a:extLst/>
          </p:spPr>
          <p:txBody>
            <a:bodyPr wrap="none" anchor="ctr"/>
            <a:lstStyle/>
            <a:p>
              <a:pPr algn="ctr">
                <a:defRPr/>
              </a:pPr>
              <a:r>
                <a:rPr lang="zh-CN" altLang="en-US" b="1" dirty="0">
                  <a:solidFill>
                    <a:srgbClr val="FFFFFF"/>
                  </a:solidFill>
                  <a:effectLst>
                    <a:outerShdw blurRad="38100" dist="38100" dir="2700000" algn="tl">
                      <a:srgbClr val="000000"/>
                    </a:outerShdw>
                  </a:effectLst>
                  <a:latin typeface="Calibri" pitchFamily="34" charset="0"/>
                  <a:ea typeface="宋体" charset="-122"/>
                </a:rPr>
                <a:t>公开征求</a:t>
              </a:r>
              <a:r>
                <a:rPr lang="zh-CN" altLang="en-US" b="1" dirty="0" smtClean="0">
                  <a:solidFill>
                    <a:srgbClr val="FFFFFF"/>
                  </a:solidFill>
                  <a:effectLst>
                    <a:outerShdw blurRad="38100" dist="38100" dir="2700000" algn="tl">
                      <a:srgbClr val="000000"/>
                    </a:outerShdw>
                  </a:effectLst>
                  <a:latin typeface="Calibri" pitchFamily="34" charset="0"/>
                  <a:ea typeface="宋体" charset="-122"/>
                </a:rPr>
                <a:t>意见后</a:t>
              </a:r>
              <a:endParaRPr lang="en-US" altLang="zh-CN" b="1" dirty="0">
                <a:solidFill>
                  <a:srgbClr val="FFFFFF"/>
                </a:solidFill>
                <a:effectLst>
                  <a:outerShdw blurRad="38100" dist="38100" dir="2700000" algn="tl">
                    <a:srgbClr val="000000"/>
                  </a:outerShdw>
                </a:effectLst>
                <a:latin typeface="Calibri" pitchFamily="34" charset="0"/>
                <a:ea typeface="宋体" charset="-122"/>
              </a:endParaRPr>
            </a:p>
          </p:txBody>
        </p:sp>
      </p:grpSp>
      <p:grpSp>
        <p:nvGrpSpPr>
          <p:cNvPr id="4" name="Group 9"/>
          <p:cNvGrpSpPr>
            <a:grpSpLocks/>
          </p:cNvGrpSpPr>
          <p:nvPr/>
        </p:nvGrpSpPr>
        <p:grpSpPr bwMode="auto">
          <a:xfrm>
            <a:off x="914400" y="3154363"/>
            <a:ext cx="1724025" cy="482600"/>
            <a:chOff x="816" y="2304"/>
            <a:chExt cx="1440" cy="448"/>
          </a:xfrm>
        </p:grpSpPr>
        <p:sp>
          <p:nvSpPr>
            <p:cNvPr id="26640" name="Freeform 10"/>
            <p:cNvSpPr>
              <a:spLocks/>
            </p:cNvSpPr>
            <p:nvPr/>
          </p:nvSpPr>
          <p:spPr bwMode="gray">
            <a:xfrm>
              <a:off x="901" y="2562"/>
              <a:ext cx="1270" cy="190"/>
            </a:xfrm>
            <a:custGeom>
              <a:avLst/>
              <a:gdLst>
                <a:gd name="T0" fmla="*/ 1633 w 1120"/>
                <a:gd name="T1" fmla="*/ 108 h 252"/>
                <a:gd name="T2" fmla="*/ 1626 w 1120"/>
                <a:gd name="T3" fmla="*/ 107 h 252"/>
                <a:gd name="T4" fmla="*/ 1603 w 1120"/>
                <a:gd name="T5" fmla="*/ 105 h 252"/>
                <a:gd name="T6" fmla="*/ 1566 w 1120"/>
                <a:gd name="T7" fmla="*/ 103 h 252"/>
                <a:gd name="T8" fmla="*/ 1514 w 1120"/>
                <a:gd name="T9" fmla="*/ 100 h 252"/>
                <a:gd name="T10" fmla="*/ 1447 w 1120"/>
                <a:gd name="T11" fmla="*/ 95 h 252"/>
                <a:gd name="T12" fmla="*/ 1369 w 1120"/>
                <a:gd name="T13" fmla="*/ 91 h 252"/>
                <a:gd name="T14" fmla="*/ 1277 w 1120"/>
                <a:gd name="T15" fmla="*/ 87 h 252"/>
                <a:gd name="T16" fmla="*/ 1175 w 1120"/>
                <a:gd name="T17" fmla="*/ 84 h 252"/>
                <a:gd name="T18" fmla="*/ 1065 w 1120"/>
                <a:gd name="T19" fmla="*/ 81 h 252"/>
                <a:gd name="T20" fmla="*/ 942 w 1120"/>
                <a:gd name="T21" fmla="*/ 79 h 252"/>
                <a:gd name="T22" fmla="*/ 810 w 1120"/>
                <a:gd name="T23" fmla="*/ 79 h 252"/>
                <a:gd name="T24" fmla="*/ 679 w 1120"/>
                <a:gd name="T25" fmla="*/ 79 h 252"/>
                <a:gd name="T26" fmla="*/ 559 w 1120"/>
                <a:gd name="T27" fmla="*/ 81 h 252"/>
                <a:gd name="T28" fmla="*/ 449 w 1120"/>
                <a:gd name="T29" fmla="*/ 84 h 252"/>
                <a:gd name="T30" fmla="*/ 347 w 1120"/>
                <a:gd name="T31" fmla="*/ 87 h 252"/>
                <a:gd name="T32" fmla="*/ 260 w 1120"/>
                <a:gd name="T33" fmla="*/ 91 h 252"/>
                <a:gd name="T34" fmla="*/ 184 w 1120"/>
                <a:gd name="T35" fmla="*/ 95 h 252"/>
                <a:gd name="T36" fmla="*/ 119 w 1120"/>
                <a:gd name="T37" fmla="*/ 100 h 252"/>
                <a:gd name="T38" fmla="*/ 67 w 1120"/>
                <a:gd name="T39" fmla="*/ 103 h 252"/>
                <a:gd name="T40" fmla="*/ 29 w 1120"/>
                <a:gd name="T41" fmla="*/ 105 h 252"/>
                <a:gd name="T42" fmla="*/ 9 w 1120"/>
                <a:gd name="T43" fmla="*/ 107 h 252"/>
                <a:gd name="T44" fmla="*/ 0 w 1120"/>
                <a:gd name="T45" fmla="*/ 108 h 252"/>
                <a:gd name="T46" fmla="*/ 0 w 1120"/>
                <a:gd name="T47" fmla="*/ 26 h 252"/>
                <a:gd name="T48" fmla="*/ 816 w 1120"/>
                <a:gd name="T49" fmla="*/ 0 h 252"/>
                <a:gd name="T50" fmla="*/ 1633 w 1120"/>
                <a:gd name="T51" fmla="*/ 26 h 252"/>
                <a:gd name="T52" fmla="*/ 1633 w 1120"/>
                <a:gd name="T53" fmla="*/ 108 h 252"/>
                <a:gd name="T54" fmla="*/ 1633 w 1120"/>
                <a:gd name="T55" fmla="*/ 108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9525">
              <a:noFill/>
              <a:miter lim="800000"/>
              <a:headEnd/>
              <a:tailEnd/>
            </a:ln>
          </p:spPr>
          <p:txBody>
            <a:bodyPr/>
            <a:lstStyle/>
            <a:p>
              <a:endParaRPr lang="zh-CN" altLang="en-US"/>
            </a:p>
          </p:txBody>
        </p:sp>
        <p:sp>
          <p:nvSpPr>
            <p:cNvPr id="13" name="Rectangle 11"/>
            <p:cNvSpPr>
              <a:spLocks noChangeArrowheads="1"/>
            </p:cNvSpPr>
            <p:nvPr/>
          </p:nvSpPr>
          <p:spPr bwMode="gray">
            <a:xfrm>
              <a:off x="816" y="2304"/>
              <a:ext cx="1440" cy="393"/>
            </a:xfrm>
            <a:prstGeom prst="rect">
              <a:avLst/>
            </a:prstGeom>
            <a:gradFill rotWithShape="1">
              <a:gsLst>
                <a:gs pos="0">
                  <a:schemeClr val="accent2"/>
                </a:gs>
                <a:gs pos="100000">
                  <a:schemeClr val="accent2">
                    <a:gamma/>
                    <a:tint val="60392"/>
                    <a:invGamma/>
                  </a:schemeClr>
                </a:gs>
              </a:gsLst>
              <a:lin ang="2700000" scaled="1"/>
            </a:gradFill>
            <a:ln>
              <a:noFill/>
            </a:ln>
            <a:extLst/>
          </p:spPr>
          <p:txBody>
            <a:bodyPr wrap="none" anchor="ctr"/>
            <a:lstStyle/>
            <a:p>
              <a:pPr algn="ctr">
                <a:defRPr/>
              </a:pPr>
              <a:r>
                <a:rPr lang="zh-CN" altLang="en-US" b="1" dirty="0">
                  <a:solidFill>
                    <a:srgbClr val="FFFFFF"/>
                  </a:solidFill>
                  <a:effectLst>
                    <a:outerShdw blurRad="38100" dist="38100" dir="2700000" algn="tl">
                      <a:srgbClr val="000000"/>
                    </a:outerShdw>
                  </a:effectLst>
                  <a:latin typeface="Calibri" pitchFamily="34" charset="0"/>
                  <a:ea typeface="宋体" charset="-122"/>
                </a:rPr>
                <a:t>交人大审议前</a:t>
              </a:r>
              <a:endParaRPr lang="en-US" altLang="zh-CN" b="1" dirty="0">
                <a:solidFill>
                  <a:srgbClr val="FFFFFF"/>
                </a:solidFill>
                <a:effectLst>
                  <a:outerShdw blurRad="38100" dist="38100" dir="2700000" algn="tl">
                    <a:srgbClr val="000000"/>
                  </a:outerShdw>
                </a:effectLst>
                <a:latin typeface="Calibri" pitchFamily="34" charset="0"/>
                <a:ea typeface="宋体" charset="-122"/>
              </a:endParaRPr>
            </a:p>
          </p:txBody>
        </p:sp>
      </p:grpSp>
      <p:grpSp>
        <p:nvGrpSpPr>
          <p:cNvPr id="5" name="Group 12"/>
          <p:cNvGrpSpPr>
            <a:grpSpLocks/>
          </p:cNvGrpSpPr>
          <p:nvPr/>
        </p:nvGrpSpPr>
        <p:grpSpPr bwMode="auto">
          <a:xfrm>
            <a:off x="914400" y="4297363"/>
            <a:ext cx="1724025" cy="482600"/>
            <a:chOff x="816" y="2304"/>
            <a:chExt cx="1440" cy="448"/>
          </a:xfrm>
        </p:grpSpPr>
        <p:sp>
          <p:nvSpPr>
            <p:cNvPr id="26638" name="Freeform 13"/>
            <p:cNvSpPr>
              <a:spLocks/>
            </p:cNvSpPr>
            <p:nvPr/>
          </p:nvSpPr>
          <p:spPr bwMode="gray">
            <a:xfrm>
              <a:off x="901" y="2562"/>
              <a:ext cx="1270" cy="190"/>
            </a:xfrm>
            <a:custGeom>
              <a:avLst/>
              <a:gdLst>
                <a:gd name="T0" fmla="*/ 1633 w 1120"/>
                <a:gd name="T1" fmla="*/ 108 h 252"/>
                <a:gd name="T2" fmla="*/ 1626 w 1120"/>
                <a:gd name="T3" fmla="*/ 107 h 252"/>
                <a:gd name="T4" fmla="*/ 1603 w 1120"/>
                <a:gd name="T5" fmla="*/ 105 h 252"/>
                <a:gd name="T6" fmla="*/ 1566 w 1120"/>
                <a:gd name="T7" fmla="*/ 103 h 252"/>
                <a:gd name="T8" fmla="*/ 1514 w 1120"/>
                <a:gd name="T9" fmla="*/ 100 h 252"/>
                <a:gd name="T10" fmla="*/ 1447 w 1120"/>
                <a:gd name="T11" fmla="*/ 95 h 252"/>
                <a:gd name="T12" fmla="*/ 1369 w 1120"/>
                <a:gd name="T13" fmla="*/ 91 h 252"/>
                <a:gd name="T14" fmla="*/ 1277 w 1120"/>
                <a:gd name="T15" fmla="*/ 87 h 252"/>
                <a:gd name="T16" fmla="*/ 1175 w 1120"/>
                <a:gd name="T17" fmla="*/ 84 h 252"/>
                <a:gd name="T18" fmla="*/ 1065 w 1120"/>
                <a:gd name="T19" fmla="*/ 81 h 252"/>
                <a:gd name="T20" fmla="*/ 942 w 1120"/>
                <a:gd name="T21" fmla="*/ 79 h 252"/>
                <a:gd name="T22" fmla="*/ 810 w 1120"/>
                <a:gd name="T23" fmla="*/ 79 h 252"/>
                <a:gd name="T24" fmla="*/ 679 w 1120"/>
                <a:gd name="T25" fmla="*/ 79 h 252"/>
                <a:gd name="T26" fmla="*/ 559 w 1120"/>
                <a:gd name="T27" fmla="*/ 81 h 252"/>
                <a:gd name="T28" fmla="*/ 449 w 1120"/>
                <a:gd name="T29" fmla="*/ 84 h 252"/>
                <a:gd name="T30" fmla="*/ 347 w 1120"/>
                <a:gd name="T31" fmla="*/ 87 h 252"/>
                <a:gd name="T32" fmla="*/ 260 w 1120"/>
                <a:gd name="T33" fmla="*/ 91 h 252"/>
                <a:gd name="T34" fmla="*/ 184 w 1120"/>
                <a:gd name="T35" fmla="*/ 95 h 252"/>
                <a:gd name="T36" fmla="*/ 119 w 1120"/>
                <a:gd name="T37" fmla="*/ 100 h 252"/>
                <a:gd name="T38" fmla="*/ 67 w 1120"/>
                <a:gd name="T39" fmla="*/ 103 h 252"/>
                <a:gd name="T40" fmla="*/ 29 w 1120"/>
                <a:gd name="T41" fmla="*/ 105 h 252"/>
                <a:gd name="T42" fmla="*/ 9 w 1120"/>
                <a:gd name="T43" fmla="*/ 107 h 252"/>
                <a:gd name="T44" fmla="*/ 0 w 1120"/>
                <a:gd name="T45" fmla="*/ 108 h 252"/>
                <a:gd name="T46" fmla="*/ 0 w 1120"/>
                <a:gd name="T47" fmla="*/ 26 h 252"/>
                <a:gd name="T48" fmla="*/ 816 w 1120"/>
                <a:gd name="T49" fmla="*/ 0 h 252"/>
                <a:gd name="T50" fmla="*/ 1633 w 1120"/>
                <a:gd name="T51" fmla="*/ 26 h 252"/>
                <a:gd name="T52" fmla="*/ 1633 w 1120"/>
                <a:gd name="T53" fmla="*/ 108 h 252"/>
                <a:gd name="T54" fmla="*/ 1633 w 1120"/>
                <a:gd name="T55" fmla="*/ 108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9525">
              <a:noFill/>
              <a:miter lim="800000"/>
              <a:headEnd/>
              <a:tailEnd/>
            </a:ln>
          </p:spPr>
          <p:txBody>
            <a:bodyPr/>
            <a:lstStyle/>
            <a:p>
              <a:endParaRPr lang="zh-CN" altLang="en-US"/>
            </a:p>
          </p:txBody>
        </p:sp>
        <p:sp>
          <p:nvSpPr>
            <p:cNvPr id="16" name="Rectangle 14"/>
            <p:cNvSpPr>
              <a:spLocks noChangeArrowheads="1"/>
            </p:cNvSpPr>
            <p:nvPr/>
          </p:nvSpPr>
          <p:spPr bwMode="gray">
            <a:xfrm>
              <a:off x="816" y="2304"/>
              <a:ext cx="1440" cy="393"/>
            </a:xfrm>
            <a:prstGeom prst="rect">
              <a:avLst/>
            </a:prstGeom>
            <a:gradFill rotWithShape="1">
              <a:gsLst>
                <a:gs pos="0">
                  <a:schemeClr val="accent1"/>
                </a:gs>
                <a:gs pos="100000">
                  <a:schemeClr val="accent1">
                    <a:gamma/>
                    <a:tint val="63529"/>
                    <a:invGamma/>
                  </a:schemeClr>
                </a:gs>
              </a:gsLst>
              <a:lin ang="2700000" scaled="1"/>
            </a:gradFill>
            <a:ln>
              <a:noFill/>
            </a:ln>
            <a:extLst/>
          </p:spPr>
          <p:txBody>
            <a:bodyPr wrap="none" anchor="ctr"/>
            <a:lstStyle/>
            <a:p>
              <a:pPr algn="ctr">
                <a:defRPr/>
              </a:pPr>
              <a:r>
                <a:rPr lang="zh-CN" altLang="en-US" b="1" dirty="0">
                  <a:solidFill>
                    <a:srgbClr val="FFFFFF"/>
                  </a:solidFill>
                  <a:effectLst>
                    <a:outerShdw blurRad="38100" dist="38100" dir="2700000" algn="tl">
                      <a:srgbClr val="000000"/>
                    </a:outerShdw>
                  </a:effectLst>
                  <a:latin typeface="Calibri" pitchFamily="34" charset="0"/>
                  <a:ea typeface="宋体" charset="-122"/>
                </a:rPr>
                <a:t>再次征求意见后</a:t>
              </a:r>
              <a:endParaRPr lang="en-US" altLang="zh-CN" b="1" dirty="0">
                <a:solidFill>
                  <a:srgbClr val="FFFFFF"/>
                </a:solidFill>
                <a:effectLst>
                  <a:outerShdw blurRad="38100" dist="38100" dir="2700000" algn="tl">
                    <a:srgbClr val="000000"/>
                  </a:outerShdw>
                </a:effectLst>
                <a:latin typeface="Calibri" pitchFamily="34" charset="0"/>
                <a:ea typeface="宋体" charset="-122"/>
              </a:endParaRPr>
            </a:p>
          </p:txBody>
        </p:sp>
      </p:grpSp>
      <p:sp>
        <p:nvSpPr>
          <p:cNvPr id="26631" name="Line 18"/>
          <p:cNvSpPr>
            <a:spLocks noChangeShapeType="1"/>
          </p:cNvSpPr>
          <p:nvPr/>
        </p:nvSpPr>
        <p:spPr bwMode="auto">
          <a:xfrm>
            <a:off x="1828800" y="1581150"/>
            <a:ext cx="5943600" cy="0"/>
          </a:xfrm>
          <a:prstGeom prst="line">
            <a:avLst/>
          </a:prstGeom>
          <a:noFill/>
          <a:ln w="38100" cap="rnd">
            <a:solidFill>
              <a:srgbClr val="969696"/>
            </a:solidFill>
            <a:prstDash val="sysDot"/>
            <a:round/>
            <a:headEnd/>
            <a:tailEnd type="oval" w="med" len="med"/>
          </a:ln>
        </p:spPr>
        <p:txBody>
          <a:bodyPr/>
          <a:lstStyle/>
          <a:p>
            <a:endParaRPr lang="zh-CN" altLang="en-US"/>
          </a:p>
        </p:txBody>
      </p:sp>
      <p:sp>
        <p:nvSpPr>
          <p:cNvPr id="26632" name="Line 19"/>
          <p:cNvSpPr>
            <a:spLocks noChangeShapeType="1"/>
          </p:cNvSpPr>
          <p:nvPr/>
        </p:nvSpPr>
        <p:spPr bwMode="auto">
          <a:xfrm>
            <a:off x="1828800" y="2825750"/>
            <a:ext cx="5943600" cy="0"/>
          </a:xfrm>
          <a:prstGeom prst="line">
            <a:avLst/>
          </a:prstGeom>
          <a:noFill/>
          <a:ln w="38100" cap="rnd">
            <a:solidFill>
              <a:srgbClr val="969696"/>
            </a:solidFill>
            <a:prstDash val="sysDot"/>
            <a:round/>
            <a:headEnd/>
            <a:tailEnd type="oval" w="med" len="med"/>
          </a:ln>
        </p:spPr>
        <p:txBody>
          <a:bodyPr/>
          <a:lstStyle/>
          <a:p>
            <a:endParaRPr lang="zh-CN" altLang="en-US"/>
          </a:p>
        </p:txBody>
      </p:sp>
      <p:sp>
        <p:nvSpPr>
          <p:cNvPr id="26633" name="Line 20"/>
          <p:cNvSpPr>
            <a:spLocks noChangeShapeType="1"/>
          </p:cNvSpPr>
          <p:nvPr/>
        </p:nvSpPr>
        <p:spPr bwMode="auto">
          <a:xfrm flipV="1">
            <a:off x="1828800" y="3943350"/>
            <a:ext cx="5943600" cy="3175"/>
          </a:xfrm>
          <a:prstGeom prst="line">
            <a:avLst/>
          </a:prstGeom>
          <a:noFill/>
          <a:ln w="38100" cap="rnd">
            <a:solidFill>
              <a:srgbClr val="969696"/>
            </a:solidFill>
            <a:prstDash val="sysDot"/>
            <a:round/>
            <a:headEnd/>
            <a:tailEnd type="oval" w="med" len="med"/>
          </a:ln>
        </p:spPr>
        <p:txBody>
          <a:bodyPr/>
          <a:lstStyle/>
          <a:p>
            <a:endParaRPr lang="zh-CN" altLang="en-US"/>
          </a:p>
        </p:txBody>
      </p:sp>
      <p:sp>
        <p:nvSpPr>
          <p:cNvPr id="26634" name="Text Box 21"/>
          <p:cNvSpPr txBox="1">
            <a:spLocks noChangeArrowheads="1"/>
          </p:cNvSpPr>
          <p:nvPr/>
        </p:nvSpPr>
        <p:spPr bwMode="auto">
          <a:xfrm>
            <a:off x="3124200" y="742950"/>
            <a:ext cx="4489450" cy="954107"/>
          </a:xfrm>
          <a:prstGeom prst="rect">
            <a:avLst/>
          </a:prstGeom>
          <a:noFill/>
          <a:ln w="9525">
            <a:noFill/>
            <a:miter lim="800000"/>
            <a:headEnd/>
            <a:tailEnd/>
          </a:ln>
        </p:spPr>
        <p:txBody>
          <a:bodyPr wrap="square">
            <a:spAutoFit/>
          </a:bodyPr>
          <a:lstStyle/>
          <a:p>
            <a:r>
              <a:rPr lang="en-US" altLang="zh-CN" sz="1400" dirty="0" smtClean="0">
                <a:solidFill>
                  <a:srgbClr val="000000"/>
                </a:solidFill>
                <a:latin typeface="Verdana" pitchFamily="34" charset="0"/>
                <a:cs typeface="Arial" pitchFamily="34" charset="0"/>
              </a:rPr>
              <a:t>2013.5 </a:t>
            </a:r>
            <a:r>
              <a:rPr lang="zh-CN" altLang="en-US" sz="1400" dirty="0" smtClean="0">
                <a:solidFill>
                  <a:srgbClr val="000000"/>
                </a:solidFill>
                <a:latin typeface="Verdana" pitchFamily="34" charset="0"/>
                <a:cs typeface="Arial" pitchFamily="34" charset="0"/>
              </a:rPr>
              <a:t>编写</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谁在营销死亡</a:t>
            </a:r>
            <a:r>
              <a:rPr lang="en-US" altLang="zh-CN" sz="1400" dirty="0" smtClean="0">
                <a:solidFill>
                  <a:srgbClr val="000000"/>
                </a:solidFill>
                <a:latin typeface="Verdana" pitchFamily="34" charset="0"/>
                <a:cs typeface="Arial" pitchFamily="34" charset="0"/>
              </a:rPr>
              <a:t>》</a:t>
            </a:r>
            <a:endParaRPr lang="en-US" altLang="zh-CN" sz="1400" dirty="0">
              <a:solidFill>
                <a:srgbClr val="000000"/>
              </a:solidFill>
              <a:latin typeface="Verdana" pitchFamily="34" charset="0"/>
              <a:cs typeface="Arial" pitchFamily="34" charset="0"/>
            </a:endParaRPr>
          </a:p>
          <a:p>
            <a:r>
              <a:rPr lang="en-US" altLang="zh-CN" sz="1400" dirty="0" smtClean="0">
                <a:solidFill>
                  <a:srgbClr val="000000"/>
                </a:solidFill>
                <a:latin typeface="Verdana" pitchFamily="34" charset="0"/>
                <a:cs typeface="Arial" pitchFamily="34" charset="0"/>
              </a:rPr>
              <a:t>2014.2</a:t>
            </a:r>
            <a:r>
              <a:rPr lang="zh-CN" altLang="en-US" sz="1400" dirty="0" smtClean="0">
                <a:solidFill>
                  <a:srgbClr val="000000"/>
                </a:solidFill>
                <a:latin typeface="Verdana" pitchFamily="34" charset="0"/>
                <a:cs typeface="Arial" pitchFamily="34" charset="0"/>
              </a:rPr>
              <a:t> 针对志愿者开展烟草广告返乡随手拍活动</a:t>
            </a:r>
            <a:endParaRPr lang="en-US" altLang="zh-CN" sz="1400" dirty="0" smtClean="0">
              <a:solidFill>
                <a:srgbClr val="000000"/>
              </a:solidFill>
              <a:latin typeface="Verdana" pitchFamily="34" charset="0"/>
              <a:cs typeface="Arial" pitchFamily="34" charset="0"/>
            </a:endParaRPr>
          </a:p>
          <a:p>
            <a:r>
              <a:rPr lang="en-US" altLang="zh-CN" sz="1400" dirty="0" smtClean="0">
                <a:solidFill>
                  <a:srgbClr val="000000"/>
                </a:solidFill>
                <a:latin typeface="Verdana" pitchFamily="34" charset="0"/>
                <a:cs typeface="Arial" pitchFamily="34" charset="0"/>
              </a:rPr>
              <a:t>2014.2</a:t>
            </a:r>
            <a:r>
              <a:rPr lang="zh-CN" altLang="en-US" sz="1400" dirty="0" smtClean="0">
                <a:solidFill>
                  <a:srgbClr val="000000"/>
                </a:solidFill>
                <a:latin typeface="Verdana" pitchFamily="34" charset="0"/>
                <a:cs typeface="Arial" pitchFamily="34" charset="0"/>
              </a:rPr>
              <a:t> 举办两会代表座谈会，递交修订广告法申请</a:t>
            </a:r>
            <a:endParaRPr lang="en-US" altLang="zh-CN" sz="1400" dirty="0" smtClean="0">
              <a:solidFill>
                <a:srgbClr val="000000"/>
              </a:solidFill>
              <a:latin typeface="Verdana" pitchFamily="34" charset="0"/>
              <a:cs typeface="Arial" pitchFamily="34" charset="0"/>
            </a:endParaRPr>
          </a:p>
          <a:p>
            <a:endParaRPr lang="en-US" altLang="zh-CN" sz="1400" dirty="0">
              <a:solidFill>
                <a:srgbClr val="000000"/>
              </a:solidFill>
              <a:latin typeface="Verdana" pitchFamily="34" charset="0"/>
              <a:cs typeface="Arial" pitchFamily="34" charset="0"/>
            </a:endParaRPr>
          </a:p>
        </p:txBody>
      </p:sp>
      <p:sp>
        <p:nvSpPr>
          <p:cNvPr id="26635" name="Text Box 22"/>
          <p:cNvSpPr txBox="1">
            <a:spLocks noChangeArrowheads="1"/>
          </p:cNvSpPr>
          <p:nvPr/>
        </p:nvSpPr>
        <p:spPr bwMode="auto">
          <a:xfrm>
            <a:off x="3124200" y="1885950"/>
            <a:ext cx="4652236" cy="738664"/>
          </a:xfrm>
          <a:prstGeom prst="rect">
            <a:avLst/>
          </a:prstGeom>
          <a:noFill/>
          <a:ln w="9525">
            <a:noFill/>
            <a:miter lim="800000"/>
            <a:headEnd/>
            <a:tailEnd/>
          </a:ln>
        </p:spPr>
        <p:txBody>
          <a:bodyPr wrap="none">
            <a:spAutoFit/>
          </a:bodyPr>
          <a:lstStyle/>
          <a:p>
            <a:r>
              <a:rPr lang="en-US" altLang="zh-CN" sz="1400" dirty="0" smtClean="0">
                <a:solidFill>
                  <a:srgbClr val="000000"/>
                </a:solidFill>
                <a:latin typeface="Verdana" pitchFamily="34" charset="0"/>
                <a:cs typeface="Arial" pitchFamily="34" charset="0"/>
              </a:rPr>
              <a:t>2014.2 </a:t>
            </a:r>
            <a:r>
              <a:rPr lang="zh-CN" altLang="en-US" sz="1400" dirty="0" smtClean="0">
                <a:solidFill>
                  <a:srgbClr val="000000"/>
                </a:solidFill>
                <a:latin typeface="Verdana" pitchFamily="34" charset="0"/>
                <a:cs typeface="Arial" pitchFamily="34" charset="0"/>
              </a:rPr>
              <a:t>致信国务院法制办，要求禁止所有的烟草广告</a:t>
            </a:r>
            <a:endParaRPr lang="en-US" altLang="zh-CN" sz="1400" dirty="0">
              <a:solidFill>
                <a:srgbClr val="000000"/>
              </a:solidFill>
              <a:latin typeface="Verdana" pitchFamily="34" charset="0"/>
              <a:cs typeface="Arial" pitchFamily="34" charset="0"/>
            </a:endParaRPr>
          </a:p>
          <a:p>
            <a:r>
              <a:rPr lang="en-US" altLang="zh-CN" sz="1400" dirty="0" smtClean="0">
                <a:solidFill>
                  <a:srgbClr val="000000"/>
                </a:solidFill>
                <a:latin typeface="Verdana" pitchFamily="34" charset="0"/>
                <a:cs typeface="Arial" pitchFamily="34" charset="0"/>
              </a:rPr>
              <a:t>2004.6 </a:t>
            </a:r>
            <a:r>
              <a:rPr lang="zh-CN" altLang="en-US" sz="1400" dirty="0" smtClean="0">
                <a:solidFill>
                  <a:srgbClr val="000000"/>
                </a:solidFill>
                <a:latin typeface="Verdana" pitchFamily="34" charset="0"/>
                <a:cs typeface="Arial" pitchFamily="34" charset="0"/>
              </a:rPr>
              <a:t>举办“别让烟草毁了青少年的健康”信息交流会</a:t>
            </a:r>
            <a:endParaRPr lang="en-US" altLang="zh-CN" sz="1400" dirty="0">
              <a:solidFill>
                <a:srgbClr val="000000"/>
              </a:solidFill>
              <a:latin typeface="Verdana" pitchFamily="34" charset="0"/>
              <a:cs typeface="Arial" pitchFamily="34" charset="0"/>
            </a:endParaRPr>
          </a:p>
          <a:p>
            <a:r>
              <a:rPr lang="en-US" altLang="zh-CN" sz="1400" b="1" dirty="0" smtClean="0">
                <a:solidFill>
                  <a:srgbClr val="E94E0C"/>
                </a:solidFill>
                <a:latin typeface="Verdana" pitchFamily="34" charset="0"/>
                <a:cs typeface="Arial" pitchFamily="34" charset="0"/>
              </a:rPr>
              <a:t>2004.6 </a:t>
            </a:r>
            <a:r>
              <a:rPr lang="zh-CN" altLang="en-US" sz="1400" b="1" dirty="0" smtClean="0">
                <a:solidFill>
                  <a:srgbClr val="E94E0C"/>
                </a:solidFill>
                <a:latin typeface="Verdana" pitchFamily="34" charset="0"/>
                <a:cs typeface="Arial" pitchFamily="34" charset="0"/>
              </a:rPr>
              <a:t>邀请</a:t>
            </a:r>
            <a:r>
              <a:rPr lang="en-US" altLang="zh-CN" sz="1400" b="1" dirty="0" smtClean="0">
                <a:solidFill>
                  <a:srgbClr val="E94E0C"/>
                </a:solidFill>
                <a:latin typeface="Verdana" pitchFamily="34" charset="0"/>
                <a:cs typeface="Arial" pitchFamily="34" charset="0"/>
              </a:rPr>
              <a:t>55</a:t>
            </a:r>
            <a:r>
              <a:rPr lang="zh-CN" altLang="en-US" sz="1400" b="1" dirty="0" smtClean="0">
                <a:solidFill>
                  <a:srgbClr val="E94E0C"/>
                </a:solidFill>
                <a:latin typeface="Verdana" pitchFamily="34" charset="0"/>
                <a:cs typeface="Arial" pitchFamily="34" charset="0"/>
              </a:rPr>
              <a:t>位专家联名致信人大法工委</a:t>
            </a:r>
            <a:endParaRPr lang="en-US" altLang="zh-CN" sz="1400" b="1" dirty="0">
              <a:solidFill>
                <a:srgbClr val="E94E0C"/>
              </a:solidFill>
              <a:latin typeface="Verdana" pitchFamily="34" charset="0"/>
              <a:cs typeface="Arial" pitchFamily="34" charset="0"/>
            </a:endParaRPr>
          </a:p>
        </p:txBody>
      </p:sp>
      <p:sp>
        <p:nvSpPr>
          <p:cNvPr id="26636" name="Text Box 23"/>
          <p:cNvSpPr txBox="1">
            <a:spLocks noChangeArrowheads="1"/>
          </p:cNvSpPr>
          <p:nvPr/>
        </p:nvSpPr>
        <p:spPr bwMode="auto">
          <a:xfrm>
            <a:off x="3124200" y="3028950"/>
            <a:ext cx="4947188" cy="523220"/>
          </a:xfrm>
          <a:prstGeom prst="rect">
            <a:avLst/>
          </a:prstGeom>
          <a:noFill/>
          <a:ln w="9525">
            <a:noFill/>
            <a:miter lim="800000"/>
            <a:headEnd/>
            <a:tailEnd/>
          </a:ln>
        </p:spPr>
        <p:txBody>
          <a:bodyPr wrap="none">
            <a:spAutoFit/>
          </a:bodyPr>
          <a:lstStyle/>
          <a:p>
            <a:r>
              <a:rPr lang="en-US" altLang="zh-CN" sz="1400" dirty="0" smtClean="0">
                <a:solidFill>
                  <a:srgbClr val="000000"/>
                </a:solidFill>
                <a:latin typeface="Verdana" pitchFamily="34" charset="0"/>
                <a:cs typeface="Arial" pitchFamily="34" charset="0"/>
              </a:rPr>
              <a:t>2014.7 </a:t>
            </a:r>
            <a:r>
              <a:rPr lang="zh-CN" altLang="en-US" sz="1400" dirty="0" smtClean="0">
                <a:solidFill>
                  <a:srgbClr val="000000"/>
                </a:solidFill>
                <a:latin typeface="Verdana" pitchFamily="34" charset="0"/>
                <a:cs typeface="Arial" pitchFamily="34" charset="0"/>
              </a:rPr>
              <a:t>在</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控员集结号开展</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烟草广告害死人</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主题活动</a:t>
            </a:r>
            <a:endParaRPr lang="en-US" altLang="zh-CN" sz="1400" dirty="0" smtClean="0">
              <a:solidFill>
                <a:srgbClr val="000000"/>
              </a:solidFill>
              <a:latin typeface="Verdana" pitchFamily="34" charset="0"/>
              <a:cs typeface="Arial" pitchFamily="34" charset="0"/>
            </a:endParaRPr>
          </a:p>
          <a:p>
            <a:r>
              <a:rPr lang="en-US" altLang="zh-CN" sz="1400" dirty="0">
                <a:solidFill>
                  <a:srgbClr val="000000"/>
                </a:solidFill>
                <a:latin typeface="Verdana" pitchFamily="34" charset="0"/>
                <a:cs typeface="Arial" pitchFamily="34" charset="0"/>
              </a:rPr>
              <a:t>2014.8 </a:t>
            </a:r>
            <a:r>
              <a:rPr lang="zh-CN" altLang="en-US" sz="1400" dirty="0">
                <a:solidFill>
                  <a:srgbClr val="000000"/>
                </a:solidFill>
                <a:latin typeface="Verdana" pitchFamily="34" charset="0"/>
                <a:cs typeface="Arial" pitchFamily="34" charset="0"/>
              </a:rPr>
              <a:t>举办“对修订广告法的期盼”信息</a:t>
            </a:r>
            <a:r>
              <a:rPr lang="zh-CN" altLang="en-US" sz="1400" dirty="0" smtClean="0">
                <a:solidFill>
                  <a:srgbClr val="000000"/>
                </a:solidFill>
                <a:latin typeface="Verdana" pitchFamily="34" charset="0"/>
                <a:cs typeface="Arial" pitchFamily="34" charset="0"/>
              </a:rPr>
              <a:t>交流会</a:t>
            </a:r>
            <a:endParaRPr lang="en-US" altLang="zh-CN" sz="1400" dirty="0">
              <a:solidFill>
                <a:srgbClr val="000000"/>
              </a:solidFill>
              <a:latin typeface="Verdana" pitchFamily="34" charset="0"/>
              <a:cs typeface="Arial" pitchFamily="34" charset="0"/>
            </a:endParaRPr>
          </a:p>
        </p:txBody>
      </p:sp>
      <p:sp>
        <p:nvSpPr>
          <p:cNvPr id="26637" name="Text Box 24"/>
          <p:cNvSpPr txBox="1">
            <a:spLocks noChangeArrowheads="1"/>
          </p:cNvSpPr>
          <p:nvPr/>
        </p:nvSpPr>
        <p:spPr bwMode="auto">
          <a:xfrm>
            <a:off x="3124200" y="4171950"/>
            <a:ext cx="5557932" cy="738664"/>
          </a:xfrm>
          <a:prstGeom prst="rect">
            <a:avLst/>
          </a:prstGeom>
          <a:noFill/>
          <a:ln w="9525">
            <a:noFill/>
            <a:miter lim="800000"/>
            <a:headEnd/>
            <a:tailEnd/>
          </a:ln>
        </p:spPr>
        <p:txBody>
          <a:bodyPr wrap="none">
            <a:spAutoFit/>
          </a:bodyPr>
          <a:lstStyle/>
          <a:p>
            <a:r>
              <a:rPr lang="en-US" altLang="zh-CN" sz="1400" dirty="0" smtClean="0">
                <a:solidFill>
                  <a:srgbClr val="000000"/>
                </a:solidFill>
                <a:latin typeface="Verdana" pitchFamily="34" charset="0"/>
                <a:cs typeface="Arial" pitchFamily="34" charset="0"/>
              </a:rPr>
              <a:t>2014.9 </a:t>
            </a:r>
            <a:r>
              <a:rPr lang="zh-CN" altLang="en-US" sz="1400" dirty="0" smtClean="0">
                <a:solidFill>
                  <a:srgbClr val="000000"/>
                </a:solidFill>
                <a:latin typeface="Verdana" pitchFamily="34" charset="0"/>
                <a:cs typeface="Arial" pitchFamily="34" charset="0"/>
              </a:rPr>
              <a:t>撰写</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广告法立法原则</a:t>
            </a:r>
            <a:r>
              <a:rPr lang="en-US" altLang="zh-CN" sz="1400" dirty="0" smtClean="0">
                <a:solidFill>
                  <a:srgbClr val="000000"/>
                </a:solidFill>
                <a:latin typeface="Verdana" pitchFamily="34" charset="0"/>
                <a:cs typeface="Arial" pitchFamily="34" charset="0"/>
              </a:rPr>
              <a:t>》</a:t>
            </a:r>
            <a:endParaRPr lang="en-US" altLang="zh-CN" sz="1400" dirty="0">
              <a:solidFill>
                <a:srgbClr val="000000"/>
              </a:solidFill>
              <a:latin typeface="Verdana" pitchFamily="34" charset="0"/>
              <a:cs typeface="Arial" pitchFamily="34" charset="0"/>
            </a:endParaRPr>
          </a:p>
          <a:p>
            <a:r>
              <a:rPr lang="en-US" altLang="zh-CN" sz="1400" dirty="0" smtClean="0">
                <a:solidFill>
                  <a:srgbClr val="000000"/>
                </a:solidFill>
                <a:latin typeface="Verdana" pitchFamily="34" charset="0"/>
                <a:cs typeface="Arial" pitchFamily="34" charset="0"/>
              </a:rPr>
              <a:t>2014.9 </a:t>
            </a:r>
            <a:r>
              <a:rPr lang="zh-CN" altLang="en-US" sz="1400" dirty="0" smtClean="0">
                <a:solidFill>
                  <a:srgbClr val="000000"/>
                </a:solidFill>
                <a:latin typeface="Verdana" pitchFamily="34" charset="0"/>
                <a:cs typeface="Arial" pitchFamily="34" charset="0"/>
              </a:rPr>
              <a:t>编写</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我们决不放弃</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禁止</a:t>
            </a:r>
            <a:r>
              <a:rPr lang="en-US" altLang="zh-CN" sz="1400" dirty="0" smtClean="0">
                <a:solidFill>
                  <a:srgbClr val="000000"/>
                </a:solidFill>
                <a:latin typeface="Verdana" pitchFamily="34" charset="0"/>
                <a:cs typeface="Arial" pitchFamily="34" charset="0"/>
              </a:rPr>
              <a:t>TAPS</a:t>
            </a:r>
            <a:r>
              <a:rPr lang="zh-CN" altLang="en-US" sz="1400" dirty="0" smtClean="0">
                <a:solidFill>
                  <a:srgbClr val="000000"/>
                </a:solidFill>
                <a:latin typeface="Verdana" pitchFamily="34" charset="0"/>
                <a:cs typeface="Arial" pitchFamily="34" charset="0"/>
              </a:rPr>
              <a:t>行动的回顾与解析</a:t>
            </a:r>
            <a:r>
              <a:rPr lang="en-US" altLang="zh-CN" sz="1400" dirty="0" smtClean="0">
                <a:solidFill>
                  <a:srgbClr val="000000"/>
                </a:solidFill>
                <a:latin typeface="Verdana" pitchFamily="34" charset="0"/>
                <a:cs typeface="Arial" pitchFamily="34" charset="0"/>
              </a:rPr>
              <a:t>》</a:t>
            </a:r>
            <a:endParaRPr lang="en-US" altLang="zh-CN" sz="1400" dirty="0">
              <a:solidFill>
                <a:srgbClr val="000000"/>
              </a:solidFill>
              <a:latin typeface="Verdana" pitchFamily="34" charset="0"/>
              <a:cs typeface="Arial" pitchFamily="34" charset="0"/>
            </a:endParaRPr>
          </a:p>
          <a:p>
            <a:r>
              <a:rPr lang="en-US" altLang="zh-CN" sz="1400" dirty="0" smtClean="0">
                <a:solidFill>
                  <a:srgbClr val="000000"/>
                </a:solidFill>
                <a:latin typeface="Verdana" pitchFamily="34" charset="0"/>
                <a:cs typeface="Arial" pitchFamily="34" charset="0"/>
              </a:rPr>
              <a:t>2014.9 </a:t>
            </a:r>
            <a:r>
              <a:rPr lang="zh-CN" altLang="en-US" sz="1400" dirty="0" smtClean="0">
                <a:solidFill>
                  <a:srgbClr val="000000"/>
                </a:solidFill>
                <a:latin typeface="Verdana" pitchFamily="34" charset="0"/>
                <a:cs typeface="Arial" pitchFamily="34" charset="0"/>
              </a:rPr>
              <a:t>针对北京西站“山高人为峰”认知程度广告进行民意调查</a:t>
            </a:r>
            <a:endParaRPr lang="en-US" altLang="zh-CN" sz="1400" dirty="0">
              <a:solidFill>
                <a:srgbClr val="000000"/>
              </a:solidFill>
              <a:latin typeface="Verdana" pitchFamily="34" charset="0"/>
              <a:cs typeface="Arial"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标题 1"/>
          <p:cNvSpPr>
            <a:spLocks noGrp="1"/>
          </p:cNvSpPr>
          <p:nvPr>
            <p:ph type="title"/>
          </p:nvPr>
        </p:nvSpPr>
        <p:spPr/>
        <p:txBody>
          <a:bodyPr/>
          <a:lstStyle/>
          <a:p>
            <a:r>
              <a:rPr lang="en-US" altLang="zh-CN" sz="3600" b="1" dirty="0" smtClean="0">
                <a:solidFill>
                  <a:srgbClr val="C00000"/>
                </a:solidFill>
                <a:latin typeface="微软雅黑" pitchFamily="34" charset="-122"/>
                <a:ea typeface="微软雅黑" pitchFamily="34" charset="-122"/>
              </a:rPr>
              <a:t>6</a:t>
            </a:r>
            <a:r>
              <a:rPr lang="zh-CN" altLang="en-US" sz="3600" b="1" dirty="0" smtClean="0">
                <a:solidFill>
                  <a:srgbClr val="C00000"/>
                </a:solidFill>
                <a:latin typeface="微软雅黑" pitchFamily="34" charset="-122"/>
                <a:ea typeface="微软雅黑" pitchFamily="34" charset="-122"/>
              </a:rPr>
              <a:t>、</a:t>
            </a:r>
            <a:r>
              <a:rPr lang="zh-CN" altLang="en-US" sz="3600" b="1" dirty="0" smtClean="0">
                <a:solidFill>
                  <a:srgbClr val="C00000"/>
                </a:solidFill>
                <a:latin typeface="微软雅黑" pitchFamily="34" charset="-122"/>
                <a:ea typeface="微软雅黑" pitchFamily="34" charset="-122"/>
                <a:cs typeface="Arial" pitchFamily="34" charset="0"/>
              </a:rPr>
              <a:t>致信人大法工委</a:t>
            </a:r>
            <a:endParaRPr lang="zh-CN" altLang="en-US" sz="3600" b="1" dirty="0" smtClean="0">
              <a:solidFill>
                <a:srgbClr val="C00000"/>
              </a:solidFill>
              <a:latin typeface="微软雅黑" pitchFamily="34" charset="-122"/>
              <a:ea typeface="微软雅黑" pitchFamily="34" charset="-122"/>
            </a:endParaRPr>
          </a:p>
        </p:txBody>
      </p:sp>
      <p:sp>
        <p:nvSpPr>
          <p:cNvPr id="41987" name="内容占位符 2"/>
          <p:cNvSpPr>
            <a:spLocks noGrp="1"/>
          </p:cNvSpPr>
          <p:nvPr>
            <p:ph idx="1"/>
          </p:nvPr>
        </p:nvSpPr>
        <p:spPr/>
        <p:txBody>
          <a:bodyPr/>
          <a:lstStyle/>
          <a:p>
            <a:pPr>
              <a:buNone/>
            </a:pPr>
            <a:r>
              <a:rPr lang="zh-CN" altLang="en-US" sz="2800" b="1" dirty="0" smtClean="0">
                <a:solidFill>
                  <a:srgbClr val="C00000"/>
                </a:solidFill>
                <a:latin typeface="+mn-ea"/>
              </a:rPr>
              <a:t>原因：</a:t>
            </a:r>
            <a:endParaRPr lang="en-US" altLang="zh-CN" sz="2800" b="1" dirty="0" smtClean="0">
              <a:solidFill>
                <a:srgbClr val="C00000"/>
              </a:solidFill>
              <a:latin typeface="+mn-ea"/>
            </a:endParaRPr>
          </a:p>
          <a:p>
            <a:r>
              <a:rPr lang="en-US" altLang="zh-CN" sz="2800" b="1" dirty="0" smtClean="0">
                <a:solidFill>
                  <a:srgbClr val="E94E0C"/>
                </a:solidFill>
                <a:latin typeface="+mn-ea"/>
              </a:rPr>
              <a:t>《</a:t>
            </a:r>
            <a:r>
              <a:rPr lang="zh-CN" altLang="zh-CN" sz="2800" b="1" dirty="0" smtClean="0">
                <a:solidFill>
                  <a:srgbClr val="E94E0C"/>
                </a:solidFill>
                <a:latin typeface="+mn-ea"/>
              </a:rPr>
              <a:t>广告法</a:t>
            </a:r>
            <a:r>
              <a:rPr lang="en-US" altLang="zh-CN" sz="2800" b="1" dirty="0" smtClean="0">
                <a:solidFill>
                  <a:srgbClr val="E94E0C"/>
                </a:solidFill>
                <a:latin typeface="+mn-ea"/>
              </a:rPr>
              <a:t>》</a:t>
            </a:r>
            <a:r>
              <a:rPr lang="zh-CN" altLang="zh-CN" sz="2800" b="1" dirty="0" smtClean="0">
                <a:solidFill>
                  <a:srgbClr val="E94E0C"/>
                </a:solidFill>
                <a:latin typeface="+mn-ea"/>
              </a:rPr>
              <a:t>修订稿并没有完全做到禁止所有的</a:t>
            </a:r>
            <a:r>
              <a:rPr lang="zh-CN" altLang="en-US" sz="2800" b="1" dirty="0" smtClean="0">
                <a:solidFill>
                  <a:srgbClr val="E94E0C"/>
                </a:solidFill>
                <a:latin typeface="+mn-ea"/>
              </a:rPr>
              <a:t>所有的烟草广告促销和赞助</a:t>
            </a:r>
            <a:endParaRPr lang="en-US" altLang="zh-CN" sz="2800" b="1" dirty="0" smtClean="0">
              <a:solidFill>
                <a:srgbClr val="E94E0C"/>
              </a:solidFill>
              <a:latin typeface="+mn-ea"/>
            </a:endParaRPr>
          </a:p>
          <a:p>
            <a:pPr>
              <a:buNone/>
            </a:pPr>
            <a:r>
              <a:rPr lang="zh-CN" altLang="en-US" sz="2800" b="1" dirty="0" smtClean="0">
                <a:solidFill>
                  <a:srgbClr val="C00000"/>
                </a:solidFill>
                <a:latin typeface="+mn-ea"/>
              </a:rPr>
              <a:t>目的：</a:t>
            </a:r>
            <a:endParaRPr lang="en-US" altLang="zh-CN" sz="2800" b="1" dirty="0" smtClean="0">
              <a:solidFill>
                <a:srgbClr val="C00000"/>
              </a:solidFill>
              <a:latin typeface="+mn-ea"/>
            </a:endParaRPr>
          </a:p>
          <a:p>
            <a:r>
              <a:rPr lang="zh-CN" altLang="en-US" sz="2800" b="1" dirty="0" smtClean="0">
                <a:solidFill>
                  <a:srgbClr val="E94E0C"/>
                </a:solidFill>
                <a:latin typeface="+mn-ea"/>
              </a:rPr>
              <a:t>引起上层重视</a:t>
            </a:r>
            <a:endParaRPr lang="en-US" altLang="zh-CN" sz="2800" b="1" dirty="0" smtClean="0">
              <a:solidFill>
                <a:srgbClr val="E94E0C"/>
              </a:solidFill>
              <a:latin typeface="+mn-ea"/>
            </a:endParaRPr>
          </a:p>
          <a:p>
            <a:r>
              <a:rPr lang="zh-CN" altLang="en-US" sz="2800" b="1" dirty="0" smtClean="0">
                <a:solidFill>
                  <a:srgbClr val="E94E0C"/>
                </a:solidFill>
                <a:latin typeface="+mn-ea"/>
              </a:rPr>
              <a:t>进一步呼吁禁止所有的烟草广告促销和赞助</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标题 1"/>
          <p:cNvSpPr>
            <a:spLocks noGrp="1"/>
          </p:cNvSpPr>
          <p:nvPr>
            <p:ph type="title"/>
          </p:nvPr>
        </p:nvSpPr>
        <p:spPr/>
        <p:txBody>
          <a:bodyPr/>
          <a:lstStyle/>
          <a:p>
            <a:r>
              <a:rPr lang="en-US" altLang="zh-CN" sz="3600" b="1" dirty="0" smtClean="0">
                <a:solidFill>
                  <a:srgbClr val="C00000"/>
                </a:solidFill>
                <a:latin typeface="微软雅黑" pitchFamily="34" charset="-122"/>
                <a:ea typeface="微软雅黑" pitchFamily="34" charset="-122"/>
              </a:rPr>
              <a:t>6</a:t>
            </a:r>
            <a:r>
              <a:rPr lang="zh-CN" altLang="en-US" sz="3600" b="1" dirty="0" smtClean="0">
                <a:solidFill>
                  <a:srgbClr val="C00000"/>
                </a:solidFill>
                <a:latin typeface="微软雅黑" pitchFamily="34" charset="-122"/>
                <a:ea typeface="微软雅黑" pitchFamily="34" charset="-122"/>
              </a:rPr>
              <a:t>、</a:t>
            </a:r>
            <a:r>
              <a:rPr lang="zh-CN" altLang="en-US" sz="3600" b="1" dirty="0" smtClean="0">
                <a:solidFill>
                  <a:srgbClr val="C00000"/>
                </a:solidFill>
                <a:latin typeface="微软雅黑" pitchFamily="34" charset="-122"/>
                <a:ea typeface="微软雅黑" pitchFamily="34" charset="-122"/>
                <a:cs typeface="Arial" pitchFamily="34" charset="0"/>
              </a:rPr>
              <a:t>致信人大法工委</a:t>
            </a:r>
            <a:endParaRPr lang="zh-CN" altLang="en-US" sz="3600" b="1" dirty="0" smtClean="0">
              <a:solidFill>
                <a:srgbClr val="C00000"/>
              </a:solidFill>
              <a:latin typeface="微软雅黑" pitchFamily="34" charset="-122"/>
              <a:ea typeface="微软雅黑" pitchFamily="34" charset="-122"/>
            </a:endParaRPr>
          </a:p>
        </p:txBody>
      </p:sp>
      <p:sp>
        <p:nvSpPr>
          <p:cNvPr id="41987" name="内容占位符 2"/>
          <p:cNvSpPr>
            <a:spLocks noGrp="1"/>
          </p:cNvSpPr>
          <p:nvPr>
            <p:ph idx="1"/>
          </p:nvPr>
        </p:nvSpPr>
        <p:spPr/>
        <p:txBody>
          <a:bodyPr/>
          <a:lstStyle/>
          <a:p>
            <a:pPr>
              <a:buNone/>
            </a:pPr>
            <a:r>
              <a:rPr lang="zh-CN" altLang="en-US" sz="2800" b="1" dirty="0" smtClean="0">
                <a:solidFill>
                  <a:srgbClr val="C00000"/>
                </a:solidFill>
              </a:rPr>
              <a:t>结果：</a:t>
            </a:r>
            <a:endParaRPr lang="en-US" altLang="zh-CN" sz="2800" b="1" dirty="0" smtClean="0">
              <a:solidFill>
                <a:srgbClr val="C00000"/>
              </a:solidFill>
            </a:endParaRPr>
          </a:p>
          <a:p>
            <a:r>
              <a:rPr lang="zh-CN" altLang="en-US" sz="2800" b="1" dirty="0" smtClean="0">
                <a:solidFill>
                  <a:srgbClr val="E94E0C"/>
                </a:solidFill>
              </a:rPr>
              <a:t>原发报导</a:t>
            </a:r>
            <a:r>
              <a:rPr lang="en-US" altLang="zh-CN" sz="2800" b="1" dirty="0" smtClean="0">
                <a:solidFill>
                  <a:srgbClr val="E94E0C"/>
                </a:solidFill>
              </a:rPr>
              <a:t>26</a:t>
            </a:r>
            <a:r>
              <a:rPr lang="zh-CN" altLang="en-US" sz="2800" b="1" dirty="0" smtClean="0">
                <a:solidFill>
                  <a:srgbClr val="E94E0C"/>
                </a:solidFill>
              </a:rPr>
              <a:t>篇，转发数百次</a:t>
            </a:r>
            <a:endParaRPr lang="en-US" altLang="zh-CN" sz="2800" b="1" dirty="0" smtClean="0">
              <a:solidFill>
                <a:srgbClr val="E94E0C"/>
              </a:solidFill>
            </a:endParaRPr>
          </a:p>
          <a:p>
            <a:r>
              <a:rPr lang="zh-CN" altLang="en-US" sz="2800" b="1" dirty="0" smtClean="0">
                <a:solidFill>
                  <a:srgbClr val="E94E0C"/>
                </a:solidFill>
              </a:rPr>
              <a:t>出现整版报道呼吁广告法修订</a:t>
            </a:r>
            <a:endParaRPr lang="en-US" altLang="zh-CN" sz="2800" b="1" dirty="0" smtClean="0">
              <a:solidFill>
                <a:srgbClr val="E94E0C"/>
              </a:solidFill>
            </a:endParaRPr>
          </a:p>
          <a:p>
            <a:r>
              <a:rPr lang="zh-CN" altLang="en-US" sz="2800" b="1" dirty="0" smtClean="0">
                <a:solidFill>
                  <a:srgbClr val="E94E0C"/>
                </a:solidFill>
              </a:rPr>
              <a:t>光明日</a:t>
            </a:r>
            <a:r>
              <a:rPr lang="zh-CN" altLang="zh-CN" sz="2800" b="1" dirty="0" smtClean="0">
                <a:solidFill>
                  <a:srgbClr val="E94E0C"/>
                </a:solidFill>
              </a:rPr>
              <a:t>报“</a:t>
            </a:r>
            <a:r>
              <a:rPr lang="zh-CN" altLang="en-US" sz="2800" b="1" dirty="0" smtClean="0">
                <a:solidFill>
                  <a:srgbClr val="E94E0C"/>
                </a:solidFill>
              </a:rPr>
              <a:t>广告法</a:t>
            </a:r>
            <a:r>
              <a:rPr lang="zh-CN" altLang="zh-CN" sz="2800" b="1" dirty="0" smtClean="0">
                <a:solidFill>
                  <a:srgbClr val="E94E0C"/>
                </a:solidFill>
              </a:rPr>
              <a:t>不给烟草广告留后门”取得了重大的反响，</a:t>
            </a:r>
            <a:r>
              <a:rPr lang="zh-CN" altLang="en-US" sz="2800" b="1" dirty="0" smtClean="0">
                <a:solidFill>
                  <a:srgbClr val="E94E0C"/>
                </a:solidFill>
              </a:rPr>
              <a:t>这一口号</a:t>
            </a:r>
            <a:r>
              <a:rPr lang="zh-CN" altLang="zh-CN" sz="2800" b="1" dirty="0" smtClean="0">
                <a:solidFill>
                  <a:srgbClr val="E94E0C"/>
                </a:solidFill>
              </a:rPr>
              <a:t>逐渐成为媒体界对于广告法呼吁的统一口号</a:t>
            </a:r>
            <a:endParaRPr lang="en-US" altLang="zh-CN" sz="2800" b="1" dirty="0" smtClean="0">
              <a:solidFill>
                <a:srgbClr val="E94E0C"/>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Line 4"/>
          <p:cNvSpPr>
            <a:spLocks noChangeShapeType="1"/>
          </p:cNvSpPr>
          <p:nvPr/>
        </p:nvSpPr>
        <p:spPr bwMode="auto">
          <a:xfrm>
            <a:off x="1782763" y="1244600"/>
            <a:ext cx="0" cy="3124200"/>
          </a:xfrm>
          <a:prstGeom prst="line">
            <a:avLst/>
          </a:prstGeom>
          <a:noFill/>
          <a:ln w="19050">
            <a:solidFill>
              <a:srgbClr val="808080"/>
            </a:solidFill>
            <a:round/>
            <a:headEnd/>
            <a:tailEnd/>
          </a:ln>
        </p:spPr>
        <p:txBody>
          <a:bodyPr/>
          <a:lstStyle/>
          <a:p>
            <a:endParaRPr lang="zh-CN" altLang="en-US"/>
          </a:p>
        </p:txBody>
      </p:sp>
      <p:grpSp>
        <p:nvGrpSpPr>
          <p:cNvPr id="2" name="Group 3"/>
          <p:cNvGrpSpPr>
            <a:grpSpLocks/>
          </p:cNvGrpSpPr>
          <p:nvPr/>
        </p:nvGrpSpPr>
        <p:grpSpPr bwMode="auto">
          <a:xfrm>
            <a:off x="914400" y="868363"/>
            <a:ext cx="1724025" cy="482600"/>
            <a:chOff x="816" y="2304"/>
            <a:chExt cx="1440" cy="448"/>
          </a:xfrm>
        </p:grpSpPr>
        <p:sp>
          <p:nvSpPr>
            <p:cNvPr id="26644" name="Freeform 4"/>
            <p:cNvSpPr>
              <a:spLocks/>
            </p:cNvSpPr>
            <p:nvPr/>
          </p:nvSpPr>
          <p:spPr bwMode="gray">
            <a:xfrm>
              <a:off x="901" y="2562"/>
              <a:ext cx="1270" cy="190"/>
            </a:xfrm>
            <a:custGeom>
              <a:avLst/>
              <a:gdLst>
                <a:gd name="T0" fmla="*/ 1633 w 1120"/>
                <a:gd name="T1" fmla="*/ 108 h 252"/>
                <a:gd name="T2" fmla="*/ 1626 w 1120"/>
                <a:gd name="T3" fmla="*/ 107 h 252"/>
                <a:gd name="T4" fmla="*/ 1603 w 1120"/>
                <a:gd name="T5" fmla="*/ 105 h 252"/>
                <a:gd name="T6" fmla="*/ 1566 w 1120"/>
                <a:gd name="T7" fmla="*/ 103 h 252"/>
                <a:gd name="T8" fmla="*/ 1514 w 1120"/>
                <a:gd name="T9" fmla="*/ 100 h 252"/>
                <a:gd name="T10" fmla="*/ 1447 w 1120"/>
                <a:gd name="T11" fmla="*/ 95 h 252"/>
                <a:gd name="T12" fmla="*/ 1369 w 1120"/>
                <a:gd name="T13" fmla="*/ 91 h 252"/>
                <a:gd name="T14" fmla="*/ 1277 w 1120"/>
                <a:gd name="T15" fmla="*/ 87 h 252"/>
                <a:gd name="T16" fmla="*/ 1175 w 1120"/>
                <a:gd name="T17" fmla="*/ 84 h 252"/>
                <a:gd name="T18" fmla="*/ 1065 w 1120"/>
                <a:gd name="T19" fmla="*/ 81 h 252"/>
                <a:gd name="T20" fmla="*/ 942 w 1120"/>
                <a:gd name="T21" fmla="*/ 79 h 252"/>
                <a:gd name="T22" fmla="*/ 810 w 1120"/>
                <a:gd name="T23" fmla="*/ 79 h 252"/>
                <a:gd name="T24" fmla="*/ 679 w 1120"/>
                <a:gd name="T25" fmla="*/ 79 h 252"/>
                <a:gd name="T26" fmla="*/ 559 w 1120"/>
                <a:gd name="T27" fmla="*/ 81 h 252"/>
                <a:gd name="T28" fmla="*/ 449 w 1120"/>
                <a:gd name="T29" fmla="*/ 84 h 252"/>
                <a:gd name="T30" fmla="*/ 347 w 1120"/>
                <a:gd name="T31" fmla="*/ 87 h 252"/>
                <a:gd name="T32" fmla="*/ 260 w 1120"/>
                <a:gd name="T33" fmla="*/ 91 h 252"/>
                <a:gd name="T34" fmla="*/ 184 w 1120"/>
                <a:gd name="T35" fmla="*/ 95 h 252"/>
                <a:gd name="T36" fmla="*/ 119 w 1120"/>
                <a:gd name="T37" fmla="*/ 100 h 252"/>
                <a:gd name="T38" fmla="*/ 67 w 1120"/>
                <a:gd name="T39" fmla="*/ 103 h 252"/>
                <a:gd name="T40" fmla="*/ 29 w 1120"/>
                <a:gd name="T41" fmla="*/ 105 h 252"/>
                <a:gd name="T42" fmla="*/ 9 w 1120"/>
                <a:gd name="T43" fmla="*/ 107 h 252"/>
                <a:gd name="T44" fmla="*/ 0 w 1120"/>
                <a:gd name="T45" fmla="*/ 108 h 252"/>
                <a:gd name="T46" fmla="*/ 0 w 1120"/>
                <a:gd name="T47" fmla="*/ 26 h 252"/>
                <a:gd name="T48" fmla="*/ 816 w 1120"/>
                <a:gd name="T49" fmla="*/ 0 h 252"/>
                <a:gd name="T50" fmla="*/ 1633 w 1120"/>
                <a:gd name="T51" fmla="*/ 26 h 252"/>
                <a:gd name="T52" fmla="*/ 1633 w 1120"/>
                <a:gd name="T53" fmla="*/ 108 h 252"/>
                <a:gd name="T54" fmla="*/ 1633 w 1120"/>
                <a:gd name="T55" fmla="*/ 108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9525">
              <a:noFill/>
              <a:miter lim="800000"/>
              <a:headEnd/>
              <a:tailEnd/>
            </a:ln>
          </p:spPr>
          <p:txBody>
            <a:bodyPr/>
            <a:lstStyle/>
            <a:p>
              <a:endParaRPr lang="zh-CN" altLang="en-US"/>
            </a:p>
          </p:txBody>
        </p:sp>
        <p:sp>
          <p:nvSpPr>
            <p:cNvPr id="7" name="Rectangle 5"/>
            <p:cNvSpPr>
              <a:spLocks noChangeArrowheads="1"/>
            </p:cNvSpPr>
            <p:nvPr/>
          </p:nvSpPr>
          <p:spPr bwMode="gray">
            <a:xfrm>
              <a:off x="816" y="2304"/>
              <a:ext cx="1440" cy="393"/>
            </a:xfrm>
            <a:prstGeom prst="rect">
              <a:avLst/>
            </a:prstGeom>
            <a:gradFill rotWithShape="1">
              <a:gsLst>
                <a:gs pos="0">
                  <a:schemeClr val="hlink"/>
                </a:gs>
                <a:gs pos="100000">
                  <a:schemeClr val="hlink">
                    <a:gamma/>
                    <a:tint val="63529"/>
                    <a:invGamma/>
                  </a:schemeClr>
                </a:gs>
              </a:gsLst>
              <a:lin ang="2700000" scaled="1"/>
            </a:gradFill>
            <a:ln>
              <a:noFill/>
            </a:ln>
            <a:extLst/>
          </p:spPr>
          <p:txBody>
            <a:bodyPr wrap="none" anchor="ctr"/>
            <a:lstStyle/>
            <a:p>
              <a:pPr algn="ctr">
                <a:defRPr/>
              </a:pPr>
              <a:r>
                <a:rPr lang="zh-CN" altLang="en-US" b="1" dirty="0" smtClean="0">
                  <a:solidFill>
                    <a:srgbClr val="FFFFFF"/>
                  </a:solidFill>
                  <a:effectLst>
                    <a:outerShdw blurRad="38100" dist="38100" dir="2700000" algn="tl">
                      <a:srgbClr val="000000"/>
                    </a:outerShdw>
                  </a:effectLst>
                  <a:latin typeface="Calibri" pitchFamily="34" charset="0"/>
                  <a:ea typeface="宋体" charset="-122"/>
                </a:rPr>
                <a:t>广告法修订之前</a:t>
              </a:r>
              <a:endParaRPr lang="en-US" altLang="zh-CN" b="1" dirty="0">
                <a:solidFill>
                  <a:srgbClr val="FFFFFF"/>
                </a:solidFill>
                <a:effectLst>
                  <a:outerShdw blurRad="38100" dist="38100" dir="2700000" algn="tl">
                    <a:srgbClr val="000000"/>
                  </a:outerShdw>
                </a:effectLst>
                <a:latin typeface="Calibri" pitchFamily="34" charset="0"/>
                <a:ea typeface="宋体" charset="-122"/>
              </a:endParaRPr>
            </a:p>
          </p:txBody>
        </p:sp>
      </p:grpSp>
      <p:grpSp>
        <p:nvGrpSpPr>
          <p:cNvPr id="3" name="Group 6"/>
          <p:cNvGrpSpPr>
            <a:grpSpLocks/>
          </p:cNvGrpSpPr>
          <p:nvPr/>
        </p:nvGrpSpPr>
        <p:grpSpPr bwMode="auto">
          <a:xfrm>
            <a:off x="914400" y="2011363"/>
            <a:ext cx="1724025" cy="482600"/>
            <a:chOff x="816" y="2304"/>
            <a:chExt cx="1440" cy="448"/>
          </a:xfrm>
        </p:grpSpPr>
        <p:sp>
          <p:nvSpPr>
            <p:cNvPr id="26642" name="Freeform 7"/>
            <p:cNvSpPr>
              <a:spLocks/>
            </p:cNvSpPr>
            <p:nvPr/>
          </p:nvSpPr>
          <p:spPr bwMode="gray">
            <a:xfrm>
              <a:off x="901" y="2562"/>
              <a:ext cx="1270" cy="190"/>
            </a:xfrm>
            <a:custGeom>
              <a:avLst/>
              <a:gdLst>
                <a:gd name="T0" fmla="*/ 1633 w 1120"/>
                <a:gd name="T1" fmla="*/ 108 h 252"/>
                <a:gd name="T2" fmla="*/ 1626 w 1120"/>
                <a:gd name="T3" fmla="*/ 107 h 252"/>
                <a:gd name="T4" fmla="*/ 1603 w 1120"/>
                <a:gd name="T5" fmla="*/ 105 h 252"/>
                <a:gd name="T6" fmla="*/ 1566 w 1120"/>
                <a:gd name="T7" fmla="*/ 103 h 252"/>
                <a:gd name="T8" fmla="*/ 1514 w 1120"/>
                <a:gd name="T9" fmla="*/ 100 h 252"/>
                <a:gd name="T10" fmla="*/ 1447 w 1120"/>
                <a:gd name="T11" fmla="*/ 95 h 252"/>
                <a:gd name="T12" fmla="*/ 1369 w 1120"/>
                <a:gd name="T13" fmla="*/ 91 h 252"/>
                <a:gd name="T14" fmla="*/ 1277 w 1120"/>
                <a:gd name="T15" fmla="*/ 87 h 252"/>
                <a:gd name="T16" fmla="*/ 1175 w 1120"/>
                <a:gd name="T17" fmla="*/ 84 h 252"/>
                <a:gd name="T18" fmla="*/ 1065 w 1120"/>
                <a:gd name="T19" fmla="*/ 81 h 252"/>
                <a:gd name="T20" fmla="*/ 942 w 1120"/>
                <a:gd name="T21" fmla="*/ 79 h 252"/>
                <a:gd name="T22" fmla="*/ 810 w 1120"/>
                <a:gd name="T23" fmla="*/ 79 h 252"/>
                <a:gd name="T24" fmla="*/ 679 w 1120"/>
                <a:gd name="T25" fmla="*/ 79 h 252"/>
                <a:gd name="T26" fmla="*/ 559 w 1120"/>
                <a:gd name="T27" fmla="*/ 81 h 252"/>
                <a:gd name="T28" fmla="*/ 449 w 1120"/>
                <a:gd name="T29" fmla="*/ 84 h 252"/>
                <a:gd name="T30" fmla="*/ 347 w 1120"/>
                <a:gd name="T31" fmla="*/ 87 h 252"/>
                <a:gd name="T32" fmla="*/ 260 w 1120"/>
                <a:gd name="T33" fmla="*/ 91 h 252"/>
                <a:gd name="T34" fmla="*/ 184 w 1120"/>
                <a:gd name="T35" fmla="*/ 95 h 252"/>
                <a:gd name="T36" fmla="*/ 119 w 1120"/>
                <a:gd name="T37" fmla="*/ 100 h 252"/>
                <a:gd name="T38" fmla="*/ 67 w 1120"/>
                <a:gd name="T39" fmla="*/ 103 h 252"/>
                <a:gd name="T40" fmla="*/ 29 w 1120"/>
                <a:gd name="T41" fmla="*/ 105 h 252"/>
                <a:gd name="T42" fmla="*/ 9 w 1120"/>
                <a:gd name="T43" fmla="*/ 107 h 252"/>
                <a:gd name="T44" fmla="*/ 0 w 1120"/>
                <a:gd name="T45" fmla="*/ 108 h 252"/>
                <a:gd name="T46" fmla="*/ 0 w 1120"/>
                <a:gd name="T47" fmla="*/ 26 h 252"/>
                <a:gd name="T48" fmla="*/ 816 w 1120"/>
                <a:gd name="T49" fmla="*/ 0 h 252"/>
                <a:gd name="T50" fmla="*/ 1633 w 1120"/>
                <a:gd name="T51" fmla="*/ 26 h 252"/>
                <a:gd name="T52" fmla="*/ 1633 w 1120"/>
                <a:gd name="T53" fmla="*/ 108 h 252"/>
                <a:gd name="T54" fmla="*/ 1633 w 1120"/>
                <a:gd name="T55" fmla="*/ 108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9525">
              <a:noFill/>
              <a:miter lim="800000"/>
              <a:headEnd/>
              <a:tailEnd/>
            </a:ln>
          </p:spPr>
          <p:txBody>
            <a:bodyPr/>
            <a:lstStyle/>
            <a:p>
              <a:endParaRPr lang="zh-CN" altLang="en-US"/>
            </a:p>
          </p:txBody>
        </p:sp>
        <p:sp>
          <p:nvSpPr>
            <p:cNvPr id="10" name="Rectangle 8"/>
            <p:cNvSpPr>
              <a:spLocks noChangeArrowheads="1"/>
            </p:cNvSpPr>
            <p:nvPr/>
          </p:nvSpPr>
          <p:spPr bwMode="gray">
            <a:xfrm>
              <a:off x="816" y="2304"/>
              <a:ext cx="1440" cy="393"/>
            </a:xfrm>
            <a:prstGeom prst="rect">
              <a:avLst/>
            </a:prstGeom>
            <a:gradFill rotWithShape="1">
              <a:gsLst>
                <a:gs pos="0">
                  <a:schemeClr val="folHlink"/>
                </a:gs>
                <a:gs pos="100000">
                  <a:schemeClr val="folHlink">
                    <a:gamma/>
                    <a:tint val="47451"/>
                    <a:invGamma/>
                  </a:schemeClr>
                </a:gs>
              </a:gsLst>
              <a:lin ang="2700000" scaled="1"/>
            </a:gradFill>
            <a:ln>
              <a:noFill/>
            </a:ln>
            <a:extLst/>
          </p:spPr>
          <p:txBody>
            <a:bodyPr wrap="none" anchor="ctr"/>
            <a:lstStyle/>
            <a:p>
              <a:pPr algn="ctr">
                <a:defRPr/>
              </a:pPr>
              <a:r>
                <a:rPr lang="zh-CN" altLang="en-US" b="1" dirty="0">
                  <a:solidFill>
                    <a:srgbClr val="FFFFFF"/>
                  </a:solidFill>
                  <a:effectLst>
                    <a:outerShdw blurRad="38100" dist="38100" dir="2700000" algn="tl">
                      <a:srgbClr val="000000"/>
                    </a:outerShdw>
                  </a:effectLst>
                  <a:latin typeface="Calibri" pitchFamily="34" charset="0"/>
                  <a:ea typeface="宋体" charset="-122"/>
                </a:rPr>
                <a:t>公开征求</a:t>
              </a:r>
              <a:r>
                <a:rPr lang="zh-CN" altLang="en-US" b="1" dirty="0" smtClean="0">
                  <a:solidFill>
                    <a:srgbClr val="FFFFFF"/>
                  </a:solidFill>
                  <a:effectLst>
                    <a:outerShdw blurRad="38100" dist="38100" dir="2700000" algn="tl">
                      <a:srgbClr val="000000"/>
                    </a:outerShdw>
                  </a:effectLst>
                  <a:latin typeface="Calibri" pitchFamily="34" charset="0"/>
                  <a:ea typeface="宋体" charset="-122"/>
                </a:rPr>
                <a:t>意见后</a:t>
              </a:r>
              <a:endParaRPr lang="en-US" altLang="zh-CN" b="1" dirty="0">
                <a:solidFill>
                  <a:srgbClr val="FFFFFF"/>
                </a:solidFill>
                <a:effectLst>
                  <a:outerShdw blurRad="38100" dist="38100" dir="2700000" algn="tl">
                    <a:srgbClr val="000000"/>
                  </a:outerShdw>
                </a:effectLst>
                <a:latin typeface="Calibri" pitchFamily="34" charset="0"/>
                <a:ea typeface="宋体" charset="-122"/>
              </a:endParaRPr>
            </a:p>
          </p:txBody>
        </p:sp>
      </p:grpSp>
      <p:grpSp>
        <p:nvGrpSpPr>
          <p:cNvPr id="4" name="Group 9"/>
          <p:cNvGrpSpPr>
            <a:grpSpLocks/>
          </p:cNvGrpSpPr>
          <p:nvPr/>
        </p:nvGrpSpPr>
        <p:grpSpPr bwMode="auto">
          <a:xfrm>
            <a:off x="914400" y="3154363"/>
            <a:ext cx="1724025" cy="482600"/>
            <a:chOff x="816" y="2304"/>
            <a:chExt cx="1440" cy="448"/>
          </a:xfrm>
        </p:grpSpPr>
        <p:sp>
          <p:nvSpPr>
            <p:cNvPr id="26640" name="Freeform 10"/>
            <p:cNvSpPr>
              <a:spLocks/>
            </p:cNvSpPr>
            <p:nvPr/>
          </p:nvSpPr>
          <p:spPr bwMode="gray">
            <a:xfrm>
              <a:off x="901" y="2562"/>
              <a:ext cx="1270" cy="190"/>
            </a:xfrm>
            <a:custGeom>
              <a:avLst/>
              <a:gdLst>
                <a:gd name="T0" fmla="*/ 1633 w 1120"/>
                <a:gd name="T1" fmla="*/ 108 h 252"/>
                <a:gd name="T2" fmla="*/ 1626 w 1120"/>
                <a:gd name="T3" fmla="*/ 107 h 252"/>
                <a:gd name="T4" fmla="*/ 1603 w 1120"/>
                <a:gd name="T5" fmla="*/ 105 h 252"/>
                <a:gd name="T6" fmla="*/ 1566 w 1120"/>
                <a:gd name="T7" fmla="*/ 103 h 252"/>
                <a:gd name="T8" fmla="*/ 1514 w 1120"/>
                <a:gd name="T9" fmla="*/ 100 h 252"/>
                <a:gd name="T10" fmla="*/ 1447 w 1120"/>
                <a:gd name="T11" fmla="*/ 95 h 252"/>
                <a:gd name="T12" fmla="*/ 1369 w 1120"/>
                <a:gd name="T13" fmla="*/ 91 h 252"/>
                <a:gd name="T14" fmla="*/ 1277 w 1120"/>
                <a:gd name="T15" fmla="*/ 87 h 252"/>
                <a:gd name="T16" fmla="*/ 1175 w 1120"/>
                <a:gd name="T17" fmla="*/ 84 h 252"/>
                <a:gd name="T18" fmla="*/ 1065 w 1120"/>
                <a:gd name="T19" fmla="*/ 81 h 252"/>
                <a:gd name="T20" fmla="*/ 942 w 1120"/>
                <a:gd name="T21" fmla="*/ 79 h 252"/>
                <a:gd name="T22" fmla="*/ 810 w 1120"/>
                <a:gd name="T23" fmla="*/ 79 h 252"/>
                <a:gd name="T24" fmla="*/ 679 w 1120"/>
                <a:gd name="T25" fmla="*/ 79 h 252"/>
                <a:gd name="T26" fmla="*/ 559 w 1120"/>
                <a:gd name="T27" fmla="*/ 81 h 252"/>
                <a:gd name="T28" fmla="*/ 449 w 1120"/>
                <a:gd name="T29" fmla="*/ 84 h 252"/>
                <a:gd name="T30" fmla="*/ 347 w 1120"/>
                <a:gd name="T31" fmla="*/ 87 h 252"/>
                <a:gd name="T32" fmla="*/ 260 w 1120"/>
                <a:gd name="T33" fmla="*/ 91 h 252"/>
                <a:gd name="T34" fmla="*/ 184 w 1120"/>
                <a:gd name="T35" fmla="*/ 95 h 252"/>
                <a:gd name="T36" fmla="*/ 119 w 1120"/>
                <a:gd name="T37" fmla="*/ 100 h 252"/>
                <a:gd name="T38" fmla="*/ 67 w 1120"/>
                <a:gd name="T39" fmla="*/ 103 h 252"/>
                <a:gd name="T40" fmla="*/ 29 w 1120"/>
                <a:gd name="T41" fmla="*/ 105 h 252"/>
                <a:gd name="T42" fmla="*/ 9 w 1120"/>
                <a:gd name="T43" fmla="*/ 107 h 252"/>
                <a:gd name="T44" fmla="*/ 0 w 1120"/>
                <a:gd name="T45" fmla="*/ 108 h 252"/>
                <a:gd name="T46" fmla="*/ 0 w 1120"/>
                <a:gd name="T47" fmla="*/ 26 h 252"/>
                <a:gd name="T48" fmla="*/ 816 w 1120"/>
                <a:gd name="T49" fmla="*/ 0 h 252"/>
                <a:gd name="T50" fmla="*/ 1633 w 1120"/>
                <a:gd name="T51" fmla="*/ 26 h 252"/>
                <a:gd name="T52" fmla="*/ 1633 w 1120"/>
                <a:gd name="T53" fmla="*/ 108 h 252"/>
                <a:gd name="T54" fmla="*/ 1633 w 1120"/>
                <a:gd name="T55" fmla="*/ 108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9525">
              <a:noFill/>
              <a:miter lim="800000"/>
              <a:headEnd/>
              <a:tailEnd/>
            </a:ln>
          </p:spPr>
          <p:txBody>
            <a:bodyPr/>
            <a:lstStyle/>
            <a:p>
              <a:endParaRPr lang="zh-CN" altLang="en-US"/>
            </a:p>
          </p:txBody>
        </p:sp>
        <p:sp>
          <p:nvSpPr>
            <p:cNvPr id="13" name="Rectangle 11"/>
            <p:cNvSpPr>
              <a:spLocks noChangeArrowheads="1"/>
            </p:cNvSpPr>
            <p:nvPr/>
          </p:nvSpPr>
          <p:spPr bwMode="gray">
            <a:xfrm>
              <a:off x="816" y="2304"/>
              <a:ext cx="1440" cy="393"/>
            </a:xfrm>
            <a:prstGeom prst="rect">
              <a:avLst/>
            </a:prstGeom>
            <a:gradFill rotWithShape="1">
              <a:gsLst>
                <a:gs pos="0">
                  <a:schemeClr val="accent2"/>
                </a:gs>
                <a:gs pos="100000">
                  <a:schemeClr val="accent2">
                    <a:gamma/>
                    <a:tint val="60392"/>
                    <a:invGamma/>
                  </a:schemeClr>
                </a:gs>
              </a:gsLst>
              <a:lin ang="2700000" scaled="1"/>
            </a:gradFill>
            <a:ln>
              <a:noFill/>
            </a:ln>
            <a:extLst/>
          </p:spPr>
          <p:txBody>
            <a:bodyPr wrap="none" anchor="ctr"/>
            <a:lstStyle/>
            <a:p>
              <a:pPr algn="ctr">
                <a:defRPr/>
              </a:pPr>
              <a:r>
                <a:rPr lang="zh-CN" altLang="en-US" b="1" dirty="0">
                  <a:solidFill>
                    <a:srgbClr val="FFFFFF"/>
                  </a:solidFill>
                  <a:effectLst>
                    <a:outerShdw blurRad="38100" dist="38100" dir="2700000" algn="tl">
                      <a:srgbClr val="000000"/>
                    </a:outerShdw>
                  </a:effectLst>
                  <a:latin typeface="Calibri" pitchFamily="34" charset="0"/>
                  <a:ea typeface="宋体" charset="-122"/>
                </a:rPr>
                <a:t>交人大审议前</a:t>
              </a:r>
              <a:endParaRPr lang="en-US" altLang="zh-CN" b="1" dirty="0">
                <a:solidFill>
                  <a:srgbClr val="FFFFFF"/>
                </a:solidFill>
                <a:effectLst>
                  <a:outerShdw blurRad="38100" dist="38100" dir="2700000" algn="tl">
                    <a:srgbClr val="000000"/>
                  </a:outerShdw>
                </a:effectLst>
                <a:latin typeface="Calibri" pitchFamily="34" charset="0"/>
                <a:ea typeface="宋体" charset="-122"/>
              </a:endParaRPr>
            </a:p>
          </p:txBody>
        </p:sp>
      </p:grpSp>
      <p:grpSp>
        <p:nvGrpSpPr>
          <p:cNvPr id="5" name="Group 12"/>
          <p:cNvGrpSpPr>
            <a:grpSpLocks/>
          </p:cNvGrpSpPr>
          <p:nvPr/>
        </p:nvGrpSpPr>
        <p:grpSpPr bwMode="auto">
          <a:xfrm>
            <a:off x="914400" y="4297363"/>
            <a:ext cx="1724025" cy="482600"/>
            <a:chOff x="816" y="2304"/>
            <a:chExt cx="1440" cy="448"/>
          </a:xfrm>
        </p:grpSpPr>
        <p:sp>
          <p:nvSpPr>
            <p:cNvPr id="26638" name="Freeform 13"/>
            <p:cNvSpPr>
              <a:spLocks/>
            </p:cNvSpPr>
            <p:nvPr/>
          </p:nvSpPr>
          <p:spPr bwMode="gray">
            <a:xfrm>
              <a:off x="901" y="2562"/>
              <a:ext cx="1270" cy="190"/>
            </a:xfrm>
            <a:custGeom>
              <a:avLst/>
              <a:gdLst>
                <a:gd name="T0" fmla="*/ 1633 w 1120"/>
                <a:gd name="T1" fmla="*/ 108 h 252"/>
                <a:gd name="T2" fmla="*/ 1626 w 1120"/>
                <a:gd name="T3" fmla="*/ 107 h 252"/>
                <a:gd name="T4" fmla="*/ 1603 w 1120"/>
                <a:gd name="T5" fmla="*/ 105 h 252"/>
                <a:gd name="T6" fmla="*/ 1566 w 1120"/>
                <a:gd name="T7" fmla="*/ 103 h 252"/>
                <a:gd name="T8" fmla="*/ 1514 w 1120"/>
                <a:gd name="T9" fmla="*/ 100 h 252"/>
                <a:gd name="T10" fmla="*/ 1447 w 1120"/>
                <a:gd name="T11" fmla="*/ 95 h 252"/>
                <a:gd name="T12" fmla="*/ 1369 w 1120"/>
                <a:gd name="T13" fmla="*/ 91 h 252"/>
                <a:gd name="T14" fmla="*/ 1277 w 1120"/>
                <a:gd name="T15" fmla="*/ 87 h 252"/>
                <a:gd name="T16" fmla="*/ 1175 w 1120"/>
                <a:gd name="T17" fmla="*/ 84 h 252"/>
                <a:gd name="T18" fmla="*/ 1065 w 1120"/>
                <a:gd name="T19" fmla="*/ 81 h 252"/>
                <a:gd name="T20" fmla="*/ 942 w 1120"/>
                <a:gd name="T21" fmla="*/ 79 h 252"/>
                <a:gd name="T22" fmla="*/ 810 w 1120"/>
                <a:gd name="T23" fmla="*/ 79 h 252"/>
                <a:gd name="T24" fmla="*/ 679 w 1120"/>
                <a:gd name="T25" fmla="*/ 79 h 252"/>
                <a:gd name="T26" fmla="*/ 559 w 1120"/>
                <a:gd name="T27" fmla="*/ 81 h 252"/>
                <a:gd name="T28" fmla="*/ 449 w 1120"/>
                <a:gd name="T29" fmla="*/ 84 h 252"/>
                <a:gd name="T30" fmla="*/ 347 w 1120"/>
                <a:gd name="T31" fmla="*/ 87 h 252"/>
                <a:gd name="T32" fmla="*/ 260 w 1120"/>
                <a:gd name="T33" fmla="*/ 91 h 252"/>
                <a:gd name="T34" fmla="*/ 184 w 1120"/>
                <a:gd name="T35" fmla="*/ 95 h 252"/>
                <a:gd name="T36" fmla="*/ 119 w 1120"/>
                <a:gd name="T37" fmla="*/ 100 h 252"/>
                <a:gd name="T38" fmla="*/ 67 w 1120"/>
                <a:gd name="T39" fmla="*/ 103 h 252"/>
                <a:gd name="T40" fmla="*/ 29 w 1120"/>
                <a:gd name="T41" fmla="*/ 105 h 252"/>
                <a:gd name="T42" fmla="*/ 9 w 1120"/>
                <a:gd name="T43" fmla="*/ 107 h 252"/>
                <a:gd name="T44" fmla="*/ 0 w 1120"/>
                <a:gd name="T45" fmla="*/ 108 h 252"/>
                <a:gd name="T46" fmla="*/ 0 w 1120"/>
                <a:gd name="T47" fmla="*/ 26 h 252"/>
                <a:gd name="T48" fmla="*/ 816 w 1120"/>
                <a:gd name="T49" fmla="*/ 0 h 252"/>
                <a:gd name="T50" fmla="*/ 1633 w 1120"/>
                <a:gd name="T51" fmla="*/ 26 h 252"/>
                <a:gd name="T52" fmla="*/ 1633 w 1120"/>
                <a:gd name="T53" fmla="*/ 108 h 252"/>
                <a:gd name="T54" fmla="*/ 1633 w 1120"/>
                <a:gd name="T55" fmla="*/ 108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9525">
              <a:noFill/>
              <a:miter lim="800000"/>
              <a:headEnd/>
              <a:tailEnd/>
            </a:ln>
          </p:spPr>
          <p:txBody>
            <a:bodyPr/>
            <a:lstStyle/>
            <a:p>
              <a:endParaRPr lang="zh-CN" altLang="en-US"/>
            </a:p>
          </p:txBody>
        </p:sp>
        <p:sp>
          <p:nvSpPr>
            <p:cNvPr id="16" name="Rectangle 14"/>
            <p:cNvSpPr>
              <a:spLocks noChangeArrowheads="1"/>
            </p:cNvSpPr>
            <p:nvPr/>
          </p:nvSpPr>
          <p:spPr bwMode="gray">
            <a:xfrm>
              <a:off x="816" y="2304"/>
              <a:ext cx="1440" cy="393"/>
            </a:xfrm>
            <a:prstGeom prst="rect">
              <a:avLst/>
            </a:prstGeom>
            <a:gradFill rotWithShape="1">
              <a:gsLst>
                <a:gs pos="0">
                  <a:schemeClr val="accent1"/>
                </a:gs>
                <a:gs pos="100000">
                  <a:schemeClr val="accent1">
                    <a:gamma/>
                    <a:tint val="63529"/>
                    <a:invGamma/>
                  </a:schemeClr>
                </a:gs>
              </a:gsLst>
              <a:lin ang="2700000" scaled="1"/>
            </a:gradFill>
            <a:ln>
              <a:noFill/>
            </a:ln>
            <a:extLst/>
          </p:spPr>
          <p:txBody>
            <a:bodyPr wrap="none" anchor="ctr"/>
            <a:lstStyle/>
            <a:p>
              <a:pPr algn="ctr">
                <a:defRPr/>
              </a:pPr>
              <a:r>
                <a:rPr lang="zh-CN" altLang="en-US" b="1" dirty="0">
                  <a:solidFill>
                    <a:srgbClr val="FFFFFF"/>
                  </a:solidFill>
                  <a:effectLst>
                    <a:outerShdw blurRad="38100" dist="38100" dir="2700000" algn="tl">
                      <a:srgbClr val="000000"/>
                    </a:outerShdw>
                  </a:effectLst>
                  <a:latin typeface="Calibri" pitchFamily="34" charset="0"/>
                  <a:ea typeface="宋体" charset="-122"/>
                </a:rPr>
                <a:t>再次征求意见后</a:t>
              </a:r>
              <a:endParaRPr lang="en-US" altLang="zh-CN" b="1" dirty="0">
                <a:solidFill>
                  <a:srgbClr val="FFFFFF"/>
                </a:solidFill>
                <a:effectLst>
                  <a:outerShdw blurRad="38100" dist="38100" dir="2700000" algn="tl">
                    <a:srgbClr val="000000"/>
                  </a:outerShdw>
                </a:effectLst>
                <a:latin typeface="Calibri" pitchFamily="34" charset="0"/>
                <a:ea typeface="宋体" charset="-122"/>
              </a:endParaRPr>
            </a:p>
          </p:txBody>
        </p:sp>
      </p:grpSp>
      <p:sp>
        <p:nvSpPr>
          <p:cNvPr id="26631" name="Line 18"/>
          <p:cNvSpPr>
            <a:spLocks noChangeShapeType="1"/>
          </p:cNvSpPr>
          <p:nvPr/>
        </p:nvSpPr>
        <p:spPr bwMode="auto">
          <a:xfrm>
            <a:off x="1828800" y="1581150"/>
            <a:ext cx="5943600" cy="0"/>
          </a:xfrm>
          <a:prstGeom prst="line">
            <a:avLst/>
          </a:prstGeom>
          <a:noFill/>
          <a:ln w="38100" cap="rnd">
            <a:solidFill>
              <a:srgbClr val="969696"/>
            </a:solidFill>
            <a:prstDash val="sysDot"/>
            <a:round/>
            <a:headEnd/>
            <a:tailEnd type="oval" w="med" len="med"/>
          </a:ln>
        </p:spPr>
        <p:txBody>
          <a:bodyPr/>
          <a:lstStyle/>
          <a:p>
            <a:endParaRPr lang="zh-CN" altLang="en-US"/>
          </a:p>
        </p:txBody>
      </p:sp>
      <p:sp>
        <p:nvSpPr>
          <p:cNvPr id="26632" name="Line 19"/>
          <p:cNvSpPr>
            <a:spLocks noChangeShapeType="1"/>
          </p:cNvSpPr>
          <p:nvPr/>
        </p:nvSpPr>
        <p:spPr bwMode="auto">
          <a:xfrm>
            <a:off x="1828800" y="2825750"/>
            <a:ext cx="5943600" cy="0"/>
          </a:xfrm>
          <a:prstGeom prst="line">
            <a:avLst/>
          </a:prstGeom>
          <a:noFill/>
          <a:ln w="38100" cap="rnd">
            <a:solidFill>
              <a:srgbClr val="969696"/>
            </a:solidFill>
            <a:prstDash val="sysDot"/>
            <a:round/>
            <a:headEnd/>
            <a:tailEnd type="oval" w="med" len="med"/>
          </a:ln>
        </p:spPr>
        <p:txBody>
          <a:bodyPr/>
          <a:lstStyle/>
          <a:p>
            <a:endParaRPr lang="zh-CN" altLang="en-US"/>
          </a:p>
        </p:txBody>
      </p:sp>
      <p:sp>
        <p:nvSpPr>
          <p:cNvPr id="26633" name="Line 20"/>
          <p:cNvSpPr>
            <a:spLocks noChangeShapeType="1"/>
          </p:cNvSpPr>
          <p:nvPr/>
        </p:nvSpPr>
        <p:spPr bwMode="auto">
          <a:xfrm flipV="1">
            <a:off x="1828800" y="3943350"/>
            <a:ext cx="5943600" cy="3175"/>
          </a:xfrm>
          <a:prstGeom prst="line">
            <a:avLst/>
          </a:prstGeom>
          <a:noFill/>
          <a:ln w="38100" cap="rnd">
            <a:solidFill>
              <a:srgbClr val="969696"/>
            </a:solidFill>
            <a:prstDash val="sysDot"/>
            <a:round/>
            <a:headEnd/>
            <a:tailEnd type="oval" w="med" len="med"/>
          </a:ln>
        </p:spPr>
        <p:txBody>
          <a:bodyPr/>
          <a:lstStyle/>
          <a:p>
            <a:endParaRPr lang="zh-CN" altLang="en-US"/>
          </a:p>
        </p:txBody>
      </p:sp>
      <p:sp>
        <p:nvSpPr>
          <p:cNvPr id="26634" name="Text Box 21"/>
          <p:cNvSpPr txBox="1">
            <a:spLocks noChangeArrowheads="1"/>
          </p:cNvSpPr>
          <p:nvPr/>
        </p:nvSpPr>
        <p:spPr bwMode="auto">
          <a:xfrm>
            <a:off x="3124200" y="742950"/>
            <a:ext cx="4489450" cy="954107"/>
          </a:xfrm>
          <a:prstGeom prst="rect">
            <a:avLst/>
          </a:prstGeom>
          <a:noFill/>
          <a:ln w="9525">
            <a:noFill/>
            <a:miter lim="800000"/>
            <a:headEnd/>
            <a:tailEnd/>
          </a:ln>
        </p:spPr>
        <p:txBody>
          <a:bodyPr wrap="square">
            <a:spAutoFit/>
          </a:bodyPr>
          <a:lstStyle/>
          <a:p>
            <a:r>
              <a:rPr lang="en-US" altLang="zh-CN" sz="1400" dirty="0" smtClean="0">
                <a:solidFill>
                  <a:srgbClr val="000000"/>
                </a:solidFill>
                <a:latin typeface="Verdana" pitchFamily="34" charset="0"/>
                <a:cs typeface="Arial" pitchFamily="34" charset="0"/>
              </a:rPr>
              <a:t>2013.5 </a:t>
            </a:r>
            <a:r>
              <a:rPr lang="zh-CN" altLang="en-US" sz="1400" dirty="0" smtClean="0">
                <a:solidFill>
                  <a:srgbClr val="000000"/>
                </a:solidFill>
                <a:latin typeface="Verdana" pitchFamily="34" charset="0"/>
                <a:cs typeface="Arial" pitchFamily="34" charset="0"/>
              </a:rPr>
              <a:t>编写</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谁在营销死亡</a:t>
            </a:r>
            <a:r>
              <a:rPr lang="en-US" altLang="zh-CN" sz="1400" dirty="0" smtClean="0">
                <a:solidFill>
                  <a:srgbClr val="000000"/>
                </a:solidFill>
                <a:latin typeface="Verdana" pitchFamily="34" charset="0"/>
                <a:cs typeface="Arial" pitchFamily="34" charset="0"/>
              </a:rPr>
              <a:t>》</a:t>
            </a:r>
            <a:endParaRPr lang="en-US" altLang="zh-CN" sz="1400" dirty="0">
              <a:solidFill>
                <a:srgbClr val="000000"/>
              </a:solidFill>
              <a:latin typeface="Verdana" pitchFamily="34" charset="0"/>
              <a:cs typeface="Arial" pitchFamily="34" charset="0"/>
            </a:endParaRPr>
          </a:p>
          <a:p>
            <a:r>
              <a:rPr lang="en-US" altLang="zh-CN" sz="1400" dirty="0" smtClean="0">
                <a:solidFill>
                  <a:srgbClr val="000000"/>
                </a:solidFill>
                <a:latin typeface="Verdana" pitchFamily="34" charset="0"/>
                <a:cs typeface="Arial" pitchFamily="34" charset="0"/>
              </a:rPr>
              <a:t>2014.2</a:t>
            </a:r>
            <a:r>
              <a:rPr lang="zh-CN" altLang="en-US" sz="1400" dirty="0" smtClean="0">
                <a:solidFill>
                  <a:srgbClr val="000000"/>
                </a:solidFill>
                <a:latin typeface="Verdana" pitchFamily="34" charset="0"/>
                <a:cs typeface="Arial" pitchFamily="34" charset="0"/>
              </a:rPr>
              <a:t> 针对志愿者开展烟草广告返乡随手拍活动</a:t>
            </a:r>
            <a:endParaRPr lang="en-US" altLang="zh-CN" sz="1400" dirty="0" smtClean="0">
              <a:solidFill>
                <a:srgbClr val="000000"/>
              </a:solidFill>
              <a:latin typeface="Verdana" pitchFamily="34" charset="0"/>
              <a:cs typeface="Arial" pitchFamily="34" charset="0"/>
            </a:endParaRPr>
          </a:p>
          <a:p>
            <a:r>
              <a:rPr lang="en-US" altLang="zh-CN" sz="1400" dirty="0" smtClean="0">
                <a:solidFill>
                  <a:srgbClr val="000000"/>
                </a:solidFill>
                <a:latin typeface="Verdana" pitchFamily="34" charset="0"/>
                <a:cs typeface="Arial" pitchFamily="34" charset="0"/>
              </a:rPr>
              <a:t>2014.2</a:t>
            </a:r>
            <a:r>
              <a:rPr lang="zh-CN" altLang="en-US" sz="1400" dirty="0" smtClean="0">
                <a:solidFill>
                  <a:srgbClr val="000000"/>
                </a:solidFill>
                <a:latin typeface="Verdana" pitchFamily="34" charset="0"/>
                <a:cs typeface="Arial" pitchFamily="34" charset="0"/>
              </a:rPr>
              <a:t> 举办两会代表座谈会，递交修订广告法申请</a:t>
            </a:r>
            <a:endParaRPr lang="en-US" altLang="zh-CN" sz="1400" dirty="0" smtClean="0">
              <a:solidFill>
                <a:srgbClr val="000000"/>
              </a:solidFill>
              <a:latin typeface="Verdana" pitchFamily="34" charset="0"/>
              <a:cs typeface="Arial" pitchFamily="34" charset="0"/>
            </a:endParaRPr>
          </a:p>
          <a:p>
            <a:endParaRPr lang="en-US" altLang="zh-CN" sz="1400" dirty="0">
              <a:solidFill>
                <a:srgbClr val="000000"/>
              </a:solidFill>
              <a:latin typeface="Verdana" pitchFamily="34" charset="0"/>
              <a:cs typeface="Arial" pitchFamily="34" charset="0"/>
            </a:endParaRPr>
          </a:p>
        </p:txBody>
      </p:sp>
      <p:sp>
        <p:nvSpPr>
          <p:cNvPr id="26635" name="Text Box 22"/>
          <p:cNvSpPr txBox="1">
            <a:spLocks noChangeArrowheads="1"/>
          </p:cNvSpPr>
          <p:nvPr/>
        </p:nvSpPr>
        <p:spPr bwMode="auto">
          <a:xfrm>
            <a:off x="3124200" y="1885950"/>
            <a:ext cx="4652236" cy="738664"/>
          </a:xfrm>
          <a:prstGeom prst="rect">
            <a:avLst/>
          </a:prstGeom>
          <a:noFill/>
          <a:ln w="9525">
            <a:noFill/>
            <a:miter lim="800000"/>
            <a:headEnd/>
            <a:tailEnd/>
          </a:ln>
        </p:spPr>
        <p:txBody>
          <a:bodyPr wrap="none">
            <a:spAutoFit/>
          </a:bodyPr>
          <a:lstStyle/>
          <a:p>
            <a:r>
              <a:rPr lang="en-US" altLang="zh-CN" sz="1400" dirty="0" smtClean="0">
                <a:solidFill>
                  <a:srgbClr val="000000"/>
                </a:solidFill>
                <a:latin typeface="Verdana" pitchFamily="34" charset="0"/>
                <a:cs typeface="Arial" pitchFamily="34" charset="0"/>
              </a:rPr>
              <a:t>2014.2 </a:t>
            </a:r>
            <a:r>
              <a:rPr lang="zh-CN" altLang="en-US" sz="1400" dirty="0" smtClean="0">
                <a:solidFill>
                  <a:srgbClr val="000000"/>
                </a:solidFill>
                <a:latin typeface="Verdana" pitchFamily="34" charset="0"/>
                <a:cs typeface="Arial" pitchFamily="34" charset="0"/>
              </a:rPr>
              <a:t>致信国务院法制办，要求禁止所有的烟草广告</a:t>
            </a:r>
            <a:endParaRPr lang="en-US" altLang="zh-CN" sz="1400" dirty="0">
              <a:solidFill>
                <a:srgbClr val="000000"/>
              </a:solidFill>
              <a:latin typeface="Verdana" pitchFamily="34" charset="0"/>
              <a:cs typeface="Arial" pitchFamily="34" charset="0"/>
            </a:endParaRPr>
          </a:p>
          <a:p>
            <a:r>
              <a:rPr lang="en-US" altLang="zh-CN" sz="1400" dirty="0" smtClean="0">
                <a:solidFill>
                  <a:srgbClr val="000000"/>
                </a:solidFill>
                <a:latin typeface="Verdana" pitchFamily="34" charset="0"/>
                <a:cs typeface="Arial" pitchFamily="34" charset="0"/>
              </a:rPr>
              <a:t>2004.6 </a:t>
            </a:r>
            <a:r>
              <a:rPr lang="zh-CN" altLang="en-US" sz="1400" dirty="0" smtClean="0">
                <a:solidFill>
                  <a:srgbClr val="000000"/>
                </a:solidFill>
                <a:latin typeface="Verdana" pitchFamily="34" charset="0"/>
                <a:cs typeface="Arial" pitchFamily="34" charset="0"/>
              </a:rPr>
              <a:t>举办“别让烟草毁了青少年的健康”信息交流会</a:t>
            </a:r>
            <a:endParaRPr lang="en-US" altLang="zh-CN" sz="1400" dirty="0">
              <a:solidFill>
                <a:srgbClr val="000000"/>
              </a:solidFill>
              <a:latin typeface="Verdana" pitchFamily="34" charset="0"/>
              <a:cs typeface="Arial" pitchFamily="34" charset="0"/>
            </a:endParaRPr>
          </a:p>
          <a:p>
            <a:r>
              <a:rPr lang="en-US" altLang="zh-CN" sz="1400" dirty="0" smtClean="0">
                <a:solidFill>
                  <a:srgbClr val="000000"/>
                </a:solidFill>
                <a:latin typeface="Verdana" pitchFamily="34" charset="0"/>
                <a:cs typeface="Arial" pitchFamily="34" charset="0"/>
              </a:rPr>
              <a:t>2004.6 </a:t>
            </a:r>
            <a:r>
              <a:rPr lang="zh-CN" altLang="en-US" sz="1400" dirty="0" smtClean="0">
                <a:solidFill>
                  <a:srgbClr val="000000"/>
                </a:solidFill>
                <a:latin typeface="Verdana" pitchFamily="34" charset="0"/>
                <a:cs typeface="Arial" pitchFamily="34" charset="0"/>
              </a:rPr>
              <a:t>邀请</a:t>
            </a:r>
            <a:r>
              <a:rPr lang="en-US" altLang="zh-CN" sz="1400" dirty="0" smtClean="0">
                <a:solidFill>
                  <a:srgbClr val="000000"/>
                </a:solidFill>
                <a:latin typeface="Verdana" pitchFamily="34" charset="0"/>
                <a:cs typeface="Arial" pitchFamily="34" charset="0"/>
              </a:rPr>
              <a:t>55</a:t>
            </a:r>
            <a:r>
              <a:rPr lang="zh-CN" altLang="en-US" sz="1400" dirty="0" smtClean="0">
                <a:solidFill>
                  <a:srgbClr val="000000"/>
                </a:solidFill>
                <a:latin typeface="Verdana" pitchFamily="34" charset="0"/>
                <a:cs typeface="Arial" pitchFamily="34" charset="0"/>
              </a:rPr>
              <a:t>位专家联名致信人大法工委</a:t>
            </a:r>
            <a:endParaRPr lang="en-US" altLang="zh-CN" sz="1400" dirty="0">
              <a:solidFill>
                <a:srgbClr val="000000"/>
              </a:solidFill>
              <a:latin typeface="Verdana" pitchFamily="34" charset="0"/>
              <a:cs typeface="Arial" pitchFamily="34" charset="0"/>
            </a:endParaRPr>
          </a:p>
        </p:txBody>
      </p:sp>
      <p:sp>
        <p:nvSpPr>
          <p:cNvPr id="26636" name="Text Box 23"/>
          <p:cNvSpPr txBox="1">
            <a:spLocks noChangeArrowheads="1"/>
          </p:cNvSpPr>
          <p:nvPr/>
        </p:nvSpPr>
        <p:spPr bwMode="auto">
          <a:xfrm>
            <a:off x="3124200" y="3028950"/>
            <a:ext cx="4947188" cy="523220"/>
          </a:xfrm>
          <a:prstGeom prst="rect">
            <a:avLst/>
          </a:prstGeom>
          <a:noFill/>
          <a:ln w="9525">
            <a:noFill/>
            <a:miter lim="800000"/>
            <a:headEnd/>
            <a:tailEnd/>
          </a:ln>
        </p:spPr>
        <p:txBody>
          <a:bodyPr wrap="none">
            <a:spAutoFit/>
          </a:bodyPr>
          <a:lstStyle/>
          <a:p>
            <a:r>
              <a:rPr lang="en-US" altLang="zh-CN" sz="1400" b="1" dirty="0" smtClean="0">
                <a:solidFill>
                  <a:srgbClr val="E94E0C"/>
                </a:solidFill>
                <a:latin typeface="Verdana" pitchFamily="34" charset="0"/>
                <a:cs typeface="Arial" pitchFamily="34" charset="0"/>
              </a:rPr>
              <a:t>2014.7 </a:t>
            </a:r>
            <a:r>
              <a:rPr lang="zh-CN" altLang="en-US" sz="1400" b="1" dirty="0" smtClean="0">
                <a:solidFill>
                  <a:srgbClr val="E94E0C"/>
                </a:solidFill>
                <a:latin typeface="Verdana" pitchFamily="34" charset="0"/>
                <a:cs typeface="Arial" pitchFamily="34" charset="0"/>
              </a:rPr>
              <a:t>在</a:t>
            </a:r>
            <a:r>
              <a:rPr lang="en-US" altLang="zh-CN" sz="1400" b="1" dirty="0" smtClean="0">
                <a:solidFill>
                  <a:srgbClr val="E94E0C"/>
                </a:solidFill>
                <a:latin typeface="Verdana" pitchFamily="34" charset="0"/>
                <a:cs typeface="Arial" pitchFamily="34" charset="0"/>
              </a:rPr>
              <a:t>@</a:t>
            </a:r>
            <a:r>
              <a:rPr lang="zh-CN" altLang="en-US" sz="1400" b="1" dirty="0" smtClean="0">
                <a:solidFill>
                  <a:srgbClr val="E94E0C"/>
                </a:solidFill>
                <a:latin typeface="Verdana" pitchFamily="34" charset="0"/>
                <a:cs typeface="Arial" pitchFamily="34" charset="0"/>
              </a:rPr>
              <a:t>控员集结号开展</a:t>
            </a:r>
            <a:r>
              <a:rPr lang="en-US" altLang="zh-CN" sz="1400" b="1" dirty="0" smtClean="0">
                <a:solidFill>
                  <a:srgbClr val="E94E0C"/>
                </a:solidFill>
                <a:latin typeface="Verdana" pitchFamily="34" charset="0"/>
                <a:cs typeface="Arial" pitchFamily="34" charset="0"/>
              </a:rPr>
              <a:t>#</a:t>
            </a:r>
            <a:r>
              <a:rPr lang="zh-CN" altLang="en-US" sz="1400" b="1" dirty="0" smtClean="0">
                <a:solidFill>
                  <a:srgbClr val="E94E0C"/>
                </a:solidFill>
                <a:latin typeface="Verdana" pitchFamily="34" charset="0"/>
                <a:cs typeface="Arial" pitchFamily="34" charset="0"/>
              </a:rPr>
              <a:t>烟草广告害死人</a:t>
            </a:r>
            <a:r>
              <a:rPr lang="en-US" altLang="zh-CN" sz="1400" b="1" dirty="0" smtClean="0">
                <a:solidFill>
                  <a:srgbClr val="E94E0C"/>
                </a:solidFill>
                <a:latin typeface="Verdana" pitchFamily="34" charset="0"/>
                <a:cs typeface="Arial" pitchFamily="34" charset="0"/>
              </a:rPr>
              <a:t>#</a:t>
            </a:r>
            <a:r>
              <a:rPr lang="zh-CN" altLang="en-US" sz="1400" b="1" dirty="0" smtClean="0">
                <a:solidFill>
                  <a:srgbClr val="E94E0C"/>
                </a:solidFill>
                <a:latin typeface="Verdana" pitchFamily="34" charset="0"/>
                <a:cs typeface="Arial" pitchFamily="34" charset="0"/>
              </a:rPr>
              <a:t>主题活动</a:t>
            </a:r>
            <a:endParaRPr lang="en-US" altLang="zh-CN" sz="1400" b="1" dirty="0" smtClean="0">
              <a:solidFill>
                <a:srgbClr val="E94E0C"/>
              </a:solidFill>
              <a:latin typeface="Verdana" pitchFamily="34" charset="0"/>
              <a:cs typeface="Arial" pitchFamily="34" charset="0"/>
            </a:endParaRPr>
          </a:p>
          <a:p>
            <a:r>
              <a:rPr lang="en-US" altLang="zh-CN" sz="1400" dirty="0">
                <a:solidFill>
                  <a:srgbClr val="000000"/>
                </a:solidFill>
                <a:latin typeface="Verdana" pitchFamily="34" charset="0"/>
                <a:cs typeface="Arial" pitchFamily="34" charset="0"/>
              </a:rPr>
              <a:t>2014.8 </a:t>
            </a:r>
            <a:r>
              <a:rPr lang="zh-CN" altLang="en-US" sz="1400" dirty="0">
                <a:solidFill>
                  <a:srgbClr val="000000"/>
                </a:solidFill>
                <a:latin typeface="Verdana" pitchFamily="34" charset="0"/>
                <a:cs typeface="Arial" pitchFamily="34" charset="0"/>
              </a:rPr>
              <a:t>举办“对修订广告法的期盼”信息</a:t>
            </a:r>
            <a:r>
              <a:rPr lang="zh-CN" altLang="en-US" sz="1400" dirty="0" smtClean="0">
                <a:solidFill>
                  <a:srgbClr val="000000"/>
                </a:solidFill>
                <a:latin typeface="Verdana" pitchFamily="34" charset="0"/>
                <a:cs typeface="Arial" pitchFamily="34" charset="0"/>
              </a:rPr>
              <a:t>交流会</a:t>
            </a:r>
            <a:endParaRPr lang="en-US" altLang="zh-CN" sz="1400" dirty="0">
              <a:solidFill>
                <a:srgbClr val="000000"/>
              </a:solidFill>
              <a:latin typeface="Verdana" pitchFamily="34" charset="0"/>
              <a:cs typeface="Arial" pitchFamily="34" charset="0"/>
            </a:endParaRPr>
          </a:p>
        </p:txBody>
      </p:sp>
      <p:sp>
        <p:nvSpPr>
          <p:cNvPr id="26637" name="Text Box 24"/>
          <p:cNvSpPr txBox="1">
            <a:spLocks noChangeArrowheads="1"/>
          </p:cNvSpPr>
          <p:nvPr/>
        </p:nvSpPr>
        <p:spPr bwMode="auto">
          <a:xfrm>
            <a:off x="3124200" y="4171950"/>
            <a:ext cx="5557932" cy="738664"/>
          </a:xfrm>
          <a:prstGeom prst="rect">
            <a:avLst/>
          </a:prstGeom>
          <a:noFill/>
          <a:ln w="9525">
            <a:noFill/>
            <a:miter lim="800000"/>
            <a:headEnd/>
            <a:tailEnd/>
          </a:ln>
        </p:spPr>
        <p:txBody>
          <a:bodyPr wrap="none">
            <a:spAutoFit/>
          </a:bodyPr>
          <a:lstStyle/>
          <a:p>
            <a:r>
              <a:rPr lang="en-US" altLang="zh-CN" sz="1400" dirty="0" smtClean="0">
                <a:solidFill>
                  <a:srgbClr val="000000"/>
                </a:solidFill>
                <a:latin typeface="Verdana" pitchFamily="34" charset="0"/>
                <a:cs typeface="Arial" pitchFamily="34" charset="0"/>
              </a:rPr>
              <a:t>2014.9 </a:t>
            </a:r>
            <a:r>
              <a:rPr lang="zh-CN" altLang="en-US" sz="1400" dirty="0" smtClean="0">
                <a:solidFill>
                  <a:srgbClr val="000000"/>
                </a:solidFill>
                <a:latin typeface="Verdana" pitchFamily="34" charset="0"/>
                <a:cs typeface="Arial" pitchFamily="34" charset="0"/>
              </a:rPr>
              <a:t>撰写</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广告法立法原则</a:t>
            </a:r>
            <a:r>
              <a:rPr lang="en-US" altLang="zh-CN" sz="1400" dirty="0" smtClean="0">
                <a:solidFill>
                  <a:srgbClr val="000000"/>
                </a:solidFill>
                <a:latin typeface="Verdana" pitchFamily="34" charset="0"/>
                <a:cs typeface="Arial" pitchFamily="34" charset="0"/>
              </a:rPr>
              <a:t>》</a:t>
            </a:r>
            <a:endParaRPr lang="en-US" altLang="zh-CN" sz="1400" dirty="0">
              <a:solidFill>
                <a:srgbClr val="000000"/>
              </a:solidFill>
              <a:latin typeface="Verdana" pitchFamily="34" charset="0"/>
              <a:cs typeface="Arial" pitchFamily="34" charset="0"/>
            </a:endParaRPr>
          </a:p>
          <a:p>
            <a:r>
              <a:rPr lang="en-US" altLang="zh-CN" sz="1400" dirty="0" smtClean="0">
                <a:solidFill>
                  <a:srgbClr val="000000"/>
                </a:solidFill>
                <a:latin typeface="Verdana" pitchFamily="34" charset="0"/>
                <a:cs typeface="Arial" pitchFamily="34" charset="0"/>
              </a:rPr>
              <a:t>2014.9 </a:t>
            </a:r>
            <a:r>
              <a:rPr lang="zh-CN" altLang="en-US" sz="1400" dirty="0" smtClean="0">
                <a:solidFill>
                  <a:srgbClr val="000000"/>
                </a:solidFill>
                <a:latin typeface="Verdana" pitchFamily="34" charset="0"/>
                <a:cs typeface="Arial" pitchFamily="34" charset="0"/>
              </a:rPr>
              <a:t>编写</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我们决不放弃</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禁止</a:t>
            </a:r>
            <a:r>
              <a:rPr lang="en-US" altLang="zh-CN" sz="1400" dirty="0" smtClean="0">
                <a:solidFill>
                  <a:srgbClr val="000000"/>
                </a:solidFill>
                <a:latin typeface="Verdana" pitchFamily="34" charset="0"/>
                <a:cs typeface="Arial" pitchFamily="34" charset="0"/>
              </a:rPr>
              <a:t>TAPS</a:t>
            </a:r>
            <a:r>
              <a:rPr lang="zh-CN" altLang="en-US" sz="1400" dirty="0" smtClean="0">
                <a:solidFill>
                  <a:srgbClr val="000000"/>
                </a:solidFill>
                <a:latin typeface="Verdana" pitchFamily="34" charset="0"/>
                <a:cs typeface="Arial" pitchFamily="34" charset="0"/>
              </a:rPr>
              <a:t>行动的回顾与解析</a:t>
            </a:r>
            <a:r>
              <a:rPr lang="en-US" altLang="zh-CN" sz="1400" dirty="0" smtClean="0">
                <a:solidFill>
                  <a:srgbClr val="000000"/>
                </a:solidFill>
                <a:latin typeface="Verdana" pitchFamily="34" charset="0"/>
                <a:cs typeface="Arial" pitchFamily="34" charset="0"/>
              </a:rPr>
              <a:t>》</a:t>
            </a:r>
            <a:endParaRPr lang="en-US" altLang="zh-CN" sz="1400" dirty="0">
              <a:solidFill>
                <a:srgbClr val="000000"/>
              </a:solidFill>
              <a:latin typeface="Verdana" pitchFamily="34" charset="0"/>
              <a:cs typeface="Arial" pitchFamily="34" charset="0"/>
            </a:endParaRPr>
          </a:p>
          <a:p>
            <a:r>
              <a:rPr lang="en-US" altLang="zh-CN" sz="1400" dirty="0" smtClean="0">
                <a:solidFill>
                  <a:srgbClr val="000000"/>
                </a:solidFill>
                <a:latin typeface="Verdana" pitchFamily="34" charset="0"/>
                <a:cs typeface="Arial" pitchFamily="34" charset="0"/>
              </a:rPr>
              <a:t>2014.9 </a:t>
            </a:r>
            <a:r>
              <a:rPr lang="zh-CN" altLang="en-US" sz="1400" dirty="0" smtClean="0">
                <a:solidFill>
                  <a:srgbClr val="000000"/>
                </a:solidFill>
                <a:latin typeface="Verdana" pitchFamily="34" charset="0"/>
                <a:cs typeface="Arial" pitchFamily="34" charset="0"/>
              </a:rPr>
              <a:t>针对北京西站“山高人为峰”认知程度广告进行民意调查</a:t>
            </a:r>
            <a:endParaRPr lang="en-US" altLang="zh-CN" sz="1400" dirty="0">
              <a:solidFill>
                <a:srgbClr val="000000"/>
              </a:solidFill>
              <a:latin typeface="Verdana" pitchFamily="34" charset="0"/>
              <a:cs typeface="Arial"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E:\范小牛的培训教材\跨栏.png"/>
          <p:cNvPicPr>
            <a:picLocks noChangeAspect="1" noChangeArrowheads="1"/>
          </p:cNvPicPr>
          <p:nvPr/>
        </p:nvPicPr>
        <p:blipFill>
          <a:blip r:embed="rId2" cstate="email"/>
          <a:srcRect/>
          <a:stretch>
            <a:fillRect/>
          </a:stretch>
        </p:blipFill>
        <p:spPr bwMode="auto">
          <a:xfrm>
            <a:off x="6143625" y="3165475"/>
            <a:ext cx="3775075" cy="1978025"/>
          </a:xfrm>
          <a:prstGeom prst="rect">
            <a:avLst/>
          </a:prstGeom>
          <a:noFill/>
          <a:ln w="9525">
            <a:noFill/>
            <a:miter lim="800000"/>
            <a:headEnd/>
            <a:tailEnd/>
          </a:ln>
        </p:spPr>
      </p:pic>
      <p:sp>
        <p:nvSpPr>
          <p:cNvPr id="31752" name="TextBox 1"/>
          <p:cNvSpPr txBox="1">
            <a:spLocks noChangeArrowheads="1"/>
          </p:cNvSpPr>
          <p:nvPr/>
        </p:nvSpPr>
        <p:spPr bwMode="auto">
          <a:xfrm>
            <a:off x="300038" y="201613"/>
            <a:ext cx="8543925" cy="655756"/>
          </a:xfrm>
          <a:prstGeom prst="rect">
            <a:avLst/>
          </a:prstGeom>
          <a:noFill/>
          <a:ln w="9525">
            <a:noFill/>
            <a:miter lim="800000"/>
            <a:headEnd/>
            <a:tailEnd/>
          </a:ln>
        </p:spPr>
        <p:txBody>
          <a:bodyPr wrap="square" lIns="100775" tIns="50387" rIns="100775" bIns="50387">
            <a:spAutoFit/>
          </a:bodyPr>
          <a:lstStyle/>
          <a:p>
            <a:pPr>
              <a:defRPr/>
            </a:pPr>
            <a:r>
              <a:rPr lang="en-US" altLang="zh-CN" sz="3600" b="1" dirty="0" smtClean="0">
                <a:solidFill>
                  <a:srgbClr val="953735"/>
                </a:solidFill>
                <a:latin typeface="+mn-ea"/>
                <a:ea typeface="+mn-ea"/>
              </a:rPr>
              <a:t>7</a:t>
            </a:r>
            <a:r>
              <a:rPr lang="zh-CN" altLang="en-US" sz="3600" b="1" dirty="0" smtClean="0">
                <a:solidFill>
                  <a:srgbClr val="953735"/>
                </a:solidFill>
                <a:latin typeface="+mn-ea"/>
                <a:ea typeface="+mn-ea"/>
              </a:rPr>
              <a:t>、微博开展</a:t>
            </a:r>
            <a:r>
              <a:rPr lang="en-US" altLang="zh-CN" sz="3600" b="1" dirty="0" smtClean="0">
                <a:solidFill>
                  <a:srgbClr val="953735"/>
                </a:solidFill>
                <a:latin typeface="+mn-ea"/>
                <a:ea typeface="+mn-ea"/>
              </a:rPr>
              <a:t>#</a:t>
            </a:r>
            <a:r>
              <a:rPr lang="zh-CN" altLang="en-US" sz="3600" b="1" dirty="0" smtClean="0">
                <a:solidFill>
                  <a:srgbClr val="953735"/>
                </a:solidFill>
                <a:latin typeface="+mn-ea"/>
                <a:ea typeface="+mn-ea"/>
              </a:rPr>
              <a:t>烟草广告害死人</a:t>
            </a:r>
            <a:r>
              <a:rPr lang="en-US" altLang="zh-CN" sz="3600" b="1" dirty="0" smtClean="0">
                <a:solidFill>
                  <a:srgbClr val="953735"/>
                </a:solidFill>
                <a:latin typeface="+mn-ea"/>
                <a:ea typeface="+mn-ea"/>
              </a:rPr>
              <a:t>#</a:t>
            </a:r>
            <a:r>
              <a:rPr lang="zh-CN" altLang="en-US" sz="3600" b="1" dirty="0" smtClean="0">
                <a:solidFill>
                  <a:srgbClr val="953735"/>
                </a:solidFill>
                <a:latin typeface="+mn-ea"/>
                <a:ea typeface="+mn-ea"/>
              </a:rPr>
              <a:t>主题活动</a:t>
            </a:r>
            <a:endParaRPr lang="zh-CN" altLang="en-US" sz="3600" b="1" dirty="0">
              <a:solidFill>
                <a:srgbClr val="953735"/>
              </a:solidFill>
              <a:latin typeface="+mn-ea"/>
              <a:ea typeface="+mn-ea"/>
            </a:endParaRPr>
          </a:p>
        </p:txBody>
      </p:sp>
      <p:sp>
        <p:nvSpPr>
          <p:cNvPr id="13" name="TextBox 12"/>
          <p:cNvSpPr txBox="1"/>
          <p:nvPr/>
        </p:nvSpPr>
        <p:spPr>
          <a:xfrm>
            <a:off x="914400" y="1755775"/>
            <a:ext cx="7315200" cy="1631950"/>
          </a:xfrm>
          <a:prstGeom prst="rect">
            <a:avLst/>
          </a:prstGeom>
          <a:noFill/>
        </p:spPr>
        <p:txBody>
          <a:bodyPr>
            <a:spAutoFit/>
          </a:bodyPr>
          <a:lstStyle/>
          <a:p>
            <a:pPr>
              <a:buFont typeface="Arial" pitchFamily="34" charset="0"/>
              <a:buChar char="•"/>
              <a:defRPr/>
            </a:pPr>
            <a:r>
              <a:rPr lang="zh-CN" altLang="en-US" sz="2000" b="1" dirty="0">
                <a:solidFill>
                  <a:srgbClr val="953735"/>
                </a:solidFill>
                <a:latin typeface="+mn-ea"/>
                <a:ea typeface="+mn-ea"/>
              </a:rPr>
              <a:t> 活动平台：</a:t>
            </a:r>
            <a:r>
              <a:rPr lang="zh-CN" altLang="en-US" sz="2000" b="1" dirty="0">
                <a:solidFill>
                  <a:srgbClr val="E94E0C"/>
                </a:solidFill>
                <a:latin typeface="+mn-ea"/>
                <a:ea typeface="+mn-ea"/>
              </a:rPr>
              <a:t>新浪微博</a:t>
            </a:r>
            <a:r>
              <a:rPr lang="en-US" altLang="zh-CN" sz="2000" b="1" dirty="0">
                <a:solidFill>
                  <a:srgbClr val="E94E0C"/>
                </a:solidFill>
                <a:latin typeface="+mn-ea"/>
                <a:ea typeface="+mn-ea"/>
              </a:rPr>
              <a:t>——@</a:t>
            </a:r>
            <a:r>
              <a:rPr lang="zh-CN" altLang="en-US" sz="2000" b="1" dirty="0">
                <a:solidFill>
                  <a:srgbClr val="E94E0C"/>
                </a:solidFill>
                <a:latin typeface="+mn-ea"/>
                <a:ea typeface="+mn-ea"/>
              </a:rPr>
              <a:t>控烟集结号</a:t>
            </a:r>
            <a:endParaRPr lang="en-US" altLang="zh-CN" sz="2000" b="1" dirty="0">
              <a:solidFill>
                <a:srgbClr val="E94E0C"/>
              </a:solidFill>
              <a:latin typeface="+mn-ea"/>
              <a:ea typeface="+mn-ea"/>
            </a:endParaRPr>
          </a:p>
          <a:p>
            <a:pPr>
              <a:defRPr/>
            </a:pPr>
            <a:endParaRPr lang="en-US" altLang="zh-CN" sz="2000" b="1" dirty="0">
              <a:solidFill>
                <a:srgbClr val="E94E0C"/>
              </a:solidFill>
              <a:latin typeface="+mn-ea"/>
              <a:ea typeface="+mn-ea"/>
            </a:endParaRPr>
          </a:p>
          <a:p>
            <a:pPr>
              <a:buFont typeface="Arial" pitchFamily="34" charset="0"/>
              <a:buChar char="•"/>
              <a:defRPr/>
            </a:pPr>
            <a:r>
              <a:rPr lang="zh-CN" altLang="en-US" sz="2000" b="1" dirty="0">
                <a:solidFill>
                  <a:srgbClr val="953735"/>
                </a:solidFill>
                <a:latin typeface="+mn-ea"/>
                <a:ea typeface="+mn-ea"/>
              </a:rPr>
              <a:t> 活动主题：</a:t>
            </a:r>
            <a:r>
              <a:rPr lang="en-US" altLang="zh-CN" sz="2000" b="1" dirty="0">
                <a:solidFill>
                  <a:srgbClr val="E94E0C"/>
                </a:solidFill>
                <a:latin typeface="+mn-ea"/>
                <a:ea typeface="+mn-ea"/>
              </a:rPr>
              <a:t>#</a:t>
            </a:r>
            <a:r>
              <a:rPr lang="zh-CN" altLang="en-US" sz="2000" b="1" dirty="0">
                <a:solidFill>
                  <a:srgbClr val="E94E0C"/>
                </a:solidFill>
                <a:latin typeface="+mn-ea"/>
                <a:ea typeface="+mn-ea"/>
              </a:rPr>
              <a:t>烟草广告害死人</a:t>
            </a:r>
            <a:r>
              <a:rPr lang="en-US" altLang="zh-CN" sz="2000" b="1" dirty="0">
                <a:solidFill>
                  <a:srgbClr val="E94E0C"/>
                </a:solidFill>
                <a:latin typeface="+mn-ea"/>
                <a:ea typeface="+mn-ea"/>
              </a:rPr>
              <a:t>#</a:t>
            </a:r>
          </a:p>
          <a:p>
            <a:pPr>
              <a:defRPr/>
            </a:pPr>
            <a:endParaRPr lang="en-US" altLang="zh-CN" sz="2000" b="1" dirty="0">
              <a:solidFill>
                <a:srgbClr val="E94E0C"/>
              </a:solidFill>
              <a:latin typeface="+mn-ea"/>
              <a:ea typeface="+mn-ea"/>
            </a:endParaRPr>
          </a:p>
          <a:p>
            <a:pPr>
              <a:buFont typeface="Arial" pitchFamily="34" charset="0"/>
              <a:buChar char="•"/>
              <a:defRPr/>
            </a:pPr>
            <a:r>
              <a:rPr lang="zh-CN" altLang="en-US" sz="2000" b="1" dirty="0">
                <a:solidFill>
                  <a:srgbClr val="953735"/>
                </a:solidFill>
                <a:latin typeface="+mn-ea"/>
                <a:ea typeface="+mn-ea"/>
              </a:rPr>
              <a:t> 活动形式：</a:t>
            </a:r>
            <a:r>
              <a:rPr lang="zh-CN" altLang="en-US" sz="2000" b="1" dirty="0">
                <a:solidFill>
                  <a:srgbClr val="E94E0C"/>
                </a:solidFill>
                <a:latin typeface="+mn-ea"/>
                <a:ea typeface="+mn-ea"/>
              </a:rPr>
              <a:t>发起投票</a:t>
            </a:r>
            <a:r>
              <a:rPr lang="en-US" altLang="zh-CN" sz="2000" b="1" dirty="0">
                <a:solidFill>
                  <a:srgbClr val="E94E0C"/>
                </a:solidFill>
                <a:latin typeface="+mn-ea"/>
                <a:ea typeface="+mn-ea"/>
              </a:rPr>
              <a:t>&amp;</a:t>
            </a:r>
            <a:r>
              <a:rPr lang="zh-CN" altLang="en-US" sz="2000" b="1" dirty="0">
                <a:solidFill>
                  <a:srgbClr val="E94E0C"/>
                </a:solidFill>
                <a:latin typeface="+mn-ea"/>
                <a:ea typeface="+mn-ea"/>
              </a:rPr>
              <a:t>有奖转发</a:t>
            </a:r>
          </a:p>
        </p:txBody>
      </p:sp>
      <p:pic>
        <p:nvPicPr>
          <p:cNvPr id="14" name="图片 13" descr="投票发动.jpg"/>
          <p:cNvPicPr>
            <a:picLocks noChangeAspect="1"/>
          </p:cNvPicPr>
          <p:nvPr/>
        </p:nvPicPr>
        <p:blipFill>
          <a:blip r:embed="rId3" cstate="print"/>
          <a:srcRect/>
          <a:stretch>
            <a:fillRect/>
          </a:stretch>
        </p:blipFill>
        <p:spPr bwMode="auto">
          <a:xfrm>
            <a:off x="0" y="742950"/>
            <a:ext cx="6650038" cy="2411412"/>
          </a:xfrm>
          <a:prstGeom prst="rect">
            <a:avLst/>
          </a:prstGeom>
          <a:noFill/>
          <a:ln w="9525">
            <a:noFill/>
            <a:miter lim="800000"/>
            <a:headEnd/>
            <a:tailEnd/>
          </a:ln>
        </p:spPr>
      </p:pic>
      <p:pic>
        <p:nvPicPr>
          <p:cNvPr id="15" name="图片 12" descr="投票数量.jpg"/>
          <p:cNvPicPr>
            <a:picLocks noChangeAspect="1"/>
          </p:cNvPicPr>
          <p:nvPr/>
        </p:nvPicPr>
        <p:blipFill>
          <a:blip r:embed="rId4" cstate="email"/>
          <a:srcRect/>
          <a:stretch>
            <a:fillRect/>
          </a:stretch>
        </p:blipFill>
        <p:spPr bwMode="auto">
          <a:xfrm>
            <a:off x="3000375" y="2089150"/>
            <a:ext cx="4532313" cy="857250"/>
          </a:xfrm>
          <a:prstGeom prst="rect">
            <a:avLst/>
          </a:prstGeom>
          <a:noFill/>
          <a:ln w="9525">
            <a:noFill/>
            <a:miter lim="800000"/>
            <a:headEnd/>
            <a:tailEnd/>
          </a:ln>
        </p:spPr>
      </p:pic>
      <p:pic>
        <p:nvPicPr>
          <p:cNvPr id="16" name="图片 7" descr="有奖转发.jpg"/>
          <p:cNvPicPr>
            <a:picLocks noChangeAspect="1"/>
          </p:cNvPicPr>
          <p:nvPr/>
        </p:nvPicPr>
        <p:blipFill>
          <a:blip r:embed="rId5" cstate="print"/>
          <a:srcRect/>
          <a:stretch>
            <a:fillRect/>
          </a:stretch>
        </p:blipFill>
        <p:spPr bwMode="auto">
          <a:xfrm>
            <a:off x="2043113" y="2195513"/>
            <a:ext cx="7100887" cy="29479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extBox 5"/>
          <p:cNvSpPr txBox="1">
            <a:spLocks noChangeArrowheads="1"/>
          </p:cNvSpPr>
          <p:nvPr/>
        </p:nvSpPr>
        <p:spPr bwMode="auto">
          <a:xfrm>
            <a:off x="0" y="1606550"/>
            <a:ext cx="2743200" cy="3730625"/>
          </a:xfrm>
          <a:prstGeom prst="rect">
            <a:avLst/>
          </a:prstGeom>
          <a:noFill/>
          <a:ln w="9525">
            <a:noFill/>
            <a:miter lim="800000"/>
            <a:headEnd/>
            <a:tailEnd/>
          </a:ln>
        </p:spPr>
        <p:txBody>
          <a:bodyPr lIns="81619" tIns="40810" rIns="81619" bIns="40810">
            <a:spAutoFit/>
          </a:bodyPr>
          <a:lstStyle/>
          <a:p>
            <a:pPr>
              <a:lnSpc>
                <a:spcPct val="150000"/>
              </a:lnSpc>
              <a:defRPr/>
            </a:pPr>
            <a:r>
              <a:rPr lang="zh-CN" altLang="en-US" sz="2000" b="1" dirty="0">
                <a:solidFill>
                  <a:srgbClr val="E94E0C"/>
                </a:solidFill>
                <a:latin typeface="+mn-ea"/>
                <a:ea typeface="+mn-ea"/>
              </a:rPr>
              <a:t>话题总表现：</a:t>
            </a:r>
            <a:endParaRPr lang="en-US" altLang="zh-CN" sz="2000" b="1" dirty="0">
              <a:solidFill>
                <a:srgbClr val="E94E0C"/>
              </a:solidFill>
              <a:latin typeface="+mn-ea"/>
              <a:ea typeface="+mn-ea"/>
            </a:endParaRPr>
          </a:p>
          <a:p>
            <a:pPr>
              <a:lnSpc>
                <a:spcPct val="150000"/>
              </a:lnSpc>
              <a:defRPr/>
            </a:pPr>
            <a:r>
              <a:rPr lang="zh-CN" altLang="en-US" sz="2000" b="1" dirty="0">
                <a:solidFill>
                  <a:srgbClr val="953735"/>
                </a:solidFill>
                <a:latin typeface="+mn-ea"/>
                <a:ea typeface="+mn-ea"/>
              </a:rPr>
              <a:t>发起时间：</a:t>
            </a:r>
            <a:endParaRPr lang="en-US" altLang="zh-CN" sz="2000" b="1" dirty="0">
              <a:solidFill>
                <a:srgbClr val="953735"/>
              </a:solidFill>
              <a:latin typeface="+mn-ea"/>
              <a:ea typeface="+mn-ea"/>
            </a:endParaRPr>
          </a:p>
          <a:p>
            <a:pPr>
              <a:lnSpc>
                <a:spcPct val="150000"/>
              </a:lnSpc>
              <a:defRPr/>
            </a:pPr>
            <a:r>
              <a:rPr lang="en-US" altLang="zh-CN" sz="2000" b="1" dirty="0">
                <a:solidFill>
                  <a:srgbClr val="953735"/>
                </a:solidFill>
                <a:latin typeface="+mn-ea"/>
                <a:ea typeface="+mn-ea"/>
              </a:rPr>
              <a:t>    </a:t>
            </a:r>
            <a:r>
              <a:rPr lang="en-US" altLang="zh-CN" sz="2000" b="1" dirty="0">
                <a:solidFill>
                  <a:srgbClr val="E94E0C"/>
                </a:solidFill>
                <a:latin typeface="+mn-ea"/>
                <a:ea typeface="+mn-ea"/>
              </a:rPr>
              <a:t>7</a:t>
            </a:r>
            <a:r>
              <a:rPr lang="zh-CN" altLang="en-US" sz="2000" b="1" dirty="0">
                <a:solidFill>
                  <a:srgbClr val="E94E0C"/>
                </a:solidFill>
                <a:latin typeface="+mn-ea"/>
                <a:ea typeface="+mn-ea"/>
              </a:rPr>
              <a:t>月</a:t>
            </a:r>
            <a:r>
              <a:rPr lang="en-US" altLang="zh-CN" sz="2000" b="1" dirty="0">
                <a:solidFill>
                  <a:srgbClr val="E94E0C"/>
                </a:solidFill>
                <a:latin typeface="+mn-ea"/>
                <a:ea typeface="+mn-ea"/>
              </a:rPr>
              <a:t>1</a:t>
            </a:r>
            <a:r>
              <a:rPr lang="zh-CN" altLang="en-US" sz="2000" b="1" dirty="0">
                <a:solidFill>
                  <a:srgbClr val="E94E0C"/>
                </a:solidFill>
                <a:latin typeface="+mn-ea"/>
                <a:ea typeface="+mn-ea"/>
              </a:rPr>
              <a:t>日起</a:t>
            </a:r>
            <a:endParaRPr lang="en-US" altLang="zh-CN" sz="2000" b="1" dirty="0">
              <a:solidFill>
                <a:srgbClr val="E94E0C"/>
              </a:solidFill>
              <a:latin typeface="+mn-ea"/>
              <a:ea typeface="+mn-ea"/>
            </a:endParaRPr>
          </a:p>
          <a:p>
            <a:pPr>
              <a:lnSpc>
                <a:spcPct val="150000"/>
              </a:lnSpc>
              <a:defRPr/>
            </a:pPr>
            <a:r>
              <a:rPr lang="zh-CN" altLang="en-US" sz="2000" b="1" dirty="0">
                <a:solidFill>
                  <a:srgbClr val="953735"/>
                </a:solidFill>
                <a:latin typeface="+mn-ea"/>
                <a:ea typeface="+mn-ea"/>
              </a:rPr>
              <a:t>阅读量：</a:t>
            </a:r>
            <a:endParaRPr lang="en-US" altLang="zh-CN" sz="2000" b="1" dirty="0">
              <a:solidFill>
                <a:srgbClr val="953735"/>
              </a:solidFill>
              <a:latin typeface="+mn-ea"/>
              <a:ea typeface="+mn-ea"/>
            </a:endParaRPr>
          </a:p>
          <a:p>
            <a:pPr>
              <a:lnSpc>
                <a:spcPct val="150000"/>
              </a:lnSpc>
              <a:defRPr/>
            </a:pPr>
            <a:r>
              <a:rPr lang="en-US" altLang="zh-CN" sz="2000" b="1" dirty="0">
                <a:solidFill>
                  <a:srgbClr val="E94E0C"/>
                </a:solidFill>
                <a:latin typeface="+mn-ea"/>
                <a:ea typeface="+mn-ea"/>
              </a:rPr>
              <a:t>    777.1</a:t>
            </a:r>
            <a:r>
              <a:rPr lang="zh-CN" altLang="en-US" sz="2000" b="1" dirty="0">
                <a:solidFill>
                  <a:srgbClr val="E94E0C"/>
                </a:solidFill>
                <a:latin typeface="+mn-ea"/>
                <a:ea typeface="+mn-ea"/>
              </a:rPr>
              <a:t>万</a:t>
            </a:r>
            <a:endParaRPr lang="en-US" altLang="zh-CN" sz="2000" b="1" dirty="0">
              <a:solidFill>
                <a:srgbClr val="E94E0C"/>
              </a:solidFill>
              <a:latin typeface="+mn-ea"/>
              <a:ea typeface="+mn-ea"/>
            </a:endParaRPr>
          </a:p>
          <a:p>
            <a:pPr>
              <a:lnSpc>
                <a:spcPct val="150000"/>
              </a:lnSpc>
              <a:defRPr/>
            </a:pPr>
            <a:r>
              <a:rPr lang="zh-CN" altLang="en-US" sz="2000" b="1" dirty="0">
                <a:solidFill>
                  <a:srgbClr val="953735"/>
                </a:solidFill>
                <a:latin typeface="+mn-ea"/>
                <a:ea typeface="+mn-ea"/>
              </a:rPr>
              <a:t>评论量：</a:t>
            </a:r>
            <a:endParaRPr lang="en-US" altLang="zh-CN" sz="2000" b="1" dirty="0">
              <a:solidFill>
                <a:srgbClr val="953735"/>
              </a:solidFill>
              <a:latin typeface="+mn-ea"/>
              <a:ea typeface="+mn-ea"/>
            </a:endParaRPr>
          </a:p>
          <a:p>
            <a:pPr>
              <a:lnSpc>
                <a:spcPct val="150000"/>
              </a:lnSpc>
              <a:defRPr/>
            </a:pPr>
            <a:r>
              <a:rPr lang="en-US" altLang="zh-CN" sz="2000" b="1" dirty="0">
                <a:solidFill>
                  <a:srgbClr val="E94E0C"/>
                </a:solidFill>
                <a:latin typeface="+mn-ea"/>
                <a:ea typeface="+mn-ea"/>
              </a:rPr>
              <a:t>    5070</a:t>
            </a:r>
            <a:r>
              <a:rPr lang="zh-CN" altLang="en-US" sz="2000" b="1" dirty="0">
                <a:solidFill>
                  <a:srgbClr val="E94E0C"/>
                </a:solidFill>
                <a:latin typeface="+mn-ea"/>
                <a:ea typeface="+mn-ea"/>
              </a:rPr>
              <a:t>次</a:t>
            </a:r>
            <a:endParaRPr lang="en-US" altLang="zh-CN" sz="2000" b="1" dirty="0">
              <a:solidFill>
                <a:srgbClr val="E94E0C"/>
              </a:solidFill>
              <a:latin typeface="+mn-ea"/>
              <a:ea typeface="+mn-ea"/>
            </a:endParaRPr>
          </a:p>
          <a:p>
            <a:pPr>
              <a:lnSpc>
                <a:spcPct val="150000"/>
              </a:lnSpc>
              <a:defRPr/>
            </a:pPr>
            <a:endParaRPr lang="zh-CN" altLang="en-US" b="1" dirty="0"/>
          </a:p>
        </p:txBody>
      </p:sp>
      <p:pic>
        <p:nvPicPr>
          <p:cNvPr id="101379" name="图片 6" descr="烟草广告害死人总阅读量.jpg"/>
          <p:cNvPicPr>
            <a:picLocks noChangeAspect="1"/>
          </p:cNvPicPr>
          <p:nvPr/>
        </p:nvPicPr>
        <p:blipFill>
          <a:blip r:embed="rId2" cstate="email"/>
          <a:srcRect/>
          <a:stretch>
            <a:fillRect/>
          </a:stretch>
        </p:blipFill>
        <p:spPr bwMode="auto">
          <a:xfrm>
            <a:off x="2330450" y="1446213"/>
            <a:ext cx="6742113" cy="3460750"/>
          </a:xfrm>
          <a:prstGeom prst="rect">
            <a:avLst/>
          </a:prstGeom>
          <a:noFill/>
          <a:ln w="9525">
            <a:noFill/>
            <a:miter lim="800000"/>
            <a:headEnd/>
            <a:tailEnd/>
          </a:ln>
        </p:spPr>
      </p:pic>
      <p:sp>
        <p:nvSpPr>
          <p:cNvPr id="5" name="TextBox 1"/>
          <p:cNvSpPr txBox="1">
            <a:spLocks noChangeArrowheads="1"/>
          </p:cNvSpPr>
          <p:nvPr/>
        </p:nvSpPr>
        <p:spPr bwMode="auto">
          <a:xfrm>
            <a:off x="300038" y="201613"/>
            <a:ext cx="8543925" cy="655756"/>
          </a:xfrm>
          <a:prstGeom prst="rect">
            <a:avLst/>
          </a:prstGeom>
          <a:noFill/>
          <a:ln w="9525">
            <a:noFill/>
            <a:miter lim="800000"/>
            <a:headEnd/>
            <a:tailEnd/>
          </a:ln>
        </p:spPr>
        <p:txBody>
          <a:bodyPr wrap="square" lIns="100775" tIns="50387" rIns="100775" bIns="50387">
            <a:spAutoFit/>
          </a:bodyPr>
          <a:lstStyle/>
          <a:p>
            <a:pPr>
              <a:defRPr/>
            </a:pPr>
            <a:r>
              <a:rPr lang="en-US" altLang="zh-CN" sz="3600" b="1" dirty="0" smtClean="0">
                <a:solidFill>
                  <a:srgbClr val="953735"/>
                </a:solidFill>
                <a:latin typeface="+mn-ea"/>
                <a:ea typeface="+mn-ea"/>
              </a:rPr>
              <a:t>7</a:t>
            </a:r>
            <a:r>
              <a:rPr lang="zh-CN" altLang="en-US" sz="3600" b="1" dirty="0" smtClean="0">
                <a:solidFill>
                  <a:srgbClr val="953735"/>
                </a:solidFill>
                <a:latin typeface="+mn-ea"/>
                <a:ea typeface="+mn-ea"/>
              </a:rPr>
              <a:t>、微博开展</a:t>
            </a:r>
            <a:r>
              <a:rPr lang="en-US" altLang="zh-CN" sz="3600" b="1" dirty="0" smtClean="0">
                <a:solidFill>
                  <a:srgbClr val="953735"/>
                </a:solidFill>
                <a:latin typeface="+mn-ea"/>
                <a:ea typeface="+mn-ea"/>
              </a:rPr>
              <a:t>#</a:t>
            </a:r>
            <a:r>
              <a:rPr lang="zh-CN" altLang="en-US" sz="3600" b="1" dirty="0" smtClean="0">
                <a:solidFill>
                  <a:srgbClr val="953735"/>
                </a:solidFill>
                <a:latin typeface="+mn-ea"/>
                <a:ea typeface="+mn-ea"/>
              </a:rPr>
              <a:t>烟草广告害死人</a:t>
            </a:r>
            <a:r>
              <a:rPr lang="en-US" altLang="zh-CN" sz="3600" b="1" dirty="0" smtClean="0">
                <a:solidFill>
                  <a:srgbClr val="953735"/>
                </a:solidFill>
                <a:latin typeface="+mn-ea"/>
                <a:ea typeface="+mn-ea"/>
              </a:rPr>
              <a:t>#</a:t>
            </a:r>
            <a:r>
              <a:rPr lang="zh-CN" altLang="en-US" sz="3600" b="1" dirty="0" smtClean="0">
                <a:solidFill>
                  <a:srgbClr val="953735"/>
                </a:solidFill>
                <a:latin typeface="+mn-ea"/>
                <a:ea typeface="+mn-ea"/>
              </a:rPr>
              <a:t>主题活动</a:t>
            </a:r>
            <a:endParaRPr lang="zh-CN" altLang="en-US" sz="3600" b="1" dirty="0">
              <a:solidFill>
                <a:srgbClr val="953735"/>
              </a:solidFill>
              <a:latin typeface="+mn-ea"/>
              <a:ea typeface="+mn-ea"/>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标题 1"/>
          <p:cNvSpPr>
            <a:spLocks noGrp="1"/>
          </p:cNvSpPr>
          <p:nvPr>
            <p:ph type="title"/>
          </p:nvPr>
        </p:nvSpPr>
        <p:spPr/>
        <p:txBody>
          <a:bodyPr/>
          <a:lstStyle/>
          <a:p>
            <a:pPr eaLnBrk="1" hangingPunct="1">
              <a:defRPr/>
            </a:pPr>
            <a:r>
              <a:rPr lang="zh-CN" altLang="en-US" sz="3800" b="1" dirty="0" smtClean="0">
                <a:solidFill>
                  <a:schemeClr val="accent2">
                    <a:lumMod val="75000"/>
                  </a:schemeClr>
                </a:solidFill>
                <a:latin typeface="微软雅黑" panose="020B0503020204020204" pitchFamily="34" charset="-122"/>
                <a:ea typeface="微软雅黑" panose="020B0503020204020204" pitchFamily="34" charset="-122"/>
                <a:cs typeface="+mn-cs"/>
              </a:rPr>
              <a:t>相关法律法规</a:t>
            </a:r>
          </a:p>
        </p:txBody>
      </p:sp>
      <p:graphicFrame>
        <p:nvGraphicFramePr>
          <p:cNvPr id="4" name="内容占位符 3"/>
          <p:cNvGraphicFramePr>
            <a:graphicFrameLocks noGrp="1"/>
          </p:cNvGraphicFramePr>
          <p:nvPr>
            <p:ph idx="1"/>
          </p:nvPr>
        </p:nvGraphicFramePr>
        <p:xfrm>
          <a:off x="457200" y="1019175"/>
          <a:ext cx="8435975" cy="3381376"/>
        </p:xfrm>
        <a:graphic>
          <a:graphicData uri="http://schemas.openxmlformats.org/drawingml/2006/table">
            <a:tbl>
              <a:tblPr/>
              <a:tblGrid>
                <a:gridCol w="749300"/>
                <a:gridCol w="5194300"/>
                <a:gridCol w="2492375"/>
              </a:tblGrid>
              <a:tr h="294085">
                <a:tc>
                  <a:txBody>
                    <a:bodyPr/>
                    <a:lstStyle>
                      <a:lvl1pPr eaLnBrk="0" hangingPunct="0">
                        <a:spcBef>
                          <a:spcPct val="20000"/>
                        </a:spcBef>
                        <a:buFont typeface="Arial" pitchFamily="34" charset="0"/>
                        <a:defRPr sz="28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defRPr sz="24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defRPr sz="20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defRPr>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defRPr>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1" i="0" u="none" strike="noStrike" cap="none" normalizeH="0" baseline="0" dirty="0" smtClean="0">
                        <a:ln>
                          <a:noFill/>
                        </a:ln>
                        <a:solidFill>
                          <a:srgbClr val="FFFFFF"/>
                        </a:solidFill>
                        <a:effectLst/>
                        <a:latin typeface="Calibri" pitchFamily="34" charset="0"/>
                        <a:ea typeface="宋体" pitchFamily="2" charset="-122"/>
                      </a:endParaRPr>
                    </a:p>
                  </a:txBody>
                  <a:tcPr marL="90000" marR="90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79646"/>
                    </a:solidFill>
                  </a:tcPr>
                </a:tc>
                <a:tc>
                  <a:txBody>
                    <a:bodyPr/>
                    <a:lstStyle>
                      <a:lvl1pPr eaLnBrk="0" hangingPunct="0">
                        <a:spcBef>
                          <a:spcPct val="20000"/>
                        </a:spcBef>
                        <a:buFont typeface="Arial" pitchFamily="34" charset="0"/>
                        <a:defRPr sz="28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defRPr sz="24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defRPr sz="20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defRPr>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defRPr>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1" i="0" u="none" strike="noStrike" cap="none" normalizeH="0" baseline="0" smtClean="0">
                        <a:ln>
                          <a:noFill/>
                        </a:ln>
                        <a:solidFill>
                          <a:srgbClr val="FFFFFF"/>
                        </a:solidFill>
                        <a:effectLst/>
                        <a:latin typeface="Calibri" pitchFamily="34" charset="0"/>
                        <a:ea typeface="宋体" pitchFamily="2" charset="-122"/>
                      </a:endParaRPr>
                    </a:p>
                  </a:txBody>
                  <a:tcPr marL="90000" marR="90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79646"/>
                    </a:solidFill>
                  </a:tcPr>
                </a:tc>
                <a:tc>
                  <a:txBody>
                    <a:bodyPr/>
                    <a:lstStyle>
                      <a:lvl1pPr eaLnBrk="0" hangingPunct="0">
                        <a:spcBef>
                          <a:spcPct val="20000"/>
                        </a:spcBef>
                        <a:buFont typeface="Arial" pitchFamily="34" charset="0"/>
                        <a:defRPr sz="28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defRPr sz="24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defRPr sz="20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defRPr>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defRPr>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1" i="0" u="none" strike="noStrike" cap="none" normalizeH="0" baseline="0" smtClean="0">
                        <a:ln>
                          <a:noFill/>
                        </a:ln>
                        <a:solidFill>
                          <a:srgbClr val="FFFFFF"/>
                        </a:solidFill>
                        <a:effectLst/>
                        <a:latin typeface="Calibri" pitchFamily="34" charset="0"/>
                        <a:ea typeface="宋体" pitchFamily="2" charset="-122"/>
                      </a:endParaRPr>
                    </a:p>
                  </a:txBody>
                  <a:tcPr marL="90000" marR="90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79646"/>
                    </a:solidFill>
                  </a:tcPr>
                </a:tc>
              </a:tr>
              <a:tr h="363141">
                <a:tc>
                  <a:txBody>
                    <a:bodyPr/>
                    <a:lstStyle>
                      <a:lvl1pPr eaLnBrk="0" hangingPunct="0">
                        <a:spcBef>
                          <a:spcPct val="20000"/>
                        </a:spcBef>
                        <a:buFont typeface="Arial" pitchFamily="34" charset="0"/>
                        <a:defRPr sz="28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defRPr sz="24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defRPr sz="20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defRPr>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defRPr>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
                          <a:srgbClr val="C00000"/>
                        </a:buClr>
                        <a:buSzTx/>
                        <a:buFont typeface="Wingdings" pitchFamily="2" charset="2"/>
                        <a:buNone/>
                        <a:tabLst/>
                      </a:pPr>
                      <a:r>
                        <a:rPr kumimoji="0" lang="en-US" altLang="zh-CN" sz="1400" b="1" i="0" u="none" strike="noStrike" kern="1200" cap="none" normalizeH="0" baseline="0" dirty="0" smtClean="0">
                          <a:ln>
                            <a:noFill/>
                          </a:ln>
                          <a:solidFill>
                            <a:srgbClr val="000000"/>
                          </a:solidFill>
                          <a:effectLst/>
                          <a:latin typeface="+mn-ea"/>
                          <a:ea typeface="+mn-ea"/>
                          <a:cs typeface="+mn-cs"/>
                        </a:rPr>
                        <a:t>1</a:t>
                      </a:r>
                      <a:endParaRPr kumimoji="0" lang="zh-CN" altLang="en-US" sz="1400" b="1" i="0" u="none" strike="noStrike" kern="1200" cap="none" normalizeH="0" baseline="0" dirty="0" smtClean="0">
                        <a:ln>
                          <a:noFill/>
                        </a:ln>
                        <a:solidFill>
                          <a:srgbClr val="000000"/>
                        </a:solidFill>
                        <a:effectLst/>
                        <a:latin typeface="+mn-ea"/>
                        <a:ea typeface="+mn-ea"/>
                        <a:cs typeface="+mn-cs"/>
                      </a:endParaRPr>
                    </a:p>
                  </a:txBody>
                  <a:tcPr marL="90000" marR="90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DCF"/>
                    </a:solidFill>
                  </a:tcPr>
                </a:tc>
                <a:tc>
                  <a:txBody>
                    <a:bodyPr/>
                    <a:lstStyle>
                      <a:lvl1pPr eaLnBrk="0" hangingPunct="0">
                        <a:spcBef>
                          <a:spcPct val="20000"/>
                        </a:spcBef>
                        <a:buFont typeface="Arial" pitchFamily="34" charset="0"/>
                        <a:defRPr sz="28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defRPr sz="24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defRPr sz="20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defRPr>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defRPr>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
                          <a:srgbClr val="C00000"/>
                        </a:buClr>
                        <a:buSzTx/>
                        <a:buFont typeface="Wingdings" pitchFamily="2" charset="2"/>
                        <a:buNone/>
                        <a:tabLst/>
                      </a:pPr>
                      <a:r>
                        <a:rPr kumimoji="0" lang="en-US" altLang="zh-CN" sz="1400" b="1" i="0" u="none" strike="noStrike" kern="1200" cap="none" normalizeH="0" baseline="0" dirty="0" smtClean="0">
                          <a:ln>
                            <a:noFill/>
                          </a:ln>
                          <a:solidFill>
                            <a:srgbClr val="000000"/>
                          </a:solidFill>
                          <a:effectLst/>
                          <a:latin typeface="+mn-ea"/>
                          <a:ea typeface="+mn-ea"/>
                          <a:cs typeface="+mn-cs"/>
                        </a:rPr>
                        <a:t>《</a:t>
                      </a:r>
                      <a:r>
                        <a:rPr kumimoji="0" lang="zh-CN" altLang="zh-CN" sz="1400" b="1" i="0" u="none" strike="noStrike" kern="1200" cap="none" normalizeH="0" baseline="0" dirty="0" smtClean="0">
                          <a:ln>
                            <a:noFill/>
                          </a:ln>
                          <a:solidFill>
                            <a:srgbClr val="000000"/>
                          </a:solidFill>
                          <a:effectLst/>
                          <a:latin typeface="+mn-ea"/>
                          <a:ea typeface="+mn-ea"/>
                          <a:cs typeface="+mn-cs"/>
                        </a:rPr>
                        <a:t>广告法</a:t>
                      </a:r>
                      <a:r>
                        <a:rPr kumimoji="0" lang="en-US" altLang="zh-CN" sz="1400" b="1" i="0" u="none" strike="noStrike" kern="1200" cap="none" normalizeH="0" baseline="0" dirty="0" smtClean="0">
                          <a:ln>
                            <a:noFill/>
                          </a:ln>
                          <a:solidFill>
                            <a:srgbClr val="000000"/>
                          </a:solidFill>
                          <a:effectLst/>
                          <a:latin typeface="+mn-ea"/>
                          <a:ea typeface="+mn-ea"/>
                          <a:cs typeface="+mn-cs"/>
                        </a:rPr>
                        <a:t>》</a:t>
                      </a:r>
                      <a:r>
                        <a:rPr kumimoji="0" lang="zh-CN" altLang="zh-CN" sz="1400" b="1" i="0" u="none" strike="noStrike" kern="1200" cap="none" normalizeH="0" baseline="0" dirty="0" smtClean="0">
                          <a:ln>
                            <a:noFill/>
                          </a:ln>
                          <a:solidFill>
                            <a:srgbClr val="000000"/>
                          </a:solidFill>
                          <a:effectLst/>
                          <a:latin typeface="+mn-ea"/>
                          <a:ea typeface="+mn-ea"/>
                          <a:cs typeface="+mn-cs"/>
                        </a:rPr>
                        <a:t>（第</a:t>
                      </a:r>
                      <a:r>
                        <a:rPr kumimoji="0" lang="en-US" altLang="zh-CN" sz="1400" b="1" i="0" u="none" strike="noStrike" kern="1200" cap="none" normalizeH="0" baseline="0" dirty="0" smtClean="0">
                          <a:ln>
                            <a:noFill/>
                          </a:ln>
                          <a:solidFill>
                            <a:srgbClr val="000000"/>
                          </a:solidFill>
                          <a:effectLst/>
                          <a:latin typeface="+mn-ea"/>
                          <a:ea typeface="+mn-ea"/>
                          <a:cs typeface="+mn-cs"/>
                        </a:rPr>
                        <a:t>18</a:t>
                      </a:r>
                      <a:r>
                        <a:rPr kumimoji="0" lang="zh-CN" altLang="zh-CN" sz="1400" b="1" i="0" u="none" strike="noStrike" kern="1200" cap="none" normalizeH="0" baseline="0" dirty="0" smtClean="0">
                          <a:ln>
                            <a:noFill/>
                          </a:ln>
                          <a:solidFill>
                            <a:srgbClr val="000000"/>
                          </a:solidFill>
                          <a:effectLst/>
                          <a:latin typeface="+mn-ea"/>
                          <a:ea typeface="+mn-ea"/>
                          <a:cs typeface="+mn-cs"/>
                        </a:rPr>
                        <a:t>条，第</a:t>
                      </a:r>
                      <a:r>
                        <a:rPr kumimoji="0" lang="en-US" altLang="zh-CN" sz="1400" b="1" i="0" u="none" strike="noStrike" kern="1200" cap="none" normalizeH="0" baseline="0" dirty="0" smtClean="0">
                          <a:ln>
                            <a:noFill/>
                          </a:ln>
                          <a:solidFill>
                            <a:srgbClr val="000000"/>
                          </a:solidFill>
                          <a:effectLst/>
                          <a:latin typeface="+mn-ea"/>
                          <a:ea typeface="+mn-ea"/>
                          <a:cs typeface="+mn-cs"/>
                        </a:rPr>
                        <a:t>42</a:t>
                      </a:r>
                      <a:r>
                        <a:rPr kumimoji="0" lang="zh-CN" altLang="zh-CN" sz="1400" b="1" i="0" u="none" strike="noStrike" kern="1200" cap="none" normalizeH="0" baseline="0" dirty="0" smtClean="0">
                          <a:ln>
                            <a:noFill/>
                          </a:ln>
                          <a:solidFill>
                            <a:srgbClr val="000000"/>
                          </a:solidFill>
                          <a:effectLst/>
                          <a:latin typeface="+mn-ea"/>
                          <a:ea typeface="+mn-ea"/>
                          <a:cs typeface="+mn-cs"/>
                        </a:rPr>
                        <a:t>条）</a:t>
                      </a:r>
                      <a:endParaRPr kumimoji="0" lang="zh-CN" altLang="en-US" sz="1400" b="1" i="0" u="none" strike="noStrike" kern="1200" cap="none" normalizeH="0" baseline="0" dirty="0" smtClean="0">
                        <a:ln>
                          <a:noFill/>
                        </a:ln>
                        <a:solidFill>
                          <a:srgbClr val="000000"/>
                        </a:solidFill>
                        <a:effectLst/>
                        <a:latin typeface="+mn-ea"/>
                        <a:ea typeface="+mn-ea"/>
                        <a:cs typeface="+mn-cs"/>
                      </a:endParaRPr>
                    </a:p>
                  </a:txBody>
                  <a:tcPr marL="90000" marR="90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DCF"/>
                    </a:solidFill>
                  </a:tcPr>
                </a:tc>
                <a:tc>
                  <a:txBody>
                    <a:bodyPr/>
                    <a:lstStyle>
                      <a:lvl1pPr eaLnBrk="0" hangingPunct="0">
                        <a:spcBef>
                          <a:spcPct val="20000"/>
                        </a:spcBef>
                        <a:buFont typeface="Arial" pitchFamily="34" charset="0"/>
                        <a:defRPr sz="28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defRPr sz="24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defRPr sz="20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defRPr>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defRPr>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
                          <a:srgbClr val="C00000"/>
                        </a:buClr>
                        <a:buSzTx/>
                        <a:buFont typeface="Wingdings" pitchFamily="2" charset="2"/>
                        <a:buNone/>
                        <a:tabLst/>
                      </a:pPr>
                      <a:r>
                        <a:rPr kumimoji="0" lang="en-US" altLang="zh-CN" sz="1400" b="1" i="0" u="none" strike="noStrike" kern="1200" cap="none" normalizeH="0" baseline="0" dirty="0" smtClean="0">
                          <a:ln>
                            <a:noFill/>
                          </a:ln>
                          <a:solidFill>
                            <a:srgbClr val="000000"/>
                          </a:solidFill>
                          <a:effectLst/>
                          <a:latin typeface="+mn-ea"/>
                          <a:ea typeface="+mn-ea"/>
                          <a:cs typeface="+mn-cs"/>
                        </a:rPr>
                        <a:t>1994</a:t>
                      </a:r>
                      <a:r>
                        <a:rPr kumimoji="0" lang="zh-CN" altLang="en-US" sz="1400" b="1" i="0" u="none" strike="noStrike" kern="1200" cap="none" normalizeH="0" baseline="0" dirty="0" smtClean="0">
                          <a:ln>
                            <a:noFill/>
                          </a:ln>
                          <a:solidFill>
                            <a:srgbClr val="000000"/>
                          </a:solidFill>
                          <a:effectLst/>
                          <a:latin typeface="+mn-ea"/>
                          <a:ea typeface="+mn-ea"/>
                          <a:cs typeface="+mn-cs"/>
                        </a:rPr>
                        <a:t>年</a:t>
                      </a:r>
                    </a:p>
                  </a:txBody>
                  <a:tcPr marL="90000" marR="90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DCF"/>
                    </a:solidFill>
                  </a:tcPr>
                </a:tc>
              </a:tr>
              <a:tr h="508397">
                <a:tc>
                  <a:txBody>
                    <a:bodyPr/>
                    <a:lstStyle>
                      <a:lvl1pPr eaLnBrk="0" hangingPunct="0">
                        <a:spcBef>
                          <a:spcPct val="20000"/>
                        </a:spcBef>
                        <a:buFont typeface="Arial" pitchFamily="34" charset="0"/>
                        <a:defRPr sz="28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defRPr sz="24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defRPr sz="20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defRPr>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defRPr>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
                          <a:srgbClr val="C00000"/>
                        </a:buClr>
                        <a:buSzTx/>
                        <a:buFont typeface="Wingdings" pitchFamily="2" charset="2"/>
                        <a:buNone/>
                        <a:tabLst/>
                      </a:pPr>
                      <a:r>
                        <a:rPr kumimoji="0" lang="en-US" altLang="zh-CN" sz="1400" b="1" i="0" u="none" strike="noStrike" kern="1200" cap="none" normalizeH="0" baseline="0" dirty="0" smtClean="0">
                          <a:ln>
                            <a:noFill/>
                          </a:ln>
                          <a:solidFill>
                            <a:srgbClr val="000000"/>
                          </a:solidFill>
                          <a:effectLst/>
                          <a:latin typeface="+mn-ea"/>
                          <a:ea typeface="+mn-ea"/>
                          <a:cs typeface="+mn-cs"/>
                        </a:rPr>
                        <a:t>2</a:t>
                      </a:r>
                      <a:endParaRPr kumimoji="0" lang="zh-CN" altLang="en-US" sz="1400" b="1" i="0" u="none" strike="noStrike" kern="1200" cap="none" normalizeH="0" baseline="0" dirty="0" smtClean="0">
                        <a:ln>
                          <a:noFill/>
                        </a:ln>
                        <a:solidFill>
                          <a:srgbClr val="000000"/>
                        </a:solidFill>
                        <a:effectLst/>
                        <a:latin typeface="+mn-ea"/>
                        <a:ea typeface="+mn-ea"/>
                        <a:cs typeface="+mn-cs"/>
                      </a:endParaRPr>
                    </a:p>
                  </a:txBody>
                  <a:tcPr marL="90000" marR="90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FE9"/>
                    </a:solidFill>
                  </a:tcPr>
                </a:tc>
                <a:tc>
                  <a:txBody>
                    <a:bodyPr/>
                    <a:lstStyle>
                      <a:lvl1pPr eaLnBrk="0" hangingPunct="0">
                        <a:spcBef>
                          <a:spcPct val="20000"/>
                        </a:spcBef>
                        <a:buFont typeface="Arial" pitchFamily="34" charset="0"/>
                        <a:defRPr sz="28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defRPr sz="24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defRPr sz="20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defRPr>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defRPr>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
                          <a:srgbClr val="C00000"/>
                        </a:buClr>
                        <a:buSzTx/>
                        <a:buFont typeface="Wingdings" pitchFamily="2" charset="2"/>
                        <a:buNone/>
                        <a:tabLst/>
                      </a:pPr>
                      <a:r>
                        <a:rPr kumimoji="0" lang="en-US" altLang="zh-CN" sz="1400" b="1" i="0" u="none" strike="noStrike" kern="1200" cap="none" normalizeH="0" baseline="0" dirty="0" smtClean="0">
                          <a:ln>
                            <a:noFill/>
                          </a:ln>
                          <a:solidFill>
                            <a:srgbClr val="000000"/>
                          </a:solidFill>
                          <a:effectLst/>
                          <a:latin typeface="+mn-ea"/>
                          <a:ea typeface="+mn-ea"/>
                          <a:cs typeface="+mn-cs"/>
                        </a:rPr>
                        <a:t>《</a:t>
                      </a:r>
                      <a:r>
                        <a:rPr kumimoji="0" lang="zh-CN" altLang="zh-CN" sz="1400" b="1" i="0" u="none" strike="noStrike" kern="1200" cap="none" normalizeH="0" baseline="0" dirty="0" smtClean="0">
                          <a:ln>
                            <a:noFill/>
                          </a:ln>
                          <a:solidFill>
                            <a:srgbClr val="000000"/>
                          </a:solidFill>
                          <a:effectLst/>
                          <a:latin typeface="+mn-ea"/>
                          <a:ea typeface="+mn-ea"/>
                          <a:cs typeface="+mn-cs"/>
                        </a:rPr>
                        <a:t>国家工商总局</a:t>
                      </a:r>
                      <a:r>
                        <a:rPr kumimoji="0" lang="en-US" altLang="zh-CN" sz="1400" b="1" i="0" u="none" strike="noStrike" kern="1200" cap="none" normalizeH="0" baseline="0" dirty="0" smtClean="0">
                          <a:ln>
                            <a:noFill/>
                          </a:ln>
                          <a:solidFill>
                            <a:srgbClr val="000000"/>
                          </a:solidFill>
                          <a:effectLst/>
                          <a:latin typeface="+mn-ea"/>
                          <a:ea typeface="+mn-ea"/>
                          <a:cs typeface="+mn-cs"/>
                        </a:rPr>
                        <a:t>《</a:t>
                      </a:r>
                      <a:r>
                        <a:rPr kumimoji="0" lang="zh-CN" altLang="zh-CN" sz="1400" b="1" i="0" u="none" strike="noStrike" kern="1200" cap="none" normalizeH="0" baseline="0" dirty="0" smtClean="0">
                          <a:ln>
                            <a:noFill/>
                          </a:ln>
                          <a:solidFill>
                            <a:srgbClr val="000000"/>
                          </a:solidFill>
                          <a:effectLst/>
                          <a:latin typeface="+mn-ea"/>
                          <a:ea typeface="+mn-ea"/>
                          <a:cs typeface="+mn-cs"/>
                        </a:rPr>
                        <a:t>烟草广告管理暂行办法</a:t>
                      </a:r>
                      <a:r>
                        <a:rPr kumimoji="0" lang="en-US" altLang="zh-CN" sz="1400" b="1" i="0" u="none" strike="noStrike" kern="1200" cap="none" normalizeH="0" baseline="0" dirty="0" smtClean="0">
                          <a:ln>
                            <a:noFill/>
                          </a:ln>
                          <a:solidFill>
                            <a:srgbClr val="000000"/>
                          </a:solidFill>
                          <a:effectLst/>
                          <a:latin typeface="+mn-ea"/>
                          <a:ea typeface="+mn-ea"/>
                          <a:cs typeface="+mn-cs"/>
                        </a:rPr>
                        <a:t>》</a:t>
                      </a:r>
                      <a:endParaRPr kumimoji="0" lang="zh-CN" altLang="en-US" sz="1400" b="1" i="0" u="none" strike="noStrike" kern="1200" cap="none" normalizeH="0" baseline="0" dirty="0" smtClean="0">
                        <a:ln>
                          <a:noFill/>
                        </a:ln>
                        <a:solidFill>
                          <a:srgbClr val="000000"/>
                        </a:solidFill>
                        <a:effectLst/>
                        <a:latin typeface="+mn-ea"/>
                        <a:ea typeface="+mn-ea"/>
                        <a:cs typeface="+mn-cs"/>
                      </a:endParaRPr>
                    </a:p>
                  </a:txBody>
                  <a:tcPr marL="90000" marR="90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FE9"/>
                    </a:solidFill>
                  </a:tcPr>
                </a:tc>
                <a:tc>
                  <a:txBody>
                    <a:bodyPr/>
                    <a:lstStyle>
                      <a:lvl1pPr eaLnBrk="0" hangingPunct="0">
                        <a:spcBef>
                          <a:spcPct val="20000"/>
                        </a:spcBef>
                        <a:buFont typeface="Arial" pitchFamily="34" charset="0"/>
                        <a:defRPr sz="28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defRPr sz="24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defRPr sz="20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defRPr>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defRPr>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
                          <a:srgbClr val="C00000"/>
                        </a:buClr>
                        <a:buSzTx/>
                        <a:buFont typeface="Wingdings" pitchFamily="2" charset="2"/>
                        <a:buNone/>
                        <a:tabLst/>
                      </a:pPr>
                      <a:r>
                        <a:rPr kumimoji="0" lang="en-US" altLang="zh-CN" sz="1400" b="1" i="0" u="none" strike="noStrike" kern="1200" cap="none" normalizeH="0" baseline="0" dirty="0" smtClean="0">
                          <a:ln>
                            <a:noFill/>
                          </a:ln>
                          <a:solidFill>
                            <a:srgbClr val="000000"/>
                          </a:solidFill>
                          <a:effectLst/>
                          <a:latin typeface="+mn-ea"/>
                          <a:ea typeface="+mn-ea"/>
                          <a:cs typeface="+mn-cs"/>
                        </a:rPr>
                        <a:t>1995</a:t>
                      </a:r>
                      <a:r>
                        <a:rPr kumimoji="0" lang="zh-CN" altLang="en-US" sz="1400" b="1" i="0" u="none" strike="noStrike" kern="1200" cap="none" normalizeH="0" baseline="0" dirty="0" smtClean="0">
                          <a:ln>
                            <a:noFill/>
                          </a:ln>
                          <a:solidFill>
                            <a:srgbClr val="000000"/>
                          </a:solidFill>
                          <a:effectLst/>
                          <a:latin typeface="+mn-ea"/>
                          <a:ea typeface="+mn-ea"/>
                          <a:cs typeface="+mn-cs"/>
                        </a:rPr>
                        <a:t>年出台    </a:t>
                      </a:r>
                      <a:r>
                        <a:rPr kumimoji="0" lang="en-US" altLang="zh-CN" sz="1400" b="1" i="0" u="none" strike="noStrike" kern="1200" cap="none" normalizeH="0" baseline="0" dirty="0" smtClean="0">
                          <a:ln>
                            <a:noFill/>
                          </a:ln>
                          <a:solidFill>
                            <a:srgbClr val="000000"/>
                          </a:solidFill>
                          <a:effectLst/>
                          <a:latin typeface="+mn-ea"/>
                          <a:ea typeface="+mn-ea"/>
                          <a:cs typeface="+mn-cs"/>
                        </a:rPr>
                        <a:t>1996</a:t>
                      </a:r>
                      <a:r>
                        <a:rPr kumimoji="0" lang="zh-CN" altLang="en-US" sz="1400" b="1" i="0" u="none" strike="noStrike" kern="1200" cap="none" normalizeH="0" baseline="0" dirty="0" smtClean="0">
                          <a:ln>
                            <a:noFill/>
                          </a:ln>
                          <a:solidFill>
                            <a:srgbClr val="000000"/>
                          </a:solidFill>
                          <a:effectLst/>
                          <a:latin typeface="+mn-ea"/>
                          <a:ea typeface="+mn-ea"/>
                          <a:cs typeface="+mn-cs"/>
                        </a:rPr>
                        <a:t>年修订</a:t>
                      </a:r>
                    </a:p>
                  </a:txBody>
                  <a:tcPr marL="90000" marR="90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FE9"/>
                    </a:solidFill>
                  </a:tcPr>
                </a:tc>
              </a:tr>
              <a:tr h="400048">
                <a:tc>
                  <a:txBody>
                    <a:bodyPr/>
                    <a:lstStyle>
                      <a:lvl1pPr eaLnBrk="0" hangingPunct="0">
                        <a:spcBef>
                          <a:spcPct val="20000"/>
                        </a:spcBef>
                        <a:buFont typeface="Arial" pitchFamily="34" charset="0"/>
                        <a:defRPr sz="28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defRPr sz="24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defRPr sz="20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defRPr>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defRPr>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
                          <a:srgbClr val="C00000"/>
                        </a:buClr>
                        <a:buSzTx/>
                        <a:buFont typeface="Wingdings" pitchFamily="2" charset="2"/>
                        <a:buNone/>
                        <a:tabLst/>
                      </a:pPr>
                      <a:r>
                        <a:rPr kumimoji="0" lang="en-US" altLang="zh-CN" sz="1400" b="1" i="0" u="none" strike="noStrike" kern="1200" cap="none" normalizeH="0" baseline="0" dirty="0" smtClean="0">
                          <a:ln>
                            <a:noFill/>
                          </a:ln>
                          <a:solidFill>
                            <a:srgbClr val="000000"/>
                          </a:solidFill>
                          <a:effectLst/>
                          <a:latin typeface="+mn-ea"/>
                          <a:ea typeface="+mn-ea"/>
                          <a:cs typeface="+mn-cs"/>
                        </a:rPr>
                        <a:t>3</a:t>
                      </a:r>
                      <a:endParaRPr kumimoji="0" lang="zh-CN" altLang="en-US" sz="1400" b="1" i="0" u="none" strike="noStrike" kern="1200" cap="none" normalizeH="0" baseline="0" dirty="0" smtClean="0">
                        <a:ln>
                          <a:noFill/>
                        </a:ln>
                        <a:solidFill>
                          <a:srgbClr val="000000"/>
                        </a:solidFill>
                        <a:effectLst/>
                        <a:latin typeface="+mn-ea"/>
                        <a:ea typeface="+mn-ea"/>
                        <a:cs typeface="+mn-cs"/>
                      </a:endParaRPr>
                    </a:p>
                  </a:txBody>
                  <a:tcPr marL="90000" marR="90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DCF"/>
                    </a:solidFill>
                  </a:tcPr>
                </a:tc>
                <a:tc>
                  <a:txBody>
                    <a:bodyPr/>
                    <a:lstStyle>
                      <a:lvl1pPr eaLnBrk="0" hangingPunct="0">
                        <a:spcBef>
                          <a:spcPct val="20000"/>
                        </a:spcBef>
                        <a:buFont typeface="Arial" pitchFamily="34" charset="0"/>
                        <a:defRPr sz="28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defRPr sz="24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defRPr sz="20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defRPr>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defRPr>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
                          <a:srgbClr val="C00000"/>
                        </a:buClr>
                        <a:buSzTx/>
                        <a:buFont typeface="Wingdings" pitchFamily="2" charset="2"/>
                        <a:buNone/>
                        <a:tabLst/>
                      </a:pPr>
                      <a:r>
                        <a:rPr kumimoji="0" lang="en-US" altLang="zh-CN" sz="1400" b="1" i="0" u="none" strike="noStrike" kern="1200" cap="none" normalizeH="0" baseline="0" dirty="0" smtClean="0">
                          <a:ln>
                            <a:noFill/>
                          </a:ln>
                          <a:solidFill>
                            <a:srgbClr val="000000"/>
                          </a:solidFill>
                          <a:effectLst/>
                          <a:latin typeface="+mn-ea"/>
                          <a:ea typeface="+mn-ea"/>
                          <a:cs typeface="+mn-cs"/>
                        </a:rPr>
                        <a:t>《</a:t>
                      </a:r>
                      <a:r>
                        <a:rPr kumimoji="0" lang="zh-CN" altLang="en-US" sz="1400" b="1" i="0" u="none" strike="noStrike" kern="1200" cap="none" normalizeH="0" baseline="0" dirty="0" smtClean="0">
                          <a:ln>
                            <a:noFill/>
                          </a:ln>
                          <a:solidFill>
                            <a:srgbClr val="000000"/>
                          </a:solidFill>
                          <a:effectLst/>
                          <a:latin typeface="+mn-ea"/>
                          <a:ea typeface="+mn-ea"/>
                          <a:cs typeface="+mn-cs"/>
                        </a:rPr>
                        <a:t>公约</a:t>
                      </a:r>
                      <a:r>
                        <a:rPr kumimoji="0" lang="en-US" altLang="zh-CN" sz="1400" b="1" i="0" u="none" strike="noStrike" kern="1200" cap="none" normalizeH="0" baseline="0" dirty="0" smtClean="0">
                          <a:ln>
                            <a:noFill/>
                          </a:ln>
                          <a:solidFill>
                            <a:srgbClr val="000000"/>
                          </a:solidFill>
                          <a:effectLst/>
                          <a:latin typeface="+mn-ea"/>
                          <a:ea typeface="+mn-ea"/>
                          <a:cs typeface="+mn-cs"/>
                        </a:rPr>
                        <a:t>》</a:t>
                      </a:r>
                      <a:r>
                        <a:rPr kumimoji="0" lang="zh-CN" altLang="en-US" sz="1400" b="1" i="0" u="none" strike="noStrike" kern="1200" cap="none" normalizeH="0" baseline="0" dirty="0" smtClean="0">
                          <a:ln>
                            <a:noFill/>
                          </a:ln>
                          <a:solidFill>
                            <a:srgbClr val="000000"/>
                          </a:solidFill>
                          <a:effectLst/>
                          <a:latin typeface="+mn-ea"/>
                          <a:ea typeface="+mn-ea"/>
                          <a:cs typeface="+mn-cs"/>
                        </a:rPr>
                        <a:t>第</a:t>
                      </a:r>
                      <a:r>
                        <a:rPr kumimoji="0" lang="en-US" altLang="zh-CN" sz="1400" b="1" i="0" u="none" strike="noStrike" kern="1200" cap="none" normalizeH="0" baseline="0" dirty="0" smtClean="0">
                          <a:ln>
                            <a:noFill/>
                          </a:ln>
                          <a:solidFill>
                            <a:srgbClr val="000000"/>
                          </a:solidFill>
                          <a:effectLst/>
                          <a:latin typeface="+mn-ea"/>
                          <a:ea typeface="+mn-ea"/>
                          <a:cs typeface="+mn-cs"/>
                        </a:rPr>
                        <a:t>13</a:t>
                      </a:r>
                      <a:r>
                        <a:rPr kumimoji="0" lang="zh-CN" altLang="en-US" sz="1400" b="1" i="0" u="none" strike="noStrike" kern="1200" cap="none" normalizeH="0" baseline="0" dirty="0" smtClean="0">
                          <a:ln>
                            <a:noFill/>
                          </a:ln>
                          <a:solidFill>
                            <a:srgbClr val="000000"/>
                          </a:solidFill>
                          <a:effectLst/>
                          <a:latin typeface="+mn-ea"/>
                          <a:ea typeface="+mn-ea"/>
                          <a:cs typeface="+mn-cs"/>
                        </a:rPr>
                        <a:t>条及其实施准则</a:t>
                      </a:r>
                      <a:endParaRPr kumimoji="0" lang="en-US" altLang="zh-CN" sz="1400" b="1" i="0" u="none" strike="noStrike" kern="1200" cap="none" normalizeH="0" baseline="0" dirty="0" smtClean="0">
                        <a:ln>
                          <a:noFill/>
                        </a:ln>
                        <a:solidFill>
                          <a:srgbClr val="000000"/>
                        </a:solidFill>
                        <a:effectLst/>
                        <a:latin typeface="+mn-ea"/>
                        <a:ea typeface="+mn-ea"/>
                        <a:cs typeface="+mn-cs"/>
                      </a:endParaRPr>
                    </a:p>
                  </a:txBody>
                  <a:tcPr marL="90000" marR="90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DCF"/>
                    </a:solidFill>
                  </a:tcPr>
                </a:tc>
                <a:tc>
                  <a:txBody>
                    <a:bodyPr/>
                    <a:lstStyle>
                      <a:lvl1pPr eaLnBrk="0" hangingPunct="0">
                        <a:spcBef>
                          <a:spcPct val="20000"/>
                        </a:spcBef>
                        <a:buFont typeface="Arial" pitchFamily="34" charset="0"/>
                        <a:defRPr sz="28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defRPr sz="24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defRPr sz="20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defRPr>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defRPr>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
                          <a:srgbClr val="C00000"/>
                        </a:buClr>
                        <a:buSzTx/>
                        <a:buFont typeface="Wingdings" pitchFamily="2" charset="2"/>
                        <a:buNone/>
                        <a:tabLst/>
                      </a:pPr>
                      <a:r>
                        <a:rPr kumimoji="0" lang="en-US" altLang="zh-CN" sz="1400" b="1" i="0" u="none" strike="noStrike" kern="1200" cap="none" normalizeH="0" baseline="0" dirty="0" smtClean="0">
                          <a:ln>
                            <a:noFill/>
                          </a:ln>
                          <a:solidFill>
                            <a:srgbClr val="000000"/>
                          </a:solidFill>
                          <a:effectLst/>
                          <a:latin typeface="+mn-ea"/>
                          <a:ea typeface="+mn-ea"/>
                          <a:cs typeface="+mn-cs"/>
                        </a:rPr>
                        <a:t>2006</a:t>
                      </a:r>
                      <a:r>
                        <a:rPr kumimoji="0" lang="zh-CN" altLang="en-US" sz="1400" b="1" i="0" u="none" strike="noStrike" kern="1200" cap="none" normalizeH="0" baseline="0" dirty="0" smtClean="0">
                          <a:ln>
                            <a:noFill/>
                          </a:ln>
                          <a:solidFill>
                            <a:srgbClr val="000000"/>
                          </a:solidFill>
                          <a:effectLst/>
                          <a:latin typeface="+mn-ea"/>
                          <a:ea typeface="+mn-ea"/>
                          <a:cs typeface="+mn-cs"/>
                        </a:rPr>
                        <a:t>年在我国生效</a:t>
                      </a:r>
                    </a:p>
                  </a:txBody>
                  <a:tcPr marL="90000" marR="90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DCF"/>
                    </a:solidFill>
                  </a:tcPr>
                </a:tc>
              </a:tr>
              <a:tr h="363141">
                <a:tc>
                  <a:txBody>
                    <a:bodyPr/>
                    <a:lstStyle>
                      <a:lvl1pPr eaLnBrk="0" hangingPunct="0">
                        <a:spcBef>
                          <a:spcPct val="20000"/>
                        </a:spcBef>
                        <a:buFont typeface="Arial" pitchFamily="34" charset="0"/>
                        <a:defRPr sz="28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defRPr sz="24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defRPr sz="20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defRPr>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defRPr>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
                          <a:srgbClr val="C00000"/>
                        </a:buClr>
                        <a:buSzTx/>
                        <a:buFont typeface="Wingdings" pitchFamily="2" charset="2"/>
                        <a:buNone/>
                        <a:tabLst/>
                      </a:pPr>
                      <a:r>
                        <a:rPr kumimoji="0" lang="en-US" altLang="zh-CN" sz="1400" b="1" i="0" u="none" strike="noStrike" kern="1200" cap="none" normalizeH="0" baseline="0" dirty="0" smtClean="0">
                          <a:ln>
                            <a:noFill/>
                          </a:ln>
                          <a:solidFill>
                            <a:srgbClr val="000000"/>
                          </a:solidFill>
                          <a:effectLst/>
                          <a:latin typeface="+mn-ea"/>
                          <a:ea typeface="+mn-ea"/>
                          <a:cs typeface="+mn-cs"/>
                        </a:rPr>
                        <a:t>4</a:t>
                      </a:r>
                      <a:endParaRPr kumimoji="0" lang="zh-CN" altLang="en-US" sz="1400" b="1" i="0" u="none" strike="noStrike" kern="1200" cap="none" normalizeH="0" baseline="0" dirty="0" smtClean="0">
                        <a:ln>
                          <a:noFill/>
                        </a:ln>
                        <a:solidFill>
                          <a:srgbClr val="000000"/>
                        </a:solidFill>
                        <a:effectLst/>
                        <a:latin typeface="+mn-ea"/>
                        <a:ea typeface="+mn-ea"/>
                        <a:cs typeface="+mn-cs"/>
                      </a:endParaRPr>
                    </a:p>
                  </a:txBody>
                  <a:tcPr marL="90000" marR="90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FE9"/>
                    </a:solidFill>
                  </a:tcPr>
                </a:tc>
                <a:tc>
                  <a:txBody>
                    <a:bodyPr/>
                    <a:lstStyle>
                      <a:lvl1pPr eaLnBrk="0" hangingPunct="0">
                        <a:spcBef>
                          <a:spcPct val="20000"/>
                        </a:spcBef>
                        <a:buFont typeface="Arial" pitchFamily="34" charset="0"/>
                        <a:defRPr sz="28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defRPr sz="24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defRPr sz="20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defRPr>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defRPr>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
                          <a:srgbClr val="C00000"/>
                        </a:buClr>
                        <a:buSzTx/>
                        <a:buFont typeface="Wingdings" pitchFamily="2" charset="2"/>
                        <a:buNone/>
                        <a:tabLst/>
                      </a:pPr>
                      <a:r>
                        <a:rPr kumimoji="0" lang="en-US" altLang="zh-CN" sz="1400" b="1" i="0" u="none" strike="noStrike" kern="1200" cap="none" normalizeH="0" baseline="0" dirty="0" smtClean="0">
                          <a:ln>
                            <a:noFill/>
                          </a:ln>
                          <a:solidFill>
                            <a:srgbClr val="000000"/>
                          </a:solidFill>
                          <a:effectLst/>
                          <a:latin typeface="+mn-ea"/>
                          <a:ea typeface="+mn-ea"/>
                          <a:cs typeface="+mn-cs"/>
                        </a:rPr>
                        <a:t>《</a:t>
                      </a:r>
                      <a:r>
                        <a:rPr kumimoji="0" lang="zh-CN" altLang="en-US" sz="1400" b="1" i="0" u="none" strike="noStrike" kern="1200" cap="none" normalizeH="0" baseline="0" dirty="0" smtClean="0">
                          <a:ln>
                            <a:noFill/>
                          </a:ln>
                          <a:solidFill>
                            <a:srgbClr val="000000"/>
                          </a:solidFill>
                          <a:effectLst/>
                          <a:latin typeface="+mn-ea"/>
                          <a:ea typeface="+mn-ea"/>
                          <a:cs typeface="+mn-cs"/>
                        </a:rPr>
                        <a:t>关于进一步加强学校控烟工作的意见</a:t>
                      </a:r>
                      <a:r>
                        <a:rPr kumimoji="0" lang="en-US" altLang="zh-CN" sz="1400" b="1" i="0" u="none" strike="noStrike" kern="1200" cap="none" normalizeH="0" baseline="0" dirty="0" smtClean="0">
                          <a:ln>
                            <a:noFill/>
                          </a:ln>
                          <a:solidFill>
                            <a:srgbClr val="000000"/>
                          </a:solidFill>
                          <a:effectLst/>
                          <a:latin typeface="+mn-ea"/>
                          <a:ea typeface="+mn-ea"/>
                          <a:cs typeface="+mn-cs"/>
                        </a:rPr>
                        <a:t>》</a:t>
                      </a:r>
                      <a:endParaRPr kumimoji="0" lang="zh-CN" altLang="en-US" sz="1400" b="1" i="0" u="none" strike="noStrike" kern="1200" cap="none" normalizeH="0" baseline="0" dirty="0" smtClean="0">
                        <a:ln>
                          <a:noFill/>
                        </a:ln>
                        <a:solidFill>
                          <a:srgbClr val="000000"/>
                        </a:solidFill>
                        <a:effectLst/>
                        <a:latin typeface="+mn-ea"/>
                        <a:ea typeface="+mn-ea"/>
                        <a:cs typeface="+mn-cs"/>
                      </a:endParaRPr>
                    </a:p>
                  </a:txBody>
                  <a:tcPr marL="90000" marR="90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FE9"/>
                    </a:solidFill>
                  </a:tcPr>
                </a:tc>
                <a:tc>
                  <a:txBody>
                    <a:bodyPr/>
                    <a:lstStyle>
                      <a:lvl1pPr eaLnBrk="0" hangingPunct="0">
                        <a:spcBef>
                          <a:spcPct val="20000"/>
                        </a:spcBef>
                        <a:buFont typeface="Arial" pitchFamily="34" charset="0"/>
                        <a:defRPr sz="28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defRPr sz="24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defRPr sz="20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defRPr>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defRPr>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
                          <a:srgbClr val="C00000"/>
                        </a:buClr>
                        <a:buSzTx/>
                        <a:buFont typeface="Wingdings" pitchFamily="2" charset="2"/>
                        <a:buNone/>
                        <a:tabLst/>
                      </a:pPr>
                      <a:r>
                        <a:rPr kumimoji="0" lang="en-US" altLang="zh-CN" sz="1400" b="1" i="0" u="none" strike="noStrike" kern="1200" cap="none" normalizeH="0" baseline="0" dirty="0" smtClean="0">
                          <a:ln>
                            <a:noFill/>
                          </a:ln>
                          <a:solidFill>
                            <a:srgbClr val="000000"/>
                          </a:solidFill>
                          <a:effectLst/>
                          <a:latin typeface="+mn-ea"/>
                          <a:ea typeface="+mn-ea"/>
                          <a:cs typeface="+mn-cs"/>
                        </a:rPr>
                        <a:t>2010</a:t>
                      </a:r>
                      <a:r>
                        <a:rPr kumimoji="0" lang="zh-CN" altLang="en-US" sz="1400" b="1" i="0" u="none" strike="noStrike" kern="1200" cap="none" normalizeH="0" baseline="0" dirty="0" smtClean="0">
                          <a:ln>
                            <a:noFill/>
                          </a:ln>
                          <a:solidFill>
                            <a:srgbClr val="000000"/>
                          </a:solidFill>
                          <a:effectLst/>
                          <a:latin typeface="+mn-ea"/>
                          <a:ea typeface="+mn-ea"/>
                          <a:cs typeface="+mn-cs"/>
                        </a:rPr>
                        <a:t>年</a:t>
                      </a:r>
                    </a:p>
                  </a:txBody>
                  <a:tcPr marL="90000" marR="90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FE9"/>
                    </a:solidFill>
                  </a:tcPr>
                </a:tc>
              </a:tr>
              <a:tr h="363141">
                <a:tc>
                  <a:txBody>
                    <a:bodyPr/>
                    <a:lstStyle>
                      <a:lvl1pPr eaLnBrk="0" hangingPunct="0">
                        <a:spcBef>
                          <a:spcPct val="20000"/>
                        </a:spcBef>
                        <a:buFont typeface="Arial" pitchFamily="34" charset="0"/>
                        <a:defRPr sz="28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defRPr sz="24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defRPr sz="20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defRPr>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defRPr>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
                          <a:srgbClr val="C00000"/>
                        </a:buClr>
                        <a:buSzTx/>
                        <a:buFont typeface="Wingdings" pitchFamily="2" charset="2"/>
                        <a:buNone/>
                        <a:tabLst/>
                      </a:pPr>
                      <a:r>
                        <a:rPr kumimoji="0" lang="en-US" altLang="zh-CN" sz="1400" b="1" i="0" u="none" strike="noStrike" kern="1200" cap="none" normalizeH="0" baseline="0" dirty="0" smtClean="0">
                          <a:ln>
                            <a:noFill/>
                          </a:ln>
                          <a:solidFill>
                            <a:srgbClr val="000000"/>
                          </a:solidFill>
                          <a:effectLst/>
                          <a:latin typeface="+mn-ea"/>
                          <a:ea typeface="+mn-ea"/>
                          <a:cs typeface="+mn-cs"/>
                        </a:rPr>
                        <a:t>5</a:t>
                      </a:r>
                      <a:endParaRPr kumimoji="0" lang="zh-CN" altLang="en-US" sz="1400" b="1" i="0" u="none" strike="noStrike" kern="1200" cap="none" normalizeH="0" baseline="0" dirty="0" smtClean="0">
                        <a:ln>
                          <a:noFill/>
                        </a:ln>
                        <a:solidFill>
                          <a:srgbClr val="000000"/>
                        </a:solidFill>
                        <a:effectLst/>
                        <a:latin typeface="+mn-ea"/>
                        <a:ea typeface="+mn-ea"/>
                        <a:cs typeface="+mn-cs"/>
                      </a:endParaRPr>
                    </a:p>
                  </a:txBody>
                  <a:tcPr marL="90000" marR="90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DCF"/>
                    </a:solidFill>
                  </a:tcPr>
                </a:tc>
                <a:tc>
                  <a:txBody>
                    <a:bodyPr/>
                    <a:lstStyle>
                      <a:lvl1pPr eaLnBrk="0" hangingPunct="0">
                        <a:spcBef>
                          <a:spcPct val="20000"/>
                        </a:spcBef>
                        <a:buFont typeface="Arial" pitchFamily="34" charset="0"/>
                        <a:defRPr sz="28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defRPr sz="24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defRPr sz="20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defRPr>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defRPr>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
                          <a:srgbClr val="C00000"/>
                        </a:buClr>
                        <a:buSzTx/>
                        <a:buFont typeface="Wingdings" pitchFamily="2" charset="2"/>
                        <a:buNone/>
                        <a:tabLst/>
                      </a:pPr>
                      <a:r>
                        <a:rPr kumimoji="0" lang="en-US" altLang="zh-CN" sz="1400" b="1" i="0" u="none" strike="noStrike" kern="1200" cap="none" normalizeH="0" baseline="0" dirty="0" smtClean="0">
                          <a:ln>
                            <a:noFill/>
                          </a:ln>
                          <a:solidFill>
                            <a:srgbClr val="000000"/>
                          </a:solidFill>
                          <a:effectLst/>
                          <a:latin typeface="+mn-ea"/>
                          <a:ea typeface="+mn-ea"/>
                          <a:cs typeface="+mn-cs"/>
                        </a:rPr>
                        <a:t>《</a:t>
                      </a:r>
                      <a:r>
                        <a:rPr kumimoji="0" lang="zh-CN" altLang="zh-CN" sz="1400" b="1" i="0" u="none" strike="noStrike" kern="1200" cap="none" normalizeH="0" baseline="0" dirty="0" smtClean="0">
                          <a:ln>
                            <a:noFill/>
                          </a:ln>
                          <a:solidFill>
                            <a:srgbClr val="000000"/>
                          </a:solidFill>
                          <a:effectLst/>
                          <a:latin typeface="+mn-ea"/>
                          <a:ea typeface="+mn-ea"/>
                          <a:cs typeface="+mn-cs"/>
                        </a:rPr>
                        <a:t>国家卫生城市、区标准及其考核命名和监督管理办法</a:t>
                      </a:r>
                      <a:r>
                        <a:rPr kumimoji="0" lang="en-US" altLang="zh-CN" sz="1400" b="1" i="0" u="none" strike="noStrike" kern="1200" cap="none" normalizeH="0" baseline="0" dirty="0" smtClean="0">
                          <a:ln>
                            <a:noFill/>
                          </a:ln>
                          <a:solidFill>
                            <a:srgbClr val="000000"/>
                          </a:solidFill>
                          <a:effectLst/>
                          <a:latin typeface="+mn-ea"/>
                          <a:ea typeface="+mn-ea"/>
                          <a:cs typeface="+mn-cs"/>
                        </a:rPr>
                        <a:t>》  </a:t>
                      </a:r>
                    </a:p>
                  </a:txBody>
                  <a:tcPr marL="90000" marR="90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DCF"/>
                    </a:solidFill>
                  </a:tcPr>
                </a:tc>
                <a:tc>
                  <a:txBody>
                    <a:bodyPr/>
                    <a:lstStyle>
                      <a:lvl1pPr eaLnBrk="0" hangingPunct="0">
                        <a:spcBef>
                          <a:spcPct val="20000"/>
                        </a:spcBef>
                        <a:buFont typeface="Arial" pitchFamily="34" charset="0"/>
                        <a:defRPr sz="28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defRPr sz="24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defRPr sz="20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defRPr>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defRPr>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
                          <a:srgbClr val="C00000"/>
                        </a:buClr>
                        <a:buSzTx/>
                        <a:buFont typeface="Wingdings" pitchFamily="2" charset="2"/>
                        <a:buNone/>
                        <a:tabLst/>
                      </a:pPr>
                      <a:r>
                        <a:rPr kumimoji="0" lang="en-US" altLang="zh-CN" sz="1400" b="1" i="0" u="none" strike="noStrike" kern="1200" cap="none" normalizeH="0" baseline="0" dirty="0" smtClean="0">
                          <a:ln>
                            <a:noFill/>
                          </a:ln>
                          <a:solidFill>
                            <a:srgbClr val="000000"/>
                          </a:solidFill>
                          <a:effectLst/>
                          <a:latin typeface="+mn-ea"/>
                          <a:ea typeface="+mn-ea"/>
                          <a:cs typeface="+mn-cs"/>
                        </a:rPr>
                        <a:t>2010</a:t>
                      </a:r>
                      <a:r>
                        <a:rPr kumimoji="0" lang="zh-CN" altLang="en-US" sz="1400" b="1" i="0" u="none" strike="noStrike" kern="1200" cap="none" normalizeH="0" baseline="0" dirty="0" smtClean="0">
                          <a:ln>
                            <a:noFill/>
                          </a:ln>
                          <a:solidFill>
                            <a:srgbClr val="000000"/>
                          </a:solidFill>
                          <a:effectLst/>
                          <a:latin typeface="+mn-ea"/>
                          <a:ea typeface="+mn-ea"/>
                          <a:cs typeface="+mn-cs"/>
                        </a:rPr>
                        <a:t>年</a:t>
                      </a:r>
                    </a:p>
                  </a:txBody>
                  <a:tcPr marL="90000" marR="90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DCF"/>
                    </a:solidFill>
                  </a:tcPr>
                </a:tc>
              </a:tr>
              <a:tr h="363141">
                <a:tc>
                  <a:txBody>
                    <a:bodyPr/>
                    <a:lstStyle>
                      <a:lvl1pPr eaLnBrk="0" hangingPunct="0">
                        <a:spcBef>
                          <a:spcPct val="20000"/>
                        </a:spcBef>
                        <a:buFont typeface="Arial" pitchFamily="34" charset="0"/>
                        <a:defRPr sz="28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defRPr sz="24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defRPr sz="20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defRPr>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defRPr>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
                          <a:srgbClr val="C00000"/>
                        </a:buClr>
                        <a:buSzTx/>
                        <a:buFont typeface="Wingdings" pitchFamily="2" charset="2"/>
                        <a:buNone/>
                        <a:tabLst/>
                      </a:pPr>
                      <a:r>
                        <a:rPr kumimoji="0" lang="en-US" altLang="zh-CN" sz="1400" b="1" i="0" u="none" strike="noStrike" kern="1200" cap="none" normalizeH="0" baseline="0" dirty="0" smtClean="0">
                          <a:ln>
                            <a:noFill/>
                          </a:ln>
                          <a:solidFill>
                            <a:srgbClr val="000000"/>
                          </a:solidFill>
                          <a:effectLst/>
                          <a:latin typeface="+mn-ea"/>
                          <a:ea typeface="+mn-ea"/>
                          <a:cs typeface="+mn-cs"/>
                        </a:rPr>
                        <a:t>6</a:t>
                      </a:r>
                      <a:endParaRPr kumimoji="0" lang="zh-CN" altLang="en-US" sz="1400" b="1" i="0" u="none" strike="noStrike" kern="1200" cap="none" normalizeH="0" baseline="0" dirty="0" smtClean="0">
                        <a:ln>
                          <a:noFill/>
                        </a:ln>
                        <a:solidFill>
                          <a:srgbClr val="000000"/>
                        </a:solidFill>
                        <a:effectLst/>
                        <a:latin typeface="+mn-ea"/>
                        <a:ea typeface="+mn-ea"/>
                        <a:cs typeface="+mn-cs"/>
                      </a:endParaRPr>
                    </a:p>
                  </a:txBody>
                  <a:tcPr marL="90000" marR="90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FE9"/>
                    </a:solidFill>
                  </a:tcPr>
                </a:tc>
                <a:tc>
                  <a:txBody>
                    <a:bodyPr/>
                    <a:lstStyle>
                      <a:lvl1pPr eaLnBrk="0" hangingPunct="0">
                        <a:spcBef>
                          <a:spcPct val="20000"/>
                        </a:spcBef>
                        <a:buFont typeface="Arial" pitchFamily="34" charset="0"/>
                        <a:defRPr sz="28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defRPr sz="24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defRPr sz="20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defRPr>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defRPr>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
                          <a:srgbClr val="C00000"/>
                        </a:buClr>
                        <a:buSzTx/>
                        <a:buFont typeface="Wingdings" pitchFamily="2" charset="2"/>
                        <a:buNone/>
                        <a:tabLst/>
                      </a:pPr>
                      <a:r>
                        <a:rPr kumimoji="0" lang="en-US" altLang="zh-CN" sz="1400" b="1" i="0" u="none" strike="noStrike" kern="1200" cap="none" normalizeH="0" baseline="0" dirty="0" smtClean="0">
                          <a:ln>
                            <a:noFill/>
                          </a:ln>
                          <a:solidFill>
                            <a:srgbClr val="000000"/>
                          </a:solidFill>
                          <a:effectLst/>
                          <a:latin typeface="+mn-ea"/>
                          <a:ea typeface="+mn-ea"/>
                          <a:cs typeface="+mn-cs"/>
                        </a:rPr>
                        <a:t> </a:t>
                      </a:r>
                      <a:r>
                        <a:rPr kumimoji="0" lang="zh-CN" altLang="zh-CN" sz="1400" b="1" i="0" u="none" strike="noStrike" kern="1200" cap="none" normalizeH="0" baseline="0" dirty="0" smtClean="0">
                          <a:ln>
                            <a:noFill/>
                          </a:ln>
                          <a:solidFill>
                            <a:srgbClr val="000000"/>
                          </a:solidFill>
                          <a:effectLst/>
                          <a:latin typeface="+mn-ea"/>
                          <a:ea typeface="+mn-ea"/>
                          <a:cs typeface="+mn-cs"/>
                        </a:rPr>
                        <a:t>广电总局</a:t>
                      </a:r>
                      <a:r>
                        <a:rPr kumimoji="0" lang="en-US" altLang="zh-CN" sz="1400" b="1" i="0" u="none" strike="noStrike" kern="1200" cap="none" normalizeH="0" baseline="0" dirty="0" smtClean="0">
                          <a:ln>
                            <a:noFill/>
                          </a:ln>
                          <a:solidFill>
                            <a:srgbClr val="000000"/>
                          </a:solidFill>
                          <a:effectLst/>
                          <a:latin typeface="+mn-ea"/>
                          <a:ea typeface="+mn-ea"/>
                          <a:cs typeface="+mn-cs"/>
                        </a:rPr>
                        <a:t>《</a:t>
                      </a:r>
                      <a:r>
                        <a:rPr kumimoji="0" lang="zh-CN" altLang="zh-CN" sz="1400" b="1" i="0" u="none" strike="noStrike" kern="1200" cap="none" normalizeH="0" baseline="0" dirty="0" smtClean="0">
                          <a:ln>
                            <a:noFill/>
                          </a:ln>
                          <a:solidFill>
                            <a:srgbClr val="000000"/>
                          </a:solidFill>
                          <a:effectLst/>
                          <a:latin typeface="+mn-ea"/>
                          <a:ea typeface="+mn-ea"/>
                          <a:cs typeface="+mn-cs"/>
                        </a:rPr>
                        <a:t>关于严格控制电影和电视剧中吸烟镜头的通知</a:t>
                      </a:r>
                      <a:r>
                        <a:rPr kumimoji="0" lang="en-US" altLang="zh-CN" sz="1400" b="1" i="0" u="none" strike="noStrike" kern="1200" cap="none" normalizeH="0" baseline="0" dirty="0" smtClean="0">
                          <a:ln>
                            <a:noFill/>
                          </a:ln>
                          <a:solidFill>
                            <a:srgbClr val="000000"/>
                          </a:solidFill>
                          <a:effectLst/>
                          <a:latin typeface="+mn-ea"/>
                          <a:ea typeface="+mn-ea"/>
                          <a:cs typeface="+mn-cs"/>
                        </a:rPr>
                        <a:t>》</a:t>
                      </a:r>
                    </a:p>
                  </a:txBody>
                  <a:tcPr marL="90000" marR="90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FE9"/>
                    </a:solidFill>
                  </a:tcPr>
                </a:tc>
                <a:tc>
                  <a:txBody>
                    <a:bodyPr/>
                    <a:lstStyle>
                      <a:lvl1pPr eaLnBrk="0" hangingPunct="0">
                        <a:spcBef>
                          <a:spcPct val="20000"/>
                        </a:spcBef>
                        <a:buFont typeface="Arial" pitchFamily="34" charset="0"/>
                        <a:defRPr sz="28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defRPr sz="24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defRPr sz="20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defRPr>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defRPr>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
                          <a:srgbClr val="C00000"/>
                        </a:buClr>
                        <a:buSzTx/>
                        <a:buFont typeface="Wingdings" pitchFamily="2" charset="2"/>
                        <a:buNone/>
                        <a:tabLst/>
                      </a:pPr>
                      <a:r>
                        <a:rPr kumimoji="0" lang="en-US" altLang="zh-CN" sz="1400" b="1" i="0" u="none" strike="noStrike" kern="1200" cap="none" normalizeH="0" baseline="0" dirty="0" smtClean="0">
                          <a:ln>
                            <a:noFill/>
                          </a:ln>
                          <a:solidFill>
                            <a:srgbClr val="000000"/>
                          </a:solidFill>
                          <a:effectLst/>
                          <a:latin typeface="+mn-ea"/>
                          <a:ea typeface="+mn-ea"/>
                          <a:cs typeface="+mn-cs"/>
                        </a:rPr>
                        <a:t>2011</a:t>
                      </a:r>
                      <a:r>
                        <a:rPr kumimoji="0" lang="zh-CN" altLang="en-US" sz="1400" b="1" i="0" u="none" strike="noStrike" kern="1200" cap="none" normalizeH="0" baseline="0" dirty="0" smtClean="0">
                          <a:ln>
                            <a:noFill/>
                          </a:ln>
                          <a:solidFill>
                            <a:srgbClr val="000000"/>
                          </a:solidFill>
                          <a:effectLst/>
                          <a:latin typeface="+mn-ea"/>
                          <a:ea typeface="+mn-ea"/>
                          <a:cs typeface="+mn-cs"/>
                        </a:rPr>
                        <a:t>年</a:t>
                      </a:r>
                    </a:p>
                  </a:txBody>
                  <a:tcPr marL="90000" marR="90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FE9"/>
                    </a:solidFill>
                  </a:tcPr>
                </a:tc>
              </a:tr>
              <a:tr h="363141">
                <a:tc>
                  <a:txBody>
                    <a:bodyPr/>
                    <a:lstStyle>
                      <a:lvl1pPr eaLnBrk="0" hangingPunct="0">
                        <a:spcBef>
                          <a:spcPct val="20000"/>
                        </a:spcBef>
                        <a:buFont typeface="Arial" pitchFamily="34" charset="0"/>
                        <a:defRPr sz="28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defRPr sz="24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defRPr sz="20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defRPr>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defRPr>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
                          <a:srgbClr val="C00000"/>
                        </a:buClr>
                        <a:buSzTx/>
                        <a:buFont typeface="Wingdings" pitchFamily="2" charset="2"/>
                        <a:buNone/>
                        <a:tabLst/>
                      </a:pPr>
                      <a:r>
                        <a:rPr kumimoji="0" lang="en-US" altLang="zh-CN" sz="1400" b="1" i="0" u="none" strike="noStrike" kern="1200" cap="none" normalizeH="0" baseline="0" dirty="0" smtClean="0">
                          <a:ln>
                            <a:noFill/>
                          </a:ln>
                          <a:solidFill>
                            <a:srgbClr val="000000"/>
                          </a:solidFill>
                          <a:effectLst/>
                          <a:latin typeface="+mn-ea"/>
                          <a:ea typeface="+mn-ea"/>
                          <a:cs typeface="+mn-cs"/>
                        </a:rPr>
                        <a:t>7</a:t>
                      </a:r>
                      <a:endParaRPr kumimoji="0" lang="zh-CN" altLang="en-US" sz="1400" b="1" i="0" u="none" strike="noStrike" kern="1200" cap="none" normalizeH="0" baseline="0" dirty="0" smtClean="0">
                        <a:ln>
                          <a:noFill/>
                        </a:ln>
                        <a:solidFill>
                          <a:srgbClr val="000000"/>
                        </a:solidFill>
                        <a:effectLst/>
                        <a:latin typeface="+mn-ea"/>
                        <a:ea typeface="+mn-ea"/>
                        <a:cs typeface="+mn-cs"/>
                      </a:endParaRPr>
                    </a:p>
                  </a:txBody>
                  <a:tcPr marL="90000" marR="90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DCF"/>
                    </a:solidFill>
                  </a:tcPr>
                </a:tc>
                <a:tc>
                  <a:txBody>
                    <a:bodyPr/>
                    <a:lstStyle>
                      <a:lvl1pPr eaLnBrk="0" hangingPunct="0">
                        <a:spcBef>
                          <a:spcPct val="20000"/>
                        </a:spcBef>
                        <a:buFont typeface="Arial" pitchFamily="34" charset="0"/>
                        <a:defRPr sz="28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defRPr sz="24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defRPr sz="20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defRPr>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defRPr>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
                          <a:srgbClr val="C00000"/>
                        </a:buClr>
                        <a:buSzTx/>
                        <a:buFont typeface="Wingdings" pitchFamily="2" charset="2"/>
                        <a:buNone/>
                        <a:tabLst/>
                      </a:pPr>
                      <a:r>
                        <a:rPr kumimoji="0" lang="en-US" altLang="zh-CN" sz="1400" b="1" i="0" u="none" strike="noStrike" kern="1200" cap="none" normalizeH="0" baseline="0" dirty="0" smtClean="0">
                          <a:ln>
                            <a:noFill/>
                          </a:ln>
                          <a:solidFill>
                            <a:srgbClr val="000000"/>
                          </a:solidFill>
                          <a:effectLst/>
                          <a:latin typeface="+mn-ea"/>
                          <a:ea typeface="+mn-ea"/>
                          <a:cs typeface="+mn-cs"/>
                        </a:rPr>
                        <a:t>《</a:t>
                      </a:r>
                      <a:r>
                        <a:rPr kumimoji="0" lang="zh-CN" altLang="zh-CN" sz="1400" b="1" i="0" u="none" strike="noStrike" kern="1200" cap="none" normalizeH="0" baseline="0" dirty="0" smtClean="0">
                          <a:ln>
                            <a:noFill/>
                          </a:ln>
                          <a:solidFill>
                            <a:srgbClr val="000000"/>
                          </a:solidFill>
                          <a:effectLst/>
                          <a:latin typeface="+mn-ea"/>
                          <a:ea typeface="+mn-ea"/>
                          <a:cs typeface="+mn-cs"/>
                        </a:rPr>
                        <a:t>中国烟草控制规划</a:t>
                      </a:r>
                      <a:r>
                        <a:rPr kumimoji="0" lang="en-US" altLang="zh-CN" sz="1400" b="1" i="0" u="none" strike="noStrike" kern="1200" cap="none" normalizeH="0" baseline="0" dirty="0" smtClean="0">
                          <a:ln>
                            <a:noFill/>
                          </a:ln>
                          <a:solidFill>
                            <a:srgbClr val="000000"/>
                          </a:solidFill>
                          <a:effectLst/>
                          <a:latin typeface="+mn-ea"/>
                          <a:ea typeface="+mn-ea"/>
                          <a:cs typeface="+mn-cs"/>
                        </a:rPr>
                        <a:t>》</a:t>
                      </a:r>
                      <a:endParaRPr kumimoji="0" lang="zh-CN" altLang="en-US" sz="1400" b="1" i="0" u="none" strike="noStrike" kern="1200" cap="none" normalizeH="0" baseline="0" dirty="0" smtClean="0">
                        <a:ln>
                          <a:noFill/>
                        </a:ln>
                        <a:solidFill>
                          <a:srgbClr val="000000"/>
                        </a:solidFill>
                        <a:effectLst/>
                        <a:latin typeface="+mn-ea"/>
                        <a:ea typeface="+mn-ea"/>
                        <a:cs typeface="+mn-cs"/>
                      </a:endParaRPr>
                    </a:p>
                  </a:txBody>
                  <a:tcPr marL="90000" marR="90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DCF"/>
                    </a:solidFill>
                  </a:tcPr>
                </a:tc>
                <a:tc>
                  <a:txBody>
                    <a:bodyPr/>
                    <a:lstStyle>
                      <a:lvl1pPr eaLnBrk="0" hangingPunct="0">
                        <a:spcBef>
                          <a:spcPct val="20000"/>
                        </a:spcBef>
                        <a:buFont typeface="Arial" pitchFamily="34" charset="0"/>
                        <a:defRPr sz="28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defRPr sz="24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defRPr sz="20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defRPr>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defRPr>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
                          <a:srgbClr val="C00000"/>
                        </a:buClr>
                        <a:buSzTx/>
                        <a:buFont typeface="Wingdings" pitchFamily="2" charset="2"/>
                        <a:buNone/>
                        <a:tabLst/>
                      </a:pPr>
                      <a:r>
                        <a:rPr kumimoji="0" lang="en-US" altLang="zh-CN" sz="1400" b="1" i="0" u="none" strike="noStrike" kern="1200" cap="none" normalizeH="0" baseline="0" dirty="0" smtClean="0">
                          <a:ln>
                            <a:noFill/>
                          </a:ln>
                          <a:solidFill>
                            <a:srgbClr val="000000"/>
                          </a:solidFill>
                          <a:effectLst/>
                          <a:latin typeface="+mn-ea"/>
                          <a:ea typeface="+mn-ea"/>
                          <a:cs typeface="+mn-cs"/>
                        </a:rPr>
                        <a:t>2012-2015</a:t>
                      </a:r>
                      <a:r>
                        <a:rPr kumimoji="0" lang="zh-CN" altLang="en-US" sz="1400" b="1" i="0" u="none" strike="noStrike" kern="1200" cap="none" normalizeH="0" baseline="0" dirty="0" smtClean="0">
                          <a:ln>
                            <a:noFill/>
                          </a:ln>
                          <a:solidFill>
                            <a:srgbClr val="000000"/>
                          </a:solidFill>
                          <a:effectLst/>
                          <a:latin typeface="+mn-ea"/>
                          <a:ea typeface="+mn-ea"/>
                          <a:cs typeface="+mn-cs"/>
                        </a:rPr>
                        <a:t>年</a:t>
                      </a:r>
                    </a:p>
                  </a:txBody>
                  <a:tcPr marL="90000" marR="90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DCF"/>
                    </a:solidFill>
                  </a:tcPr>
                </a:tc>
              </a:tr>
              <a:tr h="363141">
                <a:tc>
                  <a:txBody>
                    <a:bodyPr/>
                    <a:lstStyle>
                      <a:lvl1pPr eaLnBrk="0" hangingPunct="0">
                        <a:spcBef>
                          <a:spcPct val="20000"/>
                        </a:spcBef>
                        <a:buFont typeface="Arial" pitchFamily="34" charset="0"/>
                        <a:defRPr sz="28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defRPr sz="24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defRPr sz="20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defRPr>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defRPr>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
                          <a:srgbClr val="C00000"/>
                        </a:buClr>
                        <a:buSzTx/>
                        <a:buFont typeface="Wingdings" pitchFamily="2" charset="2"/>
                        <a:buNone/>
                        <a:tabLst/>
                      </a:pPr>
                      <a:r>
                        <a:rPr kumimoji="0" lang="en-US" altLang="zh-CN" sz="1400" b="1" i="0" u="none" strike="noStrike" kern="1200" cap="none" normalizeH="0" baseline="0" dirty="0" smtClean="0">
                          <a:ln>
                            <a:noFill/>
                          </a:ln>
                          <a:solidFill>
                            <a:srgbClr val="000000"/>
                          </a:solidFill>
                          <a:effectLst/>
                          <a:latin typeface="+mn-ea"/>
                          <a:ea typeface="+mn-ea"/>
                          <a:cs typeface="+mn-cs"/>
                        </a:rPr>
                        <a:t>8</a:t>
                      </a:r>
                      <a:endParaRPr kumimoji="0" lang="zh-CN" altLang="en-US" sz="1400" b="1" i="0" u="none" strike="noStrike" kern="1200" cap="none" normalizeH="0" baseline="0" dirty="0" smtClean="0">
                        <a:ln>
                          <a:noFill/>
                        </a:ln>
                        <a:solidFill>
                          <a:srgbClr val="000000"/>
                        </a:solidFill>
                        <a:effectLst/>
                        <a:latin typeface="+mn-ea"/>
                        <a:ea typeface="+mn-ea"/>
                        <a:cs typeface="+mn-cs"/>
                      </a:endParaRPr>
                    </a:p>
                  </a:txBody>
                  <a:tcPr marL="90000" marR="90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FE9"/>
                    </a:solidFill>
                  </a:tcPr>
                </a:tc>
                <a:tc>
                  <a:txBody>
                    <a:bodyPr/>
                    <a:lstStyle>
                      <a:lvl1pPr eaLnBrk="0" hangingPunct="0">
                        <a:spcBef>
                          <a:spcPct val="20000"/>
                        </a:spcBef>
                        <a:buFont typeface="Arial" pitchFamily="34" charset="0"/>
                        <a:defRPr sz="28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defRPr sz="24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defRPr sz="20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defRPr>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defRPr>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
                          <a:srgbClr val="C00000"/>
                        </a:buClr>
                        <a:buSzTx/>
                        <a:buFont typeface="Wingdings" pitchFamily="2" charset="2"/>
                        <a:buNone/>
                        <a:tabLst/>
                      </a:pPr>
                      <a:r>
                        <a:rPr kumimoji="0" lang="zh-CN" altLang="zh-CN" sz="1400" b="1" i="0" u="none" strike="noStrike" kern="1200" cap="none" normalizeH="0" baseline="0" dirty="0" smtClean="0">
                          <a:ln>
                            <a:noFill/>
                          </a:ln>
                          <a:solidFill>
                            <a:srgbClr val="000000"/>
                          </a:solidFill>
                          <a:effectLst/>
                          <a:latin typeface="+mn-ea"/>
                          <a:ea typeface="+mn-ea"/>
                          <a:cs typeface="+mn-cs"/>
                        </a:rPr>
                        <a:t>《中华人民共和国广告法</a:t>
                      </a:r>
                      <a:r>
                        <a:rPr kumimoji="0" lang="en-US" altLang="zh-CN" sz="1400" b="1" i="0" u="none" strike="noStrike" kern="1200" cap="none" normalizeH="0" baseline="0" dirty="0" smtClean="0">
                          <a:ln>
                            <a:noFill/>
                          </a:ln>
                          <a:solidFill>
                            <a:srgbClr val="000000"/>
                          </a:solidFill>
                          <a:effectLst/>
                          <a:latin typeface="+mn-ea"/>
                          <a:ea typeface="+mn-ea"/>
                          <a:cs typeface="+mn-cs"/>
                        </a:rPr>
                        <a:t>》</a:t>
                      </a:r>
                      <a:r>
                        <a:rPr kumimoji="0" lang="zh-CN" altLang="zh-CN" sz="1400" b="1" i="0" u="none" strike="noStrike" kern="1200" cap="none" normalizeH="0" baseline="0" dirty="0" smtClean="0">
                          <a:ln>
                            <a:noFill/>
                          </a:ln>
                          <a:solidFill>
                            <a:srgbClr val="000000"/>
                          </a:solidFill>
                          <a:effectLst/>
                          <a:latin typeface="+mn-ea"/>
                          <a:ea typeface="+mn-ea"/>
                          <a:cs typeface="+mn-cs"/>
                        </a:rPr>
                        <a:t>（修订草案）</a:t>
                      </a:r>
                      <a:endParaRPr kumimoji="0" lang="zh-CN" altLang="en-US" sz="1400" b="1" i="0" u="none" strike="noStrike" kern="1200" cap="none" normalizeH="0" baseline="0" dirty="0" smtClean="0">
                        <a:ln>
                          <a:noFill/>
                        </a:ln>
                        <a:solidFill>
                          <a:srgbClr val="000000"/>
                        </a:solidFill>
                        <a:effectLst/>
                        <a:latin typeface="+mn-ea"/>
                        <a:ea typeface="+mn-ea"/>
                        <a:cs typeface="+mn-cs"/>
                      </a:endParaRPr>
                    </a:p>
                  </a:txBody>
                  <a:tcPr marL="90000" marR="90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FE9"/>
                    </a:solidFill>
                  </a:tcPr>
                </a:tc>
                <a:tc>
                  <a:txBody>
                    <a:bodyPr/>
                    <a:lstStyle>
                      <a:lvl1pPr eaLnBrk="0" hangingPunct="0">
                        <a:spcBef>
                          <a:spcPct val="20000"/>
                        </a:spcBef>
                        <a:buFont typeface="Arial" pitchFamily="34" charset="0"/>
                        <a:defRPr sz="28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defRPr sz="24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defRPr sz="20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defRPr>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defRPr>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
                          <a:srgbClr val="C00000"/>
                        </a:buClr>
                        <a:buSzTx/>
                        <a:buFont typeface="Wingdings" pitchFamily="2" charset="2"/>
                        <a:buNone/>
                        <a:tabLst/>
                      </a:pPr>
                      <a:r>
                        <a:rPr kumimoji="0" lang="en-US" altLang="zh-CN" sz="1400" b="1" i="0" u="none" strike="noStrike" kern="1200" cap="none" normalizeH="0" baseline="0" dirty="0" smtClean="0">
                          <a:ln>
                            <a:noFill/>
                          </a:ln>
                          <a:solidFill>
                            <a:srgbClr val="000000"/>
                          </a:solidFill>
                          <a:effectLst/>
                          <a:latin typeface="+mn-ea"/>
                          <a:ea typeface="+mn-ea"/>
                          <a:cs typeface="+mn-cs"/>
                        </a:rPr>
                        <a:t>2014</a:t>
                      </a:r>
                      <a:r>
                        <a:rPr kumimoji="0" lang="zh-CN" altLang="en-US" sz="1400" b="1" i="0" u="none" strike="noStrike" kern="1200" cap="none" normalizeH="0" baseline="0" dirty="0" smtClean="0">
                          <a:ln>
                            <a:noFill/>
                          </a:ln>
                          <a:solidFill>
                            <a:srgbClr val="000000"/>
                          </a:solidFill>
                          <a:effectLst/>
                          <a:latin typeface="+mn-ea"/>
                          <a:ea typeface="+mn-ea"/>
                          <a:cs typeface="+mn-cs"/>
                        </a:rPr>
                        <a:t>年</a:t>
                      </a:r>
                    </a:p>
                  </a:txBody>
                  <a:tcPr marL="90000" marR="90000" marT="36000" marB="36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FE9"/>
                    </a:solidFill>
                  </a:tcPr>
                </a:tc>
              </a:tr>
            </a:tbl>
          </a:graphicData>
        </a:graphic>
      </p:graphicFrame>
      <p:sp>
        <p:nvSpPr>
          <p:cNvPr id="5" name="圆角矩形 4"/>
          <p:cNvSpPr/>
          <p:nvPr/>
        </p:nvSpPr>
        <p:spPr>
          <a:xfrm>
            <a:off x="2743200" y="742950"/>
            <a:ext cx="3657600" cy="3314700"/>
          </a:xfrm>
          <a:prstGeom prst="roundRect">
            <a:avLst/>
          </a:prstGeom>
          <a:solidFill>
            <a:srgbClr val="39B0E6"/>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defRPr/>
            </a:pPr>
            <a:r>
              <a:rPr lang="zh-CN" altLang="en-US" sz="4400" b="1" dirty="0" smtClean="0">
                <a:solidFill>
                  <a:srgbClr val="FFFFFF"/>
                </a:solidFill>
                <a:latin typeface="+mn-ea"/>
                <a:ea typeface="+mn-ea"/>
              </a:rPr>
              <a:t>广告法是其中最早，也是最重要的法律之一</a:t>
            </a:r>
            <a:endParaRPr lang="en-US" altLang="zh-CN" sz="4400" b="1" dirty="0" smtClean="0">
              <a:solidFill>
                <a:srgbClr val="FFFFFF"/>
              </a:solidFill>
              <a:latin typeface="+mn-ea"/>
              <a:ea typeface="+mn-ea"/>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down)">
                                      <p:cBhvr>
                                        <p:cTn id="7" dur="500"/>
                                        <p:tgtEl>
                                          <p:spTgt spid="5">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ipe(down)">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Line 4"/>
          <p:cNvSpPr>
            <a:spLocks noChangeShapeType="1"/>
          </p:cNvSpPr>
          <p:nvPr/>
        </p:nvSpPr>
        <p:spPr bwMode="auto">
          <a:xfrm>
            <a:off x="1782763" y="1244600"/>
            <a:ext cx="0" cy="3124200"/>
          </a:xfrm>
          <a:prstGeom prst="line">
            <a:avLst/>
          </a:prstGeom>
          <a:noFill/>
          <a:ln w="19050">
            <a:solidFill>
              <a:srgbClr val="808080"/>
            </a:solidFill>
            <a:round/>
            <a:headEnd/>
            <a:tailEnd/>
          </a:ln>
        </p:spPr>
        <p:txBody>
          <a:bodyPr/>
          <a:lstStyle/>
          <a:p>
            <a:endParaRPr lang="zh-CN" altLang="en-US"/>
          </a:p>
        </p:txBody>
      </p:sp>
      <p:grpSp>
        <p:nvGrpSpPr>
          <p:cNvPr id="2" name="Group 3"/>
          <p:cNvGrpSpPr>
            <a:grpSpLocks/>
          </p:cNvGrpSpPr>
          <p:nvPr/>
        </p:nvGrpSpPr>
        <p:grpSpPr bwMode="auto">
          <a:xfrm>
            <a:off x="914400" y="868363"/>
            <a:ext cx="1724025" cy="482600"/>
            <a:chOff x="816" y="2304"/>
            <a:chExt cx="1440" cy="448"/>
          </a:xfrm>
        </p:grpSpPr>
        <p:sp>
          <p:nvSpPr>
            <p:cNvPr id="26644" name="Freeform 4"/>
            <p:cNvSpPr>
              <a:spLocks/>
            </p:cNvSpPr>
            <p:nvPr/>
          </p:nvSpPr>
          <p:spPr bwMode="gray">
            <a:xfrm>
              <a:off x="901" y="2562"/>
              <a:ext cx="1270" cy="190"/>
            </a:xfrm>
            <a:custGeom>
              <a:avLst/>
              <a:gdLst>
                <a:gd name="T0" fmla="*/ 1633 w 1120"/>
                <a:gd name="T1" fmla="*/ 108 h 252"/>
                <a:gd name="T2" fmla="*/ 1626 w 1120"/>
                <a:gd name="T3" fmla="*/ 107 h 252"/>
                <a:gd name="T4" fmla="*/ 1603 w 1120"/>
                <a:gd name="T5" fmla="*/ 105 h 252"/>
                <a:gd name="T6" fmla="*/ 1566 w 1120"/>
                <a:gd name="T7" fmla="*/ 103 h 252"/>
                <a:gd name="T8" fmla="*/ 1514 w 1120"/>
                <a:gd name="T9" fmla="*/ 100 h 252"/>
                <a:gd name="T10" fmla="*/ 1447 w 1120"/>
                <a:gd name="T11" fmla="*/ 95 h 252"/>
                <a:gd name="T12" fmla="*/ 1369 w 1120"/>
                <a:gd name="T13" fmla="*/ 91 h 252"/>
                <a:gd name="T14" fmla="*/ 1277 w 1120"/>
                <a:gd name="T15" fmla="*/ 87 h 252"/>
                <a:gd name="T16" fmla="*/ 1175 w 1120"/>
                <a:gd name="T17" fmla="*/ 84 h 252"/>
                <a:gd name="T18" fmla="*/ 1065 w 1120"/>
                <a:gd name="T19" fmla="*/ 81 h 252"/>
                <a:gd name="T20" fmla="*/ 942 w 1120"/>
                <a:gd name="T21" fmla="*/ 79 h 252"/>
                <a:gd name="T22" fmla="*/ 810 w 1120"/>
                <a:gd name="T23" fmla="*/ 79 h 252"/>
                <a:gd name="T24" fmla="*/ 679 w 1120"/>
                <a:gd name="T25" fmla="*/ 79 h 252"/>
                <a:gd name="T26" fmla="*/ 559 w 1120"/>
                <a:gd name="T27" fmla="*/ 81 h 252"/>
                <a:gd name="T28" fmla="*/ 449 w 1120"/>
                <a:gd name="T29" fmla="*/ 84 h 252"/>
                <a:gd name="T30" fmla="*/ 347 w 1120"/>
                <a:gd name="T31" fmla="*/ 87 h 252"/>
                <a:gd name="T32" fmla="*/ 260 w 1120"/>
                <a:gd name="T33" fmla="*/ 91 h 252"/>
                <a:gd name="T34" fmla="*/ 184 w 1120"/>
                <a:gd name="T35" fmla="*/ 95 h 252"/>
                <a:gd name="T36" fmla="*/ 119 w 1120"/>
                <a:gd name="T37" fmla="*/ 100 h 252"/>
                <a:gd name="T38" fmla="*/ 67 w 1120"/>
                <a:gd name="T39" fmla="*/ 103 h 252"/>
                <a:gd name="T40" fmla="*/ 29 w 1120"/>
                <a:gd name="T41" fmla="*/ 105 h 252"/>
                <a:gd name="T42" fmla="*/ 9 w 1120"/>
                <a:gd name="T43" fmla="*/ 107 h 252"/>
                <a:gd name="T44" fmla="*/ 0 w 1120"/>
                <a:gd name="T45" fmla="*/ 108 h 252"/>
                <a:gd name="T46" fmla="*/ 0 w 1120"/>
                <a:gd name="T47" fmla="*/ 26 h 252"/>
                <a:gd name="T48" fmla="*/ 816 w 1120"/>
                <a:gd name="T49" fmla="*/ 0 h 252"/>
                <a:gd name="T50" fmla="*/ 1633 w 1120"/>
                <a:gd name="T51" fmla="*/ 26 h 252"/>
                <a:gd name="T52" fmla="*/ 1633 w 1120"/>
                <a:gd name="T53" fmla="*/ 108 h 252"/>
                <a:gd name="T54" fmla="*/ 1633 w 1120"/>
                <a:gd name="T55" fmla="*/ 108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9525">
              <a:noFill/>
              <a:miter lim="800000"/>
              <a:headEnd/>
              <a:tailEnd/>
            </a:ln>
          </p:spPr>
          <p:txBody>
            <a:bodyPr/>
            <a:lstStyle/>
            <a:p>
              <a:endParaRPr lang="zh-CN" altLang="en-US"/>
            </a:p>
          </p:txBody>
        </p:sp>
        <p:sp>
          <p:nvSpPr>
            <p:cNvPr id="7" name="Rectangle 5"/>
            <p:cNvSpPr>
              <a:spLocks noChangeArrowheads="1"/>
            </p:cNvSpPr>
            <p:nvPr/>
          </p:nvSpPr>
          <p:spPr bwMode="gray">
            <a:xfrm>
              <a:off x="816" y="2304"/>
              <a:ext cx="1440" cy="393"/>
            </a:xfrm>
            <a:prstGeom prst="rect">
              <a:avLst/>
            </a:prstGeom>
            <a:gradFill rotWithShape="1">
              <a:gsLst>
                <a:gs pos="0">
                  <a:schemeClr val="hlink"/>
                </a:gs>
                <a:gs pos="100000">
                  <a:schemeClr val="hlink">
                    <a:gamma/>
                    <a:tint val="63529"/>
                    <a:invGamma/>
                  </a:schemeClr>
                </a:gs>
              </a:gsLst>
              <a:lin ang="2700000" scaled="1"/>
            </a:gradFill>
            <a:ln>
              <a:noFill/>
            </a:ln>
            <a:extLst/>
          </p:spPr>
          <p:txBody>
            <a:bodyPr wrap="none" anchor="ctr"/>
            <a:lstStyle/>
            <a:p>
              <a:pPr algn="ctr">
                <a:defRPr/>
              </a:pPr>
              <a:r>
                <a:rPr lang="zh-CN" altLang="en-US" b="1" dirty="0" smtClean="0">
                  <a:solidFill>
                    <a:srgbClr val="FFFFFF"/>
                  </a:solidFill>
                  <a:effectLst>
                    <a:outerShdw blurRad="38100" dist="38100" dir="2700000" algn="tl">
                      <a:srgbClr val="000000"/>
                    </a:outerShdw>
                  </a:effectLst>
                  <a:latin typeface="Calibri" pitchFamily="34" charset="0"/>
                  <a:ea typeface="宋体" charset="-122"/>
                </a:rPr>
                <a:t>广告法修订之前</a:t>
              </a:r>
              <a:endParaRPr lang="en-US" altLang="zh-CN" b="1" dirty="0">
                <a:solidFill>
                  <a:srgbClr val="FFFFFF"/>
                </a:solidFill>
                <a:effectLst>
                  <a:outerShdw blurRad="38100" dist="38100" dir="2700000" algn="tl">
                    <a:srgbClr val="000000"/>
                  </a:outerShdw>
                </a:effectLst>
                <a:latin typeface="Calibri" pitchFamily="34" charset="0"/>
                <a:ea typeface="宋体" charset="-122"/>
              </a:endParaRPr>
            </a:p>
          </p:txBody>
        </p:sp>
      </p:grpSp>
      <p:grpSp>
        <p:nvGrpSpPr>
          <p:cNvPr id="3" name="Group 6"/>
          <p:cNvGrpSpPr>
            <a:grpSpLocks/>
          </p:cNvGrpSpPr>
          <p:nvPr/>
        </p:nvGrpSpPr>
        <p:grpSpPr bwMode="auto">
          <a:xfrm>
            <a:off x="914400" y="2011363"/>
            <a:ext cx="1724025" cy="482600"/>
            <a:chOff x="816" y="2304"/>
            <a:chExt cx="1440" cy="448"/>
          </a:xfrm>
        </p:grpSpPr>
        <p:sp>
          <p:nvSpPr>
            <p:cNvPr id="26642" name="Freeform 7"/>
            <p:cNvSpPr>
              <a:spLocks/>
            </p:cNvSpPr>
            <p:nvPr/>
          </p:nvSpPr>
          <p:spPr bwMode="gray">
            <a:xfrm>
              <a:off x="901" y="2562"/>
              <a:ext cx="1270" cy="190"/>
            </a:xfrm>
            <a:custGeom>
              <a:avLst/>
              <a:gdLst>
                <a:gd name="T0" fmla="*/ 1633 w 1120"/>
                <a:gd name="T1" fmla="*/ 108 h 252"/>
                <a:gd name="T2" fmla="*/ 1626 w 1120"/>
                <a:gd name="T3" fmla="*/ 107 h 252"/>
                <a:gd name="T4" fmla="*/ 1603 w 1120"/>
                <a:gd name="T5" fmla="*/ 105 h 252"/>
                <a:gd name="T6" fmla="*/ 1566 w 1120"/>
                <a:gd name="T7" fmla="*/ 103 h 252"/>
                <a:gd name="T8" fmla="*/ 1514 w 1120"/>
                <a:gd name="T9" fmla="*/ 100 h 252"/>
                <a:gd name="T10" fmla="*/ 1447 w 1120"/>
                <a:gd name="T11" fmla="*/ 95 h 252"/>
                <a:gd name="T12" fmla="*/ 1369 w 1120"/>
                <a:gd name="T13" fmla="*/ 91 h 252"/>
                <a:gd name="T14" fmla="*/ 1277 w 1120"/>
                <a:gd name="T15" fmla="*/ 87 h 252"/>
                <a:gd name="T16" fmla="*/ 1175 w 1120"/>
                <a:gd name="T17" fmla="*/ 84 h 252"/>
                <a:gd name="T18" fmla="*/ 1065 w 1120"/>
                <a:gd name="T19" fmla="*/ 81 h 252"/>
                <a:gd name="T20" fmla="*/ 942 w 1120"/>
                <a:gd name="T21" fmla="*/ 79 h 252"/>
                <a:gd name="T22" fmla="*/ 810 w 1120"/>
                <a:gd name="T23" fmla="*/ 79 h 252"/>
                <a:gd name="T24" fmla="*/ 679 w 1120"/>
                <a:gd name="T25" fmla="*/ 79 h 252"/>
                <a:gd name="T26" fmla="*/ 559 w 1120"/>
                <a:gd name="T27" fmla="*/ 81 h 252"/>
                <a:gd name="T28" fmla="*/ 449 w 1120"/>
                <a:gd name="T29" fmla="*/ 84 h 252"/>
                <a:gd name="T30" fmla="*/ 347 w 1120"/>
                <a:gd name="T31" fmla="*/ 87 h 252"/>
                <a:gd name="T32" fmla="*/ 260 w 1120"/>
                <a:gd name="T33" fmla="*/ 91 h 252"/>
                <a:gd name="T34" fmla="*/ 184 w 1120"/>
                <a:gd name="T35" fmla="*/ 95 h 252"/>
                <a:gd name="T36" fmla="*/ 119 w 1120"/>
                <a:gd name="T37" fmla="*/ 100 h 252"/>
                <a:gd name="T38" fmla="*/ 67 w 1120"/>
                <a:gd name="T39" fmla="*/ 103 h 252"/>
                <a:gd name="T40" fmla="*/ 29 w 1120"/>
                <a:gd name="T41" fmla="*/ 105 h 252"/>
                <a:gd name="T42" fmla="*/ 9 w 1120"/>
                <a:gd name="T43" fmla="*/ 107 h 252"/>
                <a:gd name="T44" fmla="*/ 0 w 1120"/>
                <a:gd name="T45" fmla="*/ 108 h 252"/>
                <a:gd name="T46" fmla="*/ 0 w 1120"/>
                <a:gd name="T47" fmla="*/ 26 h 252"/>
                <a:gd name="T48" fmla="*/ 816 w 1120"/>
                <a:gd name="T49" fmla="*/ 0 h 252"/>
                <a:gd name="T50" fmla="*/ 1633 w 1120"/>
                <a:gd name="T51" fmla="*/ 26 h 252"/>
                <a:gd name="T52" fmla="*/ 1633 w 1120"/>
                <a:gd name="T53" fmla="*/ 108 h 252"/>
                <a:gd name="T54" fmla="*/ 1633 w 1120"/>
                <a:gd name="T55" fmla="*/ 108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9525">
              <a:noFill/>
              <a:miter lim="800000"/>
              <a:headEnd/>
              <a:tailEnd/>
            </a:ln>
          </p:spPr>
          <p:txBody>
            <a:bodyPr/>
            <a:lstStyle/>
            <a:p>
              <a:endParaRPr lang="zh-CN" altLang="en-US"/>
            </a:p>
          </p:txBody>
        </p:sp>
        <p:sp>
          <p:nvSpPr>
            <p:cNvPr id="10" name="Rectangle 8"/>
            <p:cNvSpPr>
              <a:spLocks noChangeArrowheads="1"/>
            </p:cNvSpPr>
            <p:nvPr/>
          </p:nvSpPr>
          <p:spPr bwMode="gray">
            <a:xfrm>
              <a:off x="816" y="2304"/>
              <a:ext cx="1440" cy="393"/>
            </a:xfrm>
            <a:prstGeom prst="rect">
              <a:avLst/>
            </a:prstGeom>
            <a:gradFill rotWithShape="1">
              <a:gsLst>
                <a:gs pos="0">
                  <a:schemeClr val="folHlink"/>
                </a:gs>
                <a:gs pos="100000">
                  <a:schemeClr val="folHlink">
                    <a:gamma/>
                    <a:tint val="47451"/>
                    <a:invGamma/>
                  </a:schemeClr>
                </a:gs>
              </a:gsLst>
              <a:lin ang="2700000" scaled="1"/>
            </a:gradFill>
            <a:ln>
              <a:noFill/>
            </a:ln>
            <a:extLst/>
          </p:spPr>
          <p:txBody>
            <a:bodyPr wrap="none" anchor="ctr"/>
            <a:lstStyle/>
            <a:p>
              <a:pPr algn="ctr">
                <a:defRPr/>
              </a:pPr>
              <a:r>
                <a:rPr lang="zh-CN" altLang="en-US" b="1" dirty="0">
                  <a:solidFill>
                    <a:srgbClr val="FFFFFF"/>
                  </a:solidFill>
                  <a:effectLst>
                    <a:outerShdw blurRad="38100" dist="38100" dir="2700000" algn="tl">
                      <a:srgbClr val="000000"/>
                    </a:outerShdw>
                  </a:effectLst>
                  <a:latin typeface="Calibri" pitchFamily="34" charset="0"/>
                  <a:ea typeface="宋体" charset="-122"/>
                </a:rPr>
                <a:t>公开征求</a:t>
              </a:r>
              <a:r>
                <a:rPr lang="zh-CN" altLang="en-US" b="1" dirty="0" smtClean="0">
                  <a:solidFill>
                    <a:srgbClr val="FFFFFF"/>
                  </a:solidFill>
                  <a:effectLst>
                    <a:outerShdw blurRad="38100" dist="38100" dir="2700000" algn="tl">
                      <a:srgbClr val="000000"/>
                    </a:outerShdw>
                  </a:effectLst>
                  <a:latin typeface="Calibri" pitchFamily="34" charset="0"/>
                  <a:ea typeface="宋体" charset="-122"/>
                </a:rPr>
                <a:t>意见后</a:t>
              </a:r>
              <a:endParaRPr lang="en-US" altLang="zh-CN" b="1" dirty="0">
                <a:solidFill>
                  <a:srgbClr val="FFFFFF"/>
                </a:solidFill>
                <a:effectLst>
                  <a:outerShdw blurRad="38100" dist="38100" dir="2700000" algn="tl">
                    <a:srgbClr val="000000"/>
                  </a:outerShdw>
                </a:effectLst>
                <a:latin typeface="Calibri" pitchFamily="34" charset="0"/>
                <a:ea typeface="宋体" charset="-122"/>
              </a:endParaRPr>
            </a:p>
          </p:txBody>
        </p:sp>
      </p:grpSp>
      <p:grpSp>
        <p:nvGrpSpPr>
          <p:cNvPr id="4" name="Group 9"/>
          <p:cNvGrpSpPr>
            <a:grpSpLocks/>
          </p:cNvGrpSpPr>
          <p:nvPr/>
        </p:nvGrpSpPr>
        <p:grpSpPr bwMode="auto">
          <a:xfrm>
            <a:off x="914400" y="3154363"/>
            <a:ext cx="1724025" cy="482600"/>
            <a:chOff x="816" y="2304"/>
            <a:chExt cx="1440" cy="448"/>
          </a:xfrm>
        </p:grpSpPr>
        <p:sp>
          <p:nvSpPr>
            <p:cNvPr id="26640" name="Freeform 10"/>
            <p:cNvSpPr>
              <a:spLocks/>
            </p:cNvSpPr>
            <p:nvPr/>
          </p:nvSpPr>
          <p:spPr bwMode="gray">
            <a:xfrm>
              <a:off x="901" y="2562"/>
              <a:ext cx="1270" cy="190"/>
            </a:xfrm>
            <a:custGeom>
              <a:avLst/>
              <a:gdLst>
                <a:gd name="T0" fmla="*/ 1633 w 1120"/>
                <a:gd name="T1" fmla="*/ 108 h 252"/>
                <a:gd name="T2" fmla="*/ 1626 w 1120"/>
                <a:gd name="T3" fmla="*/ 107 h 252"/>
                <a:gd name="T4" fmla="*/ 1603 w 1120"/>
                <a:gd name="T5" fmla="*/ 105 h 252"/>
                <a:gd name="T6" fmla="*/ 1566 w 1120"/>
                <a:gd name="T7" fmla="*/ 103 h 252"/>
                <a:gd name="T8" fmla="*/ 1514 w 1120"/>
                <a:gd name="T9" fmla="*/ 100 h 252"/>
                <a:gd name="T10" fmla="*/ 1447 w 1120"/>
                <a:gd name="T11" fmla="*/ 95 h 252"/>
                <a:gd name="T12" fmla="*/ 1369 w 1120"/>
                <a:gd name="T13" fmla="*/ 91 h 252"/>
                <a:gd name="T14" fmla="*/ 1277 w 1120"/>
                <a:gd name="T15" fmla="*/ 87 h 252"/>
                <a:gd name="T16" fmla="*/ 1175 w 1120"/>
                <a:gd name="T17" fmla="*/ 84 h 252"/>
                <a:gd name="T18" fmla="*/ 1065 w 1120"/>
                <a:gd name="T19" fmla="*/ 81 h 252"/>
                <a:gd name="T20" fmla="*/ 942 w 1120"/>
                <a:gd name="T21" fmla="*/ 79 h 252"/>
                <a:gd name="T22" fmla="*/ 810 w 1120"/>
                <a:gd name="T23" fmla="*/ 79 h 252"/>
                <a:gd name="T24" fmla="*/ 679 w 1120"/>
                <a:gd name="T25" fmla="*/ 79 h 252"/>
                <a:gd name="T26" fmla="*/ 559 w 1120"/>
                <a:gd name="T27" fmla="*/ 81 h 252"/>
                <a:gd name="T28" fmla="*/ 449 w 1120"/>
                <a:gd name="T29" fmla="*/ 84 h 252"/>
                <a:gd name="T30" fmla="*/ 347 w 1120"/>
                <a:gd name="T31" fmla="*/ 87 h 252"/>
                <a:gd name="T32" fmla="*/ 260 w 1120"/>
                <a:gd name="T33" fmla="*/ 91 h 252"/>
                <a:gd name="T34" fmla="*/ 184 w 1120"/>
                <a:gd name="T35" fmla="*/ 95 h 252"/>
                <a:gd name="T36" fmla="*/ 119 w 1120"/>
                <a:gd name="T37" fmla="*/ 100 h 252"/>
                <a:gd name="T38" fmla="*/ 67 w 1120"/>
                <a:gd name="T39" fmla="*/ 103 h 252"/>
                <a:gd name="T40" fmla="*/ 29 w 1120"/>
                <a:gd name="T41" fmla="*/ 105 h 252"/>
                <a:gd name="T42" fmla="*/ 9 w 1120"/>
                <a:gd name="T43" fmla="*/ 107 h 252"/>
                <a:gd name="T44" fmla="*/ 0 w 1120"/>
                <a:gd name="T45" fmla="*/ 108 h 252"/>
                <a:gd name="T46" fmla="*/ 0 w 1120"/>
                <a:gd name="T47" fmla="*/ 26 h 252"/>
                <a:gd name="T48" fmla="*/ 816 w 1120"/>
                <a:gd name="T49" fmla="*/ 0 h 252"/>
                <a:gd name="T50" fmla="*/ 1633 w 1120"/>
                <a:gd name="T51" fmla="*/ 26 h 252"/>
                <a:gd name="T52" fmla="*/ 1633 w 1120"/>
                <a:gd name="T53" fmla="*/ 108 h 252"/>
                <a:gd name="T54" fmla="*/ 1633 w 1120"/>
                <a:gd name="T55" fmla="*/ 108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9525">
              <a:noFill/>
              <a:miter lim="800000"/>
              <a:headEnd/>
              <a:tailEnd/>
            </a:ln>
          </p:spPr>
          <p:txBody>
            <a:bodyPr/>
            <a:lstStyle/>
            <a:p>
              <a:endParaRPr lang="zh-CN" altLang="en-US"/>
            </a:p>
          </p:txBody>
        </p:sp>
        <p:sp>
          <p:nvSpPr>
            <p:cNvPr id="13" name="Rectangle 11"/>
            <p:cNvSpPr>
              <a:spLocks noChangeArrowheads="1"/>
            </p:cNvSpPr>
            <p:nvPr/>
          </p:nvSpPr>
          <p:spPr bwMode="gray">
            <a:xfrm>
              <a:off x="816" y="2304"/>
              <a:ext cx="1440" cy="393"/>
            </a:xfrm>
            <a:prstGeom prst="rect">
              <a:avLst/>
            </a:prstGeom>
            <a:gradFill rotWithShape="1">
              <a:gsLst>
                <a:gs pos="0">
                  <a:schemeClr val="accent2"/>
                </a:gs>
                <a:gs pos="100000">
                  <a:schemeClr val="accent2">
                    <a:gamma/>
                    <a:tint val="60392"/>
                    <a:invGamma/>
                  </a:schemeClr>
                </a:gs>
              </a:gsLst>
              <a:lin ang="2700000" scaled="1"/>
            </a:gradFill>
            <a:ln>
              <a:noFill/>
            </a:ln>
            <a:extLst/>
          </p:spPr>
          <p:txBody>
            <a:bodyPr wrap="none" anchor="ctr"/>
            <a:lstStyle/>
            <a:p>
              <a:pPr algn="ctr">
                <a:defRPr/>
              </a:pPr>
              <a:r>
                <a:rPr lang="zh-CN" altLang="en-US" b="1" dirty="0">
                  <a:solidFill>
                    <a:srgbClr val="FFFFFF"/>
                  </a:solidFill>
                  <a:effectLst>
                    <a:outerShdw blurRad="38100" dist="38100" dir="2700000" algn="tl">
                      <a:srgbClr val="000000"/>
                    </a:outerShdw>
                  </a:effectLst>
                  <a:latin typeface="Calibri" pitchFamily="34" charset="0"/>
                  <a:ea typeface="宋体" charset="-122"/>
                </a:rPr>
                <a:t>交人大审议前</a:t>
              </a:r>
              <a:endParaRPr lang="en-US" altLang="zh-CN" b="1" dirty="0">
                <a:solidFill>
                  <a:srgbClr val="FFFFFF"/>
                </a:solidFill>
                <a:effectLst>
                  <a:outerShdw blurRad="38100" dist="38100" dir="2700000" algn="tl">
                    <a:srgbClr val="000000"/>
                  </a:outerShdw>
                </a:effectLst>
                <a:latin typeface="Calibri" pitchFamily="34" charset="0"/>
                <a:ea typeface="宋体" charset="-122"/>
              </a:endParaRPr>
            </a:p>
          </p:txBody>
        </p:sp>
      </p:grpSp>
      <p:grpSp>
        <p:nvGrpSpPr>
          <p:cNvPr id="5" name="Group 12"/>
          <p:cNvGrpSpPr>
            <a:grpSpLocks/>
          </p:cNvGrpSpPr>
          <p:nvPr/>
        </p:nvGrpSpPr>
        <p:grpSpPr bwMode="auto">
          <a:xfrm>
            <a:off x="914400" y="4297363"/>
            <a:ext cx="1724025" cy="482600"/>
            <a:chOff x="816" y="2304"/>
            <a:chExt cx="1440" cy="448"/>
          </a:xfrm>
        </p:grpSpPr>
        <p:sp>
          <p:nvSpPr>
            <p:cNvPr id="26638" name="Freeform 13"/>
            <p:cNvSpPr>
              <a:spLocks/>
            </p:cNvSpPr>
            <p:nvPr/>
          </p:nvSpPr>
          <p:spPr bwMode="gray">
            <a:xfrm>
              <a:off x="901" y="2562"/>
              <a:ext cx="1270" cy="190"/>
            </a:xfrm>
            <a:custGeom>
              <a:avLst/>
              <a:gdLst>
                <a:gd name="T0" fmla="*/ 1633 w 1120"/>
                <a:gd name="T1" fmla="*/ 108 h 252"/>
                <a:gd name="T2" fmla="*/ 1626 w 1120"/>
                <a:gd name="T3" fmla="*/ 107 h 252"/>
                <a:gd name="T4" fmla="*/ 1603 w 1120"/>
                <a:gd name="T5" fmla="*/ 105 h 252"/>
                <a:gd name="T6" fmla="*/ 1566 w 1120"/>
                <a:gd name="T7" fmla="*/ 103 h 252"/>
                <a:gd name="T8" fmla="*/ 1514 w 1120"/>
                <a:gd name="T9" fmla="*/ 100 h 252"/>
                <a:gd name="T10" fmla="*/ 1447 w 1120"/>
                <a:gd name="T11" fmla="*/ 95 h 252"/>
                <a:gd name="T12" fmla="*/ 1369 w 1120"/>
                <a:gd name="T13" fmla="*/ 91 h 252"/>
                <a:gd name="T14" fmla="*/ 1277 w 1120"/>
                <a:gd name="T15" fmla="*/ 87 h 252"/>
                <a:gd name="T16" fmla="*/ 1175 w 1120"/>
                <a:gd name="T17" fmla="*/ 84 h 252"/>
                <a:gd name="T18" fmla="*/ 1065 w 1120"/>
                <a:gd name="T19" fmla="*/ 81 h 252"/>
                <a:gd name="T20" fmla="*/ 942 w 1120"/>
                <a:gd name="T21" fmla="*/ 79 h 252"/>
                <a:gd name="T22" fmla="*/ 810 w 1120"/>
                <a:gd name="T23" fmla="*/ 79 h 252"/>
                <a:gd name="T24" fmla="*/ 679 w 1120"/>
                <a:gd name="T25" fmla="*/ 79 h 252"/>
                <a:gd name="T26" fmla="*/ 559 w 1120"/>
                <a:gd name="T27" fmla="*/ 81 h 252"/>
                <a:gd name="T28" fmla="*/ 449 w 1120"/>
                <a:gd name="T29" fmla="*/ 84 h 252"/>
                <a:gd name="T30" fmla="*/ 347 w 1120"/>
                <a:gd name="T31" fmla="*/ 87 h 252"/>
                <a:gd name="T32" fmla="*/ 260 w 1120"/>
                <a:gd name="T33" fmla="*/ 91 h 252"/>
                <a:gd name="T34" fmla="*/ 184 w 1120"/>
                <a:gd name="T35" fmla="*/ 95 h 252"/>
                <a:gd name="T36" fmla="*/ 119 w 1120"/>
                <a:gd name="T37" fmla="*/ 100 h 252"/>
                <a:gd name="T38" fmla="*/ 67 w 1120"/>
                <a:gd name="T39" fmla="*/ 103 h 252"/>
                <a:gd name="T40" fmla="*/ 29 w 1120"/>
                <a:gd name="T41" fmla="*/ 105 h 252"/>
                <a:gd name="T42" fmla="*/ 9 w 1120"/>
                <a:gd name="T43" fmla="*/ 107 h 252"/>
                <a:gd name="T44" fmla="*/ 0 w 1120"/>
                <a:gd name="T45" fmla="*/ 108 h 252"/>
                <a:gd name="T46" fmla="*/ 0 w 1120"/>
                <a:gd name="T47" fmla="*/ 26 h 252"/>
                <a:gd name="T48" fmla="*/ 816 w 1120"/>
                <a:gd name="T49" fmla="*/ 0 h 252"/>
                <a:gd name="T50" fmla="*/ 1633 w 1120"/>
                <a:gd name="T51" fmla="*/ 26 h 252"/>
                <a:gd name="T52" fmla="*/ 1633 w 1120"/>
                <a:gd name="T53" fmla="*/ 108 h 252"/>
                <a:gd name="T54" fmla="*/ 1633 w 1120"/>
                <a:gd name="T55" fmla="*/ 108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9525">
              <a:noFill/>
              <a:miter lim="800000"/>
              <a:headEnd/>
              <a:tailEnd/>
            </a:ln>
          </p:spPr>
          <p:txBody>
            <a:bodyPr/>
            <a:lstStyle/>
            <a:p>
              <a:endParaRPr lang="zh-CN" altLang="en-US"/>
            </a:p>
          </p:txBody>
        </p:sp>
        <p:sp>
          <p:nvSpPr>
            <p:cNvPr id="16" name="Rectangle 14"/>
            <p:cNvSpPr>
              <a:spLocks noChangeArrowheads="1"/>
            </p:cNvSpPr>
            <p:nvPr/>
          </p:nvSpPr>
          <p:spPr bwMode="gray">
            <a:xfrm>
              <a:off x="816" y="2304"/>
              <a:ext cx="1440" cy="393"/>
            </a:xfrm>
            <a:prstGeom prst="rect">
              <a:avLst/>
            </a:prstGeom>
            <a:gradFill rotWithShape="1">
              <a:gsLst>
                <a:gs pos="0">
                  <a:schemeClr val="accent1"/>
                </a:gs>
                <a:gs pos="100000">
                  <a:schemeClr val="accent1">
                    <a:gamma/>
                    <a:tint val="63529"/>
                    <a:invGamma/>
                  </a:schemeClr>
                </a:gs>
              </a:gsLst>
              <a:lin ang="2700000" scaled="1"/>
            </a:gradFill>
            <a:ln>
              <a:noFill/>
            </a:ln>
            <a:extLst/>
          </p:spPr>
          <p:txBody>
            <a:bodyPr wrap="none" anchor="ctr"/>
            <a:lstStyle/>
            <a:p>
              <a:pPr algn="ctr">
                <a:defRPr/>
              </a:pPr>
              <a:r>
                <a:rPr lang="zh-CN" altLang="en-US" b="1" dirty="0">
                  <a:solidFill>
                    <a:srgbClr val="FFFFFF"/>
                  </a:solidFill>
                  <a:effectLst>
                    <a:outerShdw blurRad="38100" dist="38100" dir="2700000" algn="tl">
                      <a:srgbClr val="000000"/>
                    </a:outerShdw>
                  </a:effectLst>
                  <a:latin typeface="Calibri" pitchFamily="34" charset="0"/>
                  <a:ea typeface="宋体" charset="-122"/>
                </a:rPr>
                <a:t>再次征求意见后</a:t>
              </a:r>
              <a:endParaRPr lang="en-US" altLang="zh-CN" b="1" dirty="0">
                <a:solidFill>
                  <a:srgbClr val="FFFFFF"/>
                </a:solidFill>
                <a:effectLst>
                  <a:outerShdw blurRad="38100" dist="38100" dir="2700000" algn="tl">
                    <a:srgbClr val="000000"/>
                  </a:outerShdw>
                </a:effectLst>
                <a:latin typeface="Calibri" pitchFamily="34" charset="0"/>
                <a:ea typeface="宋体" charset="-122"/>
              </a:endParaRPr>
            </a:p>
          </p:txBody>
        </p:sp>
      </p:grpSp>
      <p:sp>
        <p:nvSpPr>
          <p:cNvPr id="26631" name="Line 18"/>
          <p:cNvSpPr>
            <a:spLocks noChangeShapeType="1"/>
          </p:cNvSpPr>
          <p:nvPr/>
        </p:nvSpPr>
        <p:spPr bwMode="auto">
          <a:xfrm>
            <a:off x="1828800" y="1581150"/>
            <a:ext cx="5943600" cy="0"/>
          </a:xfrm>
          <a:prstGeom prst="line">
            <a:avLst/>
          </a:prstGeom>
          <a:noFill/>
          <a:ln w="38100" cap="rnd">
            <a:solidFill>
              <a:srgbClr val="969696"/>
            </a:solidFill>
            <a:prstDash val="sysDot"/>
            <a:round/>
            <a:headEnd/>
            <a:tailEnd type="oval" w="med" len="med"/>
          </a:ln>
        </p:spPr>
        <p:txBody>
          <a:bodyPr/>
          <a:lstStyle/>
          <a:p>
            <a:endParaRPr lang="zh-CN" altLang="en-US"/>
          </a:p>
        </p:txBody>
      </p:sp>
      <p:sp>
        <p:nvSpPr>
          <p:cNvPr id="26632" name="Line 19"/>
          <p:cNvSpPr>
            <a:spLocks noChangeShapeType="1"/>
          </p:cNvSpPr>
          <p:nvPr/>
        </p:nvSpPr>
        <p:spPr bwMode="auto">
          <a:xfrm>
            <a:off x="1828800" y="2825750"/>
            <a:ext cx="5943600" cy="0"/>
          </a:xfrm>
          <a:prstGeom prst="line">
            <a:avLst/>
          </a:prstGeom>
          <a:noFill/>
          <a:ln w="38100" cap="rnd">
            <a:solidFill>
              <a:srgbClr val="969696"/>
            </a:solidFill>
            <a:prstDash val="sysDot"/>
            <a:round/>
            <a:headEnd/>
            <a:tailEnd type="oval" w="med" len="med"/>
          </a:ln>
        </p:spPr>
        <p:txBody>
          <a:bodyPr/>
          <a:lstStyle/>
          <a:p>
            <a:endParaRPr lang="zh-CN" altLang="en-US"/>
          </a:p>
        </p:txBody>
      </p:sp>
      <p:sp>
        <p:nvSpPr>
          <p:cNvPr id="26633" name="Line 20"/>
          <p:cNvSpPr>
            <a:spLocks noChangeShapeType="1"/>
          </p:cNvSpPr>
          <p:nvPr/>
        </p:nvSpPr>
        <p:spPr bwMode="auto">
          <a:xfrm flipV="1">
            <a:off x="1828800" y="3943350"/>
            <a:ext cx="5943600" cy="3175"/>
          </a:xfrm>
          <a:prstGeom prst="line">
            <a:avLst/>
          </a:prstGeom>
          <a:noFill/>
          <a:ln w="38100" cap="rnd">
            <a:solidFill>
              <a:srgbClr val="969696"/>
            </a:solidFill>
            <a:prstDash val="sysDot"/>
            <a:round/>
            <a:headEnd/>
            <a:tailEnd type="oval" w="med" len="med"/>
          </a:ln>
        </p:spPr>
        <p:txBody>
          <a:bodyPr/>
          <a:lstStyle/>
          <a:p>
            <a:endParaRPr lang="zh-CN" altLang="en-US"/>
          </a:p>
        </p:txBody>
      </p:sp>
      <p:sp>
        <p:nvSpPr>
          <p:cNvPr id="26634" name="Text Box 21"/>
          <p:cNvSpPr txBox="1">
            <a:spLocks noChangeArrowheads="1"/>
          </p:cNvSpPr>
          <p:nvPr/>
        </p:nvSpPr>
        <p:spPr bwMode="auto">
          <a:xfrm>
            <a:off x="3124200" y="742950"/>
            <a:ext cx="4489450" cy="954107"/>
          </a:xfrm>
          <a:prstGeom prst="rect">
            <a:avLst/>
          </a:prstGeom>
          <a:noFill/>
          <a:ln w="9525">
            <a:noFill/>
            <a:miter lim="800000"/>
            <a:headEnd/>
            <a:tailEnd/>
          </a:ln>
        </p:spPr>
        <p:txBody>
          <a:bodyPr wrap="square">
            <a:spAutoFit/>
          </a:bodyPr>
          <a:lstStyle/>
          <a:p>
            <a:r>
              <a:rPr lang="en-US" altLang="zh-CN" sz="1400" dirty="0" smtClean="0">
                <a:solidFill>
                  <a:srgbClr val="000000"/>
                </a:solidFill>
                <a:latin typeface="Verdana" pitchFamily="34" charset="0"/>
                <a:cs typeface="Arial" pitchFamily="34" charset="0"/>
              </a:rPr>
              <a:t>2013.5 </a:t>
            </a:r>
            <a:r>
              <a:rPr lang="zh-CN" altLang="en-US" sz="1400" dirty="0" smtClean="0">
                <a:solidFill>
                  <a:srgbClr val="000000"/>
                </a:solidFill>
                <a:latin typeface="Verdana" pitchFamily="34" charset="0"/>
                <a:cs typeface="Arial" pitchFamily="34" charset="0"/>
              </a:rPr>
              <a:t>编写</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谁在营销死亡</a:t>
            </a:r>
            <a:r>
              <a:rPr lang="en-US" altLang="zh-CN" sz="1400" dirty="0" smtClean="0">
                <a:solidFill>
                  <a:srgbClr val="000000"/>
                </a:solidFill>
                <a:latin typeface="Verdana" pitchFamily="34" charset="0"/>
                <a:cs typeface="Arial" pitchFamily="34" charset="0"/>
              </a:rPr>
              <a:t>》</a:t>
            </a:r>
            <a:endParaRPr lang="en-US" altLang="zh-CN" sz="1400" dirty="0">
              <a:solidFill>
                <a:srgbClr val="000000"/>
              </a:solidFill>
              <a:latin typeface="Verdana" pitchFamily="34" charset="0"/>
              <a:cs typeface="Arial" pitchFamily="34" charset="0"/>
            </a:endParaRPr>
          </a:p>
          <a:p>
            <a:r>
              <a:rPr lang="en-US" altLang="zh-CN" sz="1400" dirty="0" smtClean="0">
                <a:solidFill>
                  <a:srgbClr val="000000"/>
                </a:solidFill>
                <a:latin typeface="Verdana" pitchFamily="34" charset="0"/>
                <a:cs typeface="Arial" pitchFamily="34" charset="0"/>
              </a:rPr>
              <a:t>2014.2</a:t>
            </a:r>
            <a:r>
              <a:rPr lang="zh-CN" altLang="en-US" sz="1400" dirty="0" smtClean="0">
                <a:solidFill>
                  <a:srgbClr val="000000"/>
                </a:solidFill>
                <a:latin typeface="Verdana" pitchFamily="34" charset="0"/>
                <a:cs typeface="Arial" pitchFamily="34" charset="0"/>
              </a:rPr>
              <a:t> 针对志愿者开展烟草广告返乡随手拍活动</a:t>
            </a:r>
            <a:endParaRPr lang="en-US" altLang="zh-CN" sz="1400" dirty="0" smtClean="0">
              <a:solidFill>
                <a:srgbClr val="000000"/>
              </a:solidFill>
              <a:latin typeface="Verdana" pitchFamily="34" charset="0"/>
              <a:cs typeface="Arial" pitchFamily="34" charset="0"/>
            </a:endParaRPr>
          </a:p>
          <a:p>
            <a:r>
              <a:rPr lang="en-US" altLang="zh-CN" sz="1400" dirty="0" smtClean="0">
                <a:solidFill>
                  <a:srgbClr val="000000"/>
                </a:solidFill>
                <a:latin typeface="Verdana" pitchFamily="34" charset="0"/>
                <a:cs typeface="Arial" pitchFamily="34" charset="0"/>
              </a:rPr>
              <a:t>2014.2</a:t>
            </a:r>
            <a:r>
              <a:rPr lang="zh-CN" altLang="en-US" sz="1400" dirty="0" smtClean="0">
                <a:solidFill>
                  <a:srgbClr val="000000"/>
                </a:solidFill>
                <a:latin typeface="Verdana" pitchFamily="34" charset="0"/>
                <a:cs typeface="Arial" pitchFamily="34" charset="0"/>
              </a:rPr>
              <a:t> 举办两会代表座谈会，递交修订广告法申请</a:t>
            </a:r>
            <a:endParaRPr lang="en-US" altLang="zh-CN" sz="1400" dirty="0" smtClean="0">
              <a:solidFill>
                <a:srgbClr val="000000"/>
              </a:solidFill>
              <a:latin typeface="Verdana" pitchFamily="34" charset="0"/>
              <a:cs typeface="Arial" pitchFamily="34" charset="0"/>
            </a:endParaRPr>
          </a:p>
          <a:p>
            <a:endParaRPr lang="en-US" altLang="zh-CN" sz="1400" dirty="0">
              <a:solidFill>
                <a:srgbClr val="000000"/>
              </a:solidFill>
              <a:latin typeface="Verdana" pitchFamily="34" charset="0"/>
              <a:cs typeface="Arial" pitchFamily="34" charset="0"/>
            </a:endParaRPr>
          </a:p>
        </p:txBody>
      </p:sp>
      <p:sp>
        <p:nvSpPr>
          <p:cNvPr id="26635" name="Text Box 22"/>
          <p:cNvSpPr txBox="1">
            <a:spLocks noChangeArrowheads="1"/>
          </p:cNvSpPr>
          <p:nvPr/>
        </p:nvSpPr>
        <p:spPr bwMode="auto">
          <a:xfrm>
            <a:off x="3124200" y="1885950"/>
            <a:ext cx="4652236" cy="738664"/>
          </a:xfrm>
          <a:prstGeom prst="rect">
            <a:avLst/>
          </a:prstGeom>
          <a:noFill/>
          <a:ln w="9525">
            <a:noFill/>
            <a:miter lim="800000"/>
            <a:headEnd/>
            <a:tailEnd/>
          </a:ln>
        </p:spPr>
        <p:txBody>
          <a:bodyPr wrap="none">
            <a:spAutoFit/>
          </a:bodyPr>
          <a:lstStyle/>
          <a:p>
            <a:r>
              <a:rPr lang="en-US" altLang="zh-CN" sz="1400" dirty="0" smtClean="0">
                <a:solidFill>
                  <a:srgbClr val="000000"/>
                </a:solidFill>
                <a:latin typeface="Verdana" pitchFamily="34" charset="0"/>
                <a:cs typeface="Arial" pitchFamily="34" charset="0"/>
              </a:rPr>
              <a:t>2014.2 </a:t>
            </a:r>
            <a:r>
              <a:rPr lang="zh-CN" altLang="en-US" sz="1400" dirty="0" smtClean="0">
                <a:solidFill>
                  <a:srgbClr val="000000"/>
                </a:solidFill>
                <a:latin typeface="Verdana" pitchFamily="34" charset="0"/>
                <a:cs typeface="Arial" pitchFamily="34" charset="0"/>
              </a:rPr>
              <a:t>致信国务院法制办，要求禁止所有的烟草广告</a:t>
            </a:r>
            <a:endParaRPr lang="en-US" altLang="zh-CN" sz="1400" dirty="0">
              <a:solidFill>
                <a:srgbClr val="000000"/>
              </a:solidFill>
              <a:latin typeface="Verdana" pitchFamily="34" charset="0"/>
              <a:cs typeface="Arial" pitchFamily="34" charset="0"/>
            </a:endParaRPr>
          </a:p>
          <a:p>
            <a:r>
              <a:rPr lang="en-US" altLang="zh-CN" sz="1400" dirty="0" smtClean="0">
                <a:solidFill>
                  <a:srgbClr val="000000"/>
                </a:solidFill>
                <a:latin typeface="Verdana" pitchFamily="34" charset="0"/>
                <a:cs typeface="Arial" pitchFamily="34" charset="0"/>
              </a:rPr>
              <a:t>2004.6 </a:t>
            </a:r>
            <a:r>
              <a:rPr lang="zh-CN" altLang="en-US" sz="1400" dirty="0" smtClean="0">
                <a:solidFill>
                  <a:srgbClr val="000000"/>
                </a:solidFill>
                <a:latin typeface="Verdana" pitchFamily="34" charset="0"/>
                <a:cs typeface="Arial" pitchFamily="34" charset="0"/>
              </a:rPr>
              <a:t>举办“别让烟草毁了青少年的健康”信息交流会</a:t>
            </a:r>
            <a:endParaRPr lang="en-US" altLang="zh-CN" sz="1400" dirty="0">
              <a:solidFill>
                <a:srgbClr val="000000"/>
              </a:solidFill>
              <a:latin typeface="Verdana" pitchFamily="34" charset="0"/>
              <a:cs typeface="Arial" pitchFamily="34" charset="0"/>
            </a:endParaRPr>
          </a:p>
          <a:p>
            <a:r>
              <a:rPr lang="en-US" altLang="zh-CN" sz="1400" dirty="0" smtClean="0">
                <a:solidFill>
                  <a:srgbClr val="000000"/>
                </a:solidFill>
                <a:latin typeface="Verdana" pitchFamily="34" charset="0"/>
                <a:cs typeface="Arial" pitchFamily="34" charset="0"/>
              </a:rPr>
              <a:t>2004.6 </a:t>
            </a:r>
            <a:r>
              <a:rPr lang="zh-CN" altLang="en-US" sz="1400" dirty="0" smtClean="0">
                <a:solidFill>
                  <a:srgbClr val="000000"/>
                </a:solidFill>
                <a:latin typeface="Verdana" pitchFamily="34" charset="0"/>
                <a:cs typeface="Arial" pitchFamily="34" charset="0"/>
              </a:rPr>
              <a:t>邀请</a:t>
            </a:r>
            <a:r>
              <a:rPr lang="en-US" altLang="zh-CN" sz="1400" dirty="0" smtClean="0">
                <a:solidFill>
                  <a:srgbClr val="000000"/>
                </a:solidFill>
                <a:latin typeface="Verdana" pitchFamily="34" charset="0"/>
                <a:cs typeface="Arial" pitchFamily="34" charset="0"/>
              </a:rPr>
              <a:t>55</a:t>
            </a:r>
            <a:r>
              <a:rPr lang="zh-CN" altLang="en-US" sz="1400" dirty="0" smtClean="0">
                <a:solidFill>
                  <a:srgbClr val="000000"/>
                </a:solidFill>
                <a:latin typeface="Verdana" pitchFamily="34" charset="0"/>
                <a:cs typeface="Arial" pitchFamily="34" charset="0"/>
              </a:rPr>
              <a:t>位专家联名致信人大法工委</a:t>
            </a:r>
            <a:endParaRPr lang="en-US" altLang="zh-CN" sz="1400" dirty="0">
              <a:solidFill>
                <a:srgbClr val="000000"/>
              </a:solidFill>
              <a:latin typeface="Verdana" pitchFamily="34" charset="0"/>
              <a:cs typeface="Arial" pitchFamily="34" charset="0"/>
            </a:endParaRPr>
          </a:p>
        </p:txBody>
      </p:sp>
      <p:sp>
        <p:nvSpPr>
          <p:cNvPr id="26636" name="Text Box 23"/>
          <p:cNvSpPr txBox="1">
            <a:spLocks noChangeArrowheads="1"/>
          </p:cNvSpPr>
          <p:nvPr/>
        </p:nvSpPr>
        <p:spPr bwMode="auto">
          <a:xfrm>
            <a:off x="3124200" y="3028950"/>
            <a:ext cx="4947188" cy="523220"/>
          </a:xfrm>
          <a:prstGeom prst="rect">
            <a:avLst/>
          </a:prstGeom>
          <a:noFill/>
          <a:ln w="9525">
            <a:noFill/>
            <a:miter lim="800000"/>
            <a:headEnd/>
            <a:tailEnd/>
          </a:ln>
        </p:spPr>
        <p:txBody>
          <a:bodyPr wrap="none">
            <a:spAutoFit/>
          </a:bodyPr>
          <a:lstStyle/>
          <a:p>
            <a:r>
              <a:rPr lang="en-US" altLang="zh-CN" sz="1400" dirty="0" smtClean="0">
                <a:solidFill>
                  <a:srgbClr val="000000"/>
                </a:solidFill>
                <a:latin typeface="Verdana" pitchFamily="34" charset="0"/>
                <a:cs typeface="Arial" pitchFamily="34" charset="0"/>
              </a:rPr>
              <a:t>2014.7 </a:t>
            </a:r>
            <a:r>
              <a:rPr lang="zh-CN" altLang="en-US" sz="1400" dirty="0" smtClean="0">
                <a:solidFill>
                  <a:srgbClr val="000000"/>
                </a:solidFill>
                <a:latin typeface="Verdana" pitchFamily="34" charset="0"/>
                <a:cs typeface="Arial" pitchFamily="34" charset="0"/>
              </a:rPr>
              <a:t>在</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控员集结号开展</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烟草广告害死人</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主题活动</a:t>
            </a:r>
            <a:endParaRPr lang="en-US" altLang="zh-CN" sz="1400" dirty="0" smtClean="0">
              <a:solidFill>
                <a:srgbClr val="000000"/>
              </a:solidFill>
              <a:latin typeface="Verdana" pitchFamily="34" charset="0"/>
              <a:cs typeface="Arial" pitchFamily="34" charset="0"/>
            </a:endParaRPr>
          </a:p>
          <a:p>
            <a:r>
              <a:rPr lang="en-US" altLang="zh-CN" sz="1400" b="1" dirty="0">
                <a:solidFill>
                  <a:srgbClr val="E94E0C"/>
                </a:solidFill>
                <a:latin typeface="Verdana" pitchFamily="34" charset="0"/>
                <a:cs typeface="Arial" pitchFamily="34" charset="0"/>
              </a:rPr>
              <a:t>2014.8 </a:t>
            </a:r>
            <a:r>
              <a:rPr lang="zh-CN" altLang="en-US" sz="1400" b="1" dirty="0">
                <a:solidFill>
                  <a:srgbClr val="E94E0C"/>
                </a:solidFill>
                <a:latin typeface="Verdana" pitchFamily="34" charset="0"/>
                <a:cs typeface="Arial" pitchFamily="34" charset="0"/>
              </a:rPr>
              <a:t>举办“对修订广告法的期盼”信息</a:t>
            </a:r>
            <a:r>
              <a:rPr lang="zh-CN" altLang="en-US" sz="1400" b="1" dirty="0" smtClean="0">
                <a:solidFill>
                  <a:srgbClr val="E94E0C"/>
                </a:solidFill>
                <a:latin typeface="Verdana" pitchFamily="34" charset="0"/>
                <a:cs typeface="Arial" pitchFamily="34" charset="0"/>
              </a:rPr>
              <a:t>交流会</a:t>
            </a:r>
            <a:endParaRPr lang="en-US" altLang="zh-CN" sz="1400" b="1" dirty="0">
              <a:solidFill>
                <a:srgbClr val="E94E0C"/>
              </a:solidFill>
              <a:latin typeface="Verdana" pitchFamily="34" charset="0"/>
              <a:cs typeface="Arial" pitchFamily="34" charset="0"/>
            </a:endParaRPr>
          </a:p>
        </p:txBody>
      </p:sp>
      <p:sp>
        <p:nvSpPr>
          <p:cNvPr id="26637" name="Text Box 24"/>
          <p:cNvSpPr txBox="1">
            <a:spLocks noChangeArrowheads="1"/>
          </p:cNvSpPr>
          <p:nvPr/>
        </p:nvSpPr>
        <p:spPr bwMode="auto">
          <a:xfrm>
            <a:off x="3124200" y="4171950"/>
            <a:ext cx="5108193" cy="523220"/>
          </a:xfrm>
          <a:prstGeom prst="rect">
            <a:avLst/>
          </a:prstGeom>
          <a:noFill/>
          <a:ln w="9525">
            <a:noFill/>
            <a:miter lim="800000"/>
            <a:headEnd/>
            <a:tailEnd/>
          </a:ln>
        </p:spPr>
        <p:txBody>
          <a:bodyPr wrap="none">
            <a:spAutoFit/>
          </a:bodyPr>
          <a:lstStyle/>
          <a:p>
            <a:r>
              <a:rPr lang="en-US" altLang="zh-CN" sz="1400" dirty="0" smtClean="0">
                <a:solidFill>
                  <a:srgbClr val="000000"/>
                </a:solidFill>
                <a:latin typeface="Verdana" pitchFamily="34" charset="0"/>
                <a:cs typeface="Arial" pitchFamily="34" charset="0"/>
              </a:rPr>
              <a:t>2014.9 </a:t>
            </a:r>
            <a:r>
              <a:rPr lang="zh-CN" altLang="en-US" sz="1400" dirty="0" smtClean="0">
                <a:solidFill>
                  <a:srgbClr val="000000"/>
                </a:solidFill>
                <a:latin typeface="Verdana" pitchFamily="34" charset="0"/>
                <a:cs typeface="Arial" pitchFamily="34" charset="0"/>
              </a:rPr>
              <a:t>撰写</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广告法立法原则</a:t>
            </a:r>
            <a:r>
              <a:rPr lang="en-US" altLang="zh-CN" sz="1400" dirty="0" smtClean="0">
                <a:solidFill>
                  <a:srgbClr val="000000"/>
                </a:solidFill>
                <a:latin typeface="Verdana" pitchFamily="34" charset="0"/>
                <a:cs typeface="Arial" pitchFamily="34" charset="0"/>
              </a:rPr>
              <a:t>》</a:t>
            </a:r>
            <a:endParaRPr lang="en-US" altLang="zh-CN" sz="1400" dirty="0">
              <a:solidFill>
                <a:srgbClr val="000000"/>
              </a:solidFill>
              <a:latin typeface="Verdana" pitchFamily="34" charset="0"/>
              <a:cs typeface="Arial" pitchFamily="34" charset="0"/>
            </a:endParaRPr>
          </a:p>
          <a:p>
            <a:r>
              <a:rPr lang="en-US" altLang="zh-CN" sz="1400" dirty="0" smtClean="0">
                <a:solidFill>
                  <a:srgbClr val="000000"/>
                </a:solidFill>
                <a:latin typeface="Verdana" pitchFamily="34" charset="0"/>
                <a:cs typeface="Arial" pitchFamily="34" charset="0"/>
              </a:rPr>
              <a:t>2014.9 </a:t>
            </a:r>
            <a:r>
              <a:rPr lang="zh-CN" altLang="en-US" sz="1400" dirty="0" smtClean="0">
                <a:solidFill>
                  <a:srgbClr val="000000"/>
                </a:solidFill>
                <a:latin typeface="Verdana" pitchFamily="34" charset="0"/>
                <a:cs typeface="Arial" pitchFamily="34" charset="0"/>
              </a:rPr>
              <a:t>编写</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我们决不放弃</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禁止</a:t>
            </a:r>
            <a:r>
              <a:rPr lang="en-US" altLang="zh-CN" sz="1400" dirty="0" smtClean="0">
                <a:solidFill>
                  <a:srgbClr val="000000"/>
                </a:solidFill>
                <a:latin typeface="Verdana" pitchFamily="34" charset="0"/>
                <a:cs typeface="Arial" pitchFamily="34" charset="0"/>
              </a:rPr>
              <a:t>TAPS</a:t>
            </a:r>
            <a:r>
              <a:rPr lang="zh-CN" altLang="en-US" sz="1400" dirty="0" smtClean="0">
                <a:solidFill>
                  <a:srgbClr val="000000"/>
                </a:solidFill>
                <a:latin typeface="Verdana" pitchFamily="34" charset="0"/>
                <a:cs typeface="Arial" pitchFamily="34" charset="0"/>
              </a:rPr>
              <a:t>行动的回顾与解析</a:t>
            </a:r>
            <a:r>
              <a:rPr lang="en-US" altLang="zh-CN" sz="1400" dirty="0" smtClean="0">
                <a:solidFill>
                  <a:srgbClr val="000000"/>
                </a:solidFill>
                <a:latin typeface="Verdana" pitchFamily="34" charset="0"/>
                <a:cs typeface="Arial" pitchFamily="34" charset="0"/>
              </a:rPr>
              <a:t>》</a:t>
            </a:r>
            <a:endParaRPr lang="en-US" altLang="zh-CN" sz="1400" dirty="0">
              <a:solidFill>
                <a:srgbClr val="000000"/>
              </a:solidFill>
              <a:latin typeface="Verdana" pitchFamily="34" charset="0"/>
              <a:cs typeface="Arial"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标题 1"/>
          <p:cNvSpPr>
            <a:spLocks noGrp="1"/>
          </p:cNvSpPr>
          <p:nvPr>
            <p:ph type="title"/>
          </p:nvPr>
        </p:nvSpPr>
        <p:spPr>
          <a:xfrm>
            <a:off x="457200" y="0"/>
            <a:ext cx="8229600" cy="1600200"/>
          </a:xfrm>
        </p:spPr>
        <p:txBody>
          <a:bodyPr/>
          <a:lstStyle/>
          <a:p>
            <a:r>
              <a:rPr lang="en-US" altLang="zh-CN" sz="3600" b="1" dirty="0" smtClean="0">
                <a:solidFill>
                  <a:srgbClr val="C00000"/>
                </a:solidFill>
                <a:latin typeface="+mn-ea"/>
                <a:ea typeface="+mn-ea"/>
                <a:cs typeface="Arial" pitchFamily="34" charset="0"/>
              </a:rPr>
              <a:t>8</a:t>
            </a:r>
            <a:r>
              <a:rPr lang="zh-CN" altLang="en-US" sz="3600" b="1" dirty="0" smtClean="0">
                <a:solidFill>
                  <a:srgbClr val="C00000"/>
                </a:solidFill>
                <a:latin typeface="+mn-ea"/>
                <a:ea typeface="+mn-ea"/>
                <a:cs typeface="Arial" pitchFamily="34" charset="0"/>
              </a:rPr>
              <a:t>、“对修订广告法的期盼”</a:t>
            </a:r>
            <a:r>
              <a:rPr lang="en-US" altLang="zh-CN" sz="3600" b="1" dirty="0" smtClean="0">
                <a:solidFill>
                  <a:srgbClr val="C00000"/>
                </a:solidFill>
                <a:latin typeface="+mn-ea"/>
                <a:ea typeface="+mn-ea"/>
                <a:cs typeface="Arial" pitchFamily="34" charset="0"/>
              </a:rPr>
              <a:t/>
            </a:r>
            <a:br>
              <a:rPr lang="en-US" altLang="zh-CN" sz="3600" b="1" dirty="0" smtClean="0">
                <a:solidFill>
                  <a:srgbClr val="C00000"/>
                </a:solidFill>
                <a:latin typeface="+mn-ea"/>
                <a:ea typeface="+mn-ea"/>
                <a:cs typeface="Arial" pitchFamily="34" charset="0"/>
              </a:rPr>
            </a:br>
            <a:r>
              <a:rPr lang="zh-CN" altLang="en-US" sz="3600" b="1" dirty="0" smtClean="0">
                <a:solidFill>
                  <a:srgbClr val="C00000"/>
                </a:solidFill>
                <a:latin typeface="+mn-ea"/>
                <a:ea typeface="+mn-ea"/>
                <a:cs typeface="Arial" pitchFamily="34" charset="0"/>
              </a:rPr>
              <a:t>信息交流会</a:t>
            </a:r>
            <a:endParaRPr lang="zh-CN" altLang="en-US" sz="3600" dirty="0" smtClean="0">
              <a:solidFill>
                <a:srgbClr val="C00000"/>
              </a:solidFill>
              <a:latin typeface="+mn-ea"/>
              <a:ea typeface="+mn-ea"/>
            </a:endParaRPr>
          </a:p>
        </p:txBody>
      </p:sp>
      <p:sp>
        <p:nvSpPr>
          <p:cNvPr id="41987" name="内容占位符 2"/>
          <p:cNvSpPr>
            <a:spLocks noGrp="1"/>
          </p:cNvSpPr>
          <p:nvPr>
            <p:ph idx="1"/>
          </p:nvPr>
        </p:nvSpPr>
        <p:spPr>
          <a:xfrm>
            <a:off x="457200" y="1200150"/>
            <a:ext cx="7772400" cy="3394075"/>
          </a:xfrm>
        </p:spPr>
        <p:txBody>
          <a:bodyPr/>
          <a:lstStyle/>
          <a:p>
            <a:pPr>
              <a:buNone/>
            </a:pPr>
            <a:r>
              <a:rPr lang="zh-CN" altLang="en-US" sz="2400" b="1" dirty="0" smtClean="0">
                <a:solidFill>
                  <a:srgbClr val="C00000"/>
                </a:solidFill>
                <a:latin typeface="+mn-ea"/>
              </a:rPr>
              <a:t>背景：</a:t>
            </a:r>
            <a:endParaRPr lang="en-US" altLang="zh-CN" sz="2400" b="1" dirty="0" smtClean="0">
              <a:solidFill>
                <a:srgbClr val="C00000"/>
              </a:solidFill>
              <a:latin typeface="+mn-ea"/>
            </a:endParaRPr>
          </a:p>
          <a:p>
            <a:r>
              <a:rPr lang="zh-CN" altLang="zh-CN" sz="2400" b="1" dirty="0" smtClean="0">
                <a:solidFill>
                  <a:srgbClr val="E94E0C"/>
                </a:solidFill>
                <a:latin typeface="+mn-ea"/>
              </a:rPr>
              <a:t>广告法修订稿不理想，仍旧存在很大漏洞，然而存在较大阻力</a:t>
            </a:r>
            <a:endParaRPr lang="en-US" altLang="zh-CN" sz="2400" b="1" dirty="0" smtClean="0">
              <a:solidFill>
                <a:srgbClr val="E94E0C"/>
              </a:solidFill>
              <a:latin typeface="+mn-ea"/>
            </a:endParaRPr>
          </a:p>
          <a:p>
            <a:pPr>
              <a:buNone/>
            </a:pPr>
            <a:r>
              <a:rPr lang="zh-CN" altLang="en-US" sz="2400" b="1" dirty="0" smtClean="0">
                <a:solidFill>
                  <a:srgbClr val="C00000"/>
                </a:solidFill>
                <a:latin typeface="+mn-ea"/>
              </a:rPr>
              <a:t>目的：</a:t>
            </a:r>
            <a:endParaRPr lang="en-US" altLang="zh-CN" sz="2400" b="1" dirty="0" smtClean="0">
              <a:solidFill>
                <a:srgbClr val="C00000"/>
              </a:solidFill>
              <a:latin typeface="+mn-ea"/>
            </a:endParaRPr>
          </a:p>
          <a:p>
            <a:r>
              <a:rPr lang="zh-CN" altLang="en-US" sz="2400" b="1" dirty="0" smtClean="0">
                <a:solidFill>
                  <a:srgbClr val="E94E0C"/>
                </a:solidFill>
                <a:latin typeface="+mn-ea"/>
              </a:rPr>
              <a:t>以烟草广告举报案例为导向，分析烟草广告背后法律的缺失，</a:t>
            </a:r>
            <a:r>
              <a:rPr lang="zh-CN" altLang="zh-CN" sz="2400" b="1" dirty="0" smtClean="0">
                <a:solidFill>
                  <a:srgbClr val="E94E0C"/>
                </a:solidFill>
                <a:latin typeface="+mn-ea"/>
              </a:rPr>
              <a:t>进一步推动广告法</a:t>
            </a:r>
            <a:r>
              <a:rPr lang="zh-CN" altLang="en-US" sz="2400" b="1" dirty="0" smtClean="0">
                <a:solidFill>
                  <a:srgbClr val="E94E0C"/>
                </a:solidFill>
                <a:latin typeface="+mn-ea"/>
              </a:rPr>
              <a:t>的修订</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cstate="email">
            <a:extLst>
              <a:ext uri="{28A0092B-C50C-407E-A947-70E740481C1C}">
                <a14:useLocalDpi xmlns:a14="http://schemas.microsoft.com/office/drawing/2010/main" xmlns="" val="0"/>
              </a:ext>
            </a:extLst>
          </a:blip>
          <a:stretch>
            <a:fillRect/>
          </a:stretch>
        </p:blipFill>
        <p:spPr>
          <a:xfrm>
            <a:off x="914400" y="1141961"/>
            <a:ext cx="4364182" cy="3258589"/>
          </a:xfrm>
          <a:prstGeom prst="rect">
            <a:avLst/>
          </a:prstGeom>
        </p:spPr>
      </p:pic>
      <p:sp>
        <p:nvSpPr>
          <p:cNvPr id="5" name="矩形 4"/>
          <p:cNvSpPr/>
          <p:nvPr/>
        </p:nvSpPr>
        <p:spPr>
          <a:xfrm>
            <a:off x="5486400" y="1353562"/>
            <a:ext cx="3657600" cy="3046988"/>
          </a:xfrm>
          <a:prstGeom prst="rect">
            <a:avLst/>
          </a:prstGeom>
        </p:spPr>
        <p:txBody>
          <a:bodyPr wrap="square">
            <a:spAutoFit/>
          </a:bodyPr>
          <a:lstStyle/>
          <a:p>
            <a:r>
              <a:rPr lang="zh-CN" altLang="en-US" sz="3200" b="1" dirty="0" smtClean="0">
                <a:solidFill>
                  <a:srgbClr val="E94E0C"/>
                </a:solidFill>
                <a:latin typeface="微软雅黑" pitchFamily="34" charset="-122"/>
                <a:ea typeface="微软雅黑" pitchFamily="34" charset="-122"/>
              </a:rPr>
              <a:t>呼吁在近期修订的</a:t>
            </a:r>
            <a:r>
              <a:rPr lang="en-US" altLang="zh-CN" sz="3200" b="1" dirty="0" smtClean="0">
                <a:solidFill>
                  <a:srgbClr val="E94E0C"/>
                </a:solidFill>
                <a:latin typeface="微软雅黑" pitchFamily="34" charset="-122"/>
                <a:ea typeface="微软雅黑" pitchFamily="34" charset="-122"/>
              </a:rPr>
              <a:t>《</a:t>
            </a:r>
            <a:r>
              <a:rPr lang="zh-CN" altLang="en-US" sz="3200" b="1" dirty="0" smtClean="0">
                <a:solidFill>
                  <a:srgbClr val="E94E0C"/>
                </a:solidFill>
                <a:latin typeface="微软雅黑" pitchFamily="34" charset="-122"/>
                <a:ea typeface="微软雅黑" pitchFamily="34" charset="-122"/>
              </a:rPr>
              <a:t>广告法</a:t>
            </a:r>
            <a:r>
              <a:rPr lang="en-US" altLang="zh-CN" sz="3200" b="1" dirty="0" smtClean="0">
                <a:solidFill>
                  <a:srgbClr val="E94E0C"/>
                </a:solidFill>
                <a:latin typeface="微软雅黑" pitchFamily="34" charset="-122"/>
                <a:ea typeface="微软雅黑" pitchFamily="34" charset="-122"/>
              </a:rPr>
              <a:t>》</a:t>
            </a:r>
            <a:r>
              <a:rPr lang="zh-CN" altLang="en-US" sz="3200" b="1" dirty="0" smtClean="0">
                <a:solidFill>
                  <a:srgbClr val="E94E0C"/>
                </a:solidFill>
                <a:latin typeface="微软雅黑" pitchFamily="34" charset="-122"/>
                <a:ea typeface="微软雅黑" pitchFamily="34" charset="-122"/>
              </a:rPr>
              <a:t>时，应明确禁止一切户外广告，并对何为烟草广告作进一步明确的界定</a:t>
            </a:r>
            <a:endParaRPr lang="zh-CN" altLang="en-US" sz="3200" dirty="0">
              <a:solidFill>
                <a:srgbClr val="E94E0C"/>
              </a:solidFill>
            </a:endParaRPr>
          </a:p>
        </p:txBody>
      </p:sp>
      <p:sp>
        <p:nvSpPr>
          <p:cNvPr id="7" name="TextBox 6"/>
          <p:cNvSpPr txBox="1"/>
          <p:nvPr/>
        </p:nvSpPr>
        <p:spPr>
          <a:xfrm flipH="1">
            <a:off x="914398" y="373618"/>
            <a:ext cx="8229601" cy="646331"/>
          </a:xfrm>
          <a:prstGeom prst="rect">
            <a:avLst/>
          </a:prstGeom>
          <a:noFill/>
        </p:spPr>
        <p:txBody>
          <a:bodyPr wrap="square" rtlCol="0">
            <a:spAutoFit/>
          </a:bodyPr>
          <a:lstStyle/>
          <a:p>
            <a:r>
              <a:rPr lang="zh-CN" altLang="en-US" sz="3600" b="1" dirty="0" smtClean="0">
                <a:solidFill>
                  <a:srgbClr val="953735"/>
                </a:solidFill>
                <a:latin typeface="微软雅黑" pitchFamily="34" charset="-122"/>
                <a:ea typeface="微软雅黑" pitchFamily="34" charset="-122"/>
              </a:rPr>
              <a:t>上海卷烟厂旁的爱我中华大型户外广告</a:t>
            </a:r>
            <a:endParaRPr lang="zh-CN" altLang="en-US" sz="3600" b="1" dirty="0">
              <a:solidFill>
                <a:srgbClr val="953735"/>
              </a:solidFill>
              <a:latin typeface="微软雅黑" pitchFamily="34" charset="-122"/>
              <a:ea typeface="微软雅黑" pitchFamily="34" charset="-122"/>
            </a:endParaRPr>
          </a:p>
        </p:txBody>
      </p:sp>
      <p:pic>
        <p:nvPicPr>
          <p:cNvPr id="8" name="Picture 2" descr="D:\kongyan\葛新\烟草广告图片编号\50.JPG"/>
          <p:cNvPicPr>
            <a:picLocks noChangeAspect="1" noChangeArrowheads="1"/>
          </p:cNvPicPr>
          <p:nvPr/>
        </p:nvPicPr>
        <p:blipFill>
          <a:blip r:embed="rId3" cstate="email"/>
          <a:srcRect/>
          <a:stretch>
            <a:fillRect/>
          </a:stretch>
        </p:blipFill>
        <p:spPr bwMode="auto">
          <a:xfrm>
            <a:off x="0" y="742950"/>
            <a:ext cx="4826277" cy="326624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4066282"/>
            <a:ext cx="9144000" cy="1077218"/>
          </a:xfrm>
          <a:prstGeom prst="rect">
            <a:avLst/>
          </a:prstGeom>
        </p:spPr>
        <p:txBody>
          <a:bodyPr wrap="square">
            <a:spAutoFit/>
          </a:bodyPr>
          <a:lstStyle/>
          <a:p>
            <a:r>
              <a:rPr lang="zh-CN" altLang="zh-CN" sz="3200" b="1" dirty="0" smtClean="0">
                <a:solidFill>
                  <a:srgbClr val="E94E0C"/>
                </a:solidFill>
                <a:latin typeface="微软雅黑" pitchFamily="34" charset="-122"/>
                <a:ea typeface="微软雅黑" pitchFamily="34" charset="-122"/>
              </a:rPr>
              <a:t>修订《广告法》时，应当明确规定对于烟草广告，无论其广告主用什么名义，都应一律查处</a:t>
            </a:r>
            <a:endParaRPr lang="zh-CN" altLang="en-US" sz="3200" b="1" dirty="0" smtClean="0">
              <a:solidFill>
                <a:srgbClr val="E94E0C"/>
              </a:solidFill>
              <a:latin typeface="微软雅黑" pitchFamily="34" charset="-122"/>
              <a:ea typeface="微软雅黑" pitchFamily="34" charset="-122"/>
            </a:endParaRPr>
          </a:p>
        </p:txBody>
      </p:sp>
      <p:sp>
        <p:nvSpPr>
          <p:cNvPr id="7" name="TextBox 6"/>
          <p:cNvSpPr txBox="1"/>
          <p:nvPr/>
        </p:nvSpPr>
        <p:spPr>
          <a:xfrm flipH="1">
            <a:off x="914398" y="373618"/>
            <a:ext cx="8229601" cy="646331"/>
          </a:xfrm>
          <a:prstGeom prst="rect">
            <a:avLst/>
          </a:prstGeom>
          <a:noFill/>
        </p:spPr>
        <p:txBody>
          <a:bodyPr wrap="square" rtlCol="0">
            <a:spAutoFit/>
          </a:bodyPr>
          <a:lstStyle/>
          <a:p>
            <a:r>
              <a:rPr lang="zh-CN" altLang="en-US" sz="3600" b="1" dirty="0" smtClean="0">
                <a:solidFill>
                  <a:srgbClr val="953735"/>
                </a:solidFill>
                <a:latin typeface="微软雅黑" pitchFamily="34" charset="-122"/>
                <a:ea typeface="微软雅黑" pitchFamily="34" charset="-122"/>
              </a:rPr>
              <a:t>北京西站红塔集团“山高人为峰”广告</a:t>
            </a:r>
            <a:endParaRPr lang="zh-CN" altLang="en-US" sz="3600" b="1" dirty="0">
              <a:solidFill>
                <a:srgbClr val="953735"/>
              </a:solidFill>
              <a:latin typeface="微软雅黑" pitchFamily="34" charset="-122"/>
              <a:ea typeface="微软雅黑" pitchFamily="34" charset="-122"/>
            </a:endParaRPr>
          </a:p>
        </p:txBody>
      </p:sp>
      <p:pic>
        <p:nvPicPr>
          <p:cNvPr id="8" name="Picture 2" descr="L:\2014新探诉讼\北京西站烟草广告向北京市工商局提出的申请书\附件\DSC_0758.jpg"/>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1652027" y="1321585"/>
            <a:ext cx="5839946" cy="250033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标题 1"/>
          <p:cNvSpPr>
            <a:spLocks noGrp="1"/>
          </p:cNvSpPr>
          <p:nvPr>
            <p:ph type="title"/>
          </p:nvPr>
        </p:nvSpPr>
        <p:spPr/>
        <p:txBody>
          <a:bodyPr/>
          <a:lstStyle/>
          <a:p>
            <a:r>
              <a:rPr lang="en-US" altLang="zh-CN" sz="3600" b="1" dirty="0" smtClean="0">
                <a:solidFill>
                  <a:srgbClr val="953735"/>
                </a:solidFill>
                <a:latin typeface="微软雅黑" pitchFamily="34" charset="-122"/>
                <a:ea typeface="微软雅黑" pitchFamily="34" charset="-122"/>
                <a:cs typeface="Arial" pitchFamily="34" charset="0"/>
              </a:rPr>
              <a:t>10</a:t>
            </a:r>
            <a:r>
              <a:rPr lang="zh-CN" altLang="en-US" sz="3600" b="1" dirty="0" smtClean="0">
                <a:solidFill>
                  <a:srgbClr val="953735"/>
                </a:solidFill>
                <a:latin typeface="微软雅黑" pitchFamily="34" charset="-122"/>
                <a:ea typeface="微软雅黑" pitchFamily="34" charset="-122"/>
                <a:cs typeface="Arial" pitchFamily="34" charset="0"/>
              </a:rPr>
              <a:t>、北京西站“山高人为峰”认知程度广告进行民意调查</a:t>
            </a:r>
            <a:endParaRPr lang="zh-CN" altLang="en-US" sz="3600" dirty="0" smtClean="0">
              <a:solidFill>
                <a:srgbClr val="953735"/>
              </a:solidFill>
              <a:latin typeface="微软雅黑" pitchFamily="34" charset="-122"/>
              <a:ea typeface="微软雅黑" pitchFamily="34" charset="-122"/>
            </a:endParaRPr>
          </a:p>
        </p:txBody>
      </p:sp>
      <p:sp>
        <p:nvSpPr>
          <p:cNvPr id="104451" name="内容占位符 2"/>
          <p:cNvSpPr>
            <a:spLocks noGrp="1"/>
          </p:cNvSpPr>
          <p:nvPr>
            <p:ph idx="1"/>
          </p:nvPr>
        </p:nvSpPr>
        <p:spPr/>
        <p:txBody>
          <a:bodyPr/>
          <a:lstStyle/>
          <a:p>
            <a:r>
              <a:rPr lang="zh-CN" altLang="zh-CN" b="1" dirty="0" smtClean="0"/>
              <a:t>实际回收问卷量为</a:t>
            </a:r>
            <a:r>
              <a:rPr lang="en-US" altLang="zh-CN" b="1" dirty="0" smtClean="0"/>
              <a:t>620</a:t>
            </a:r>
            <a:r>
              <a:rPr lang="zh-CN" altLang="zh-CN" b="1" dirty="0" smtClean="0"/>
              <a:t>份，其中有效样本量为</a:t>
            </a:r>
            <a:r>
              <a:rPr lang="en-US" altLang="zh-CN" b="1" dirty="0" smtClean="0"/>
              <a:t>607</a:t>
            </a:r>
            <a:r>
              <a:rPr lang="zh-CN" altLang="zh-CN" b="1" dirty="0" smtClean="0"/>
              <a:t>份，有效率为：</a:t>
            </a:r>
            <a:r>
              <a:rPr lang="en-US" altLang="zh-CN" b="1" dirty="0" smtClean="0"/>
              <a:t>97.9%</a:t>
            </a:r>
            <a:r>
              <a:rPr lang="zh-CN" altLang="zh-CN" b="1" dirty="0" smtClean="0"/>
              <a:t>。</a:t>
            </a:r>
            <a:endParaRPr lang="en-US" altLang="zh-CN" b="1" dirty="0" smtClean="0"/>
          </a:p>
          <a:p>
            <a:pPr>
              <a:buFont typeface="Arial" pitchFamily="34" charset="0"/>
              <a:buNone/>
            </a:pPr>
            <a:r>
              <a:rPr lang="zh-CN" altLang="zh-CN" b="1" dirty="0" smtClean="0"/>
              <a:t>调查方式</a:t>
            </a:r>
          </a:p>
          <a:p>
            <a:r>
              <a:rPr lang="zh-CN" altLang="zh-CN" b="1" dirty="0" smtClean="0"/>
              <a:t>在北京西客站“山高人为峰”图文组合处，随机拦截来往人群，采用自行设计的调查问卷开展调查。</a:t>
            </a:r>
            <a:endParaRPr lang="zh-CN" altLang="zh-CN" dirty="0" smtClean="0"/>
          </a:p>
          <a:p>
            <a:endParaRPr lang="zh-CN" altLang="en-US" dirty="0" smtClean="0"/>
          </a:p>
        </p:txBody>
      </p:sp>
      <p:pic>
        <p:nvPicPr>
          <p:cNvPr id="104452" name="Picture 2" descr="L:\2014新探诉讼\北京西站烟草广告向北京市工商局提出的申请书\附件\DSC_0758.jpg"/>
          <p:cNvPicPr>
            <a:picLocks noChangeAspect="1" noChangeArrowheads="1"/>
          </p:cNvPicPr>
          <p:nvPr/>
        </p:nvPicPr>
        <p:blipFill>
          <a:blip r:embed="rId2" cstate="email"/>
          <a:srcRect/>
          <a:stretch>
            <a:fillRect/>
          </a:stretch>
        </p:blipFill>
        <p:spPr bwMode="auto">
          <a:xfrm>
            <a:off x="914400" y="742950"/>
            <a:ext cx="7942263" cy="3400425"/>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r>
              <a:rPr lang="en-US" altLang="zh-CN" sz="3600" b="1" kern="1200" dirty="0" smtClean="0">
                <a:solidFill>
                  <a:srgbClr val="953735"/>
                </a:solidFill>
                <a:latin typeface="+mn-ea"/>
                <a:ea typeface="+mn-ea"/>
                <a:cs typeface="+mn-cs"/>
              </a:rPr>
              <a:t>1.</a:t>
            </a:r>
            <a:r>
              <a:rPr lang="zh-CN" altLang="en-US" sz="3600" b="1" kern="1200" dirty="0" smtClean="0">
                <a:solidFill>
                  <a:srgbClr val="953735"/>
                </a:solidFill>
                <a:latin typeface="+mn-ea"/>
                <a:ea typeface="+mn-ea"/>
                <a:cs typeface="+mn-cs"/>
              </a:rPr>
              <a:t>对图文组合的联想</a:t>
            </a:r>
            <a:endParaRPr lang="zh-CN" altLang="en-US" sz="3600" b="1" kern="1200" dirty="0">
              <a:solidFill>
                <a:srgbClr val="953735"/>
              </a:solidFill>
              <a:latin typeface="+mn-ea"/>
              <a:ea typeface="+mn-ea"/>
              <a:cs typeface="+mn-cs"/>
            </a:endParaRPr>
          </a:p>
        </p:txBody>
      </p:sp>
      <p:sp>
        <p:nvSpPr>
          <p:cNvPr id="3" name="内容占位符 2"/>
          <p:cNvSpPr>
            <a:spLocks noGrp="1"/>
          </p:cNvSpPr>
          <p:nvPr>
            <p:ph idx="1"/>
          </p:nvPr>
        </p:nvSpPr>
        <p:spPr>
          <a:xfrm>
            <a:off x="457200" y="1200150"/>
            <a:ext cx="4114800" cy="3394075"/>
          </a:xfrm>
        </p:spPr>
        <p:txBody>
          <a:bodyPr/>
          <a:lstStyle/>
          <a:p>
            <a:pPr>
              <a:buFont typeface="Arial" pitchFamily="34" charset="0"/>
              <a:buNone/>
              <a:defRPr/>
            </a:pPr>
            <a:r>
              <a:rPr lang="zh-CN" altLang="en-US" sz="2000" b="1" kern="1200" dirty="0" smtClean="0">
                <a:solidFill>
                  <a:srgbClr val="953735"/>
                </a:solidFill>
                <a:latin typeface="+mn-ea"/>
              </a:rPr>
              <a:t>问题</a:t>
            </a:r>
            <a:r>
              <a:rPr lang="en-US" altLang="zh-CN" sz="2000" b="1" kern="1200" dirty="0" smtClean="0">
                <a:solidFill>
                  <a:srgbClr val="953735"/>
                </a:solidFill>
                <a:latin typeface="+mn-ea"/>
              </a:rPr>
              <a:t>1</a:t>
            </a:r>
            <a:r>
              <a:rPr lang="zh-CN" altLang="zh-CN" sz="2000" b="1" kern="1200" dirty="0" smtClean="0">
                <a:solidFill>
                  <a:srgbClr val="953735"/>
                </a:solidFill>
                <a:latin typeface="+mn-ea"/>
              </a:rPr>
              <a:t>：</a:t>
            </a:r>
            <a:endParaRPr lang="en-US" altLang="zh-CN" sz="2000" b="1" kern="1200" dirty="0" smtClean="0">
              <a:solidFill>
                <a:srgbClr val="953735"/>
              </a:solidFill>
              <a:latin typeface="+mn-ea"/>
            </a:endParaRPr>
          </a:p>
          <a:p>
            <a:pPr>
              <a:defRPr/>
            </a:pPr>
            <a:r>
              <a:rPr lang="zh-CN" altLang="zh-CN" sz="2000" b="1" kern="1200" dirty="0" smtClean="0">
                <a:solidFill>
                  <a:srgbClr val="E94E0C"/>
                </a:solidFill>
                <a:latin typeface="+mn-ea"/>
              </a:rPr>
              <a:t>您</a:t>
            </a:r>
            <a:r>
              <a:rPr lang="zh-CN" altLang="zh-CN" sz="2000" b="1" kern="1200" dirty="0">
                <a:solidFill>
                  <a:srgbClr val="E94E0C"/>
                </a:solidFill>
                <a:latin typeface="+mn-ea"/>
              </a:rPr>
              <a:t>看到的图文</a:t>
            </a:r>
            <a:r>
              <a:rPr lang="zh-CN" altLang="zh-CN" sz="2000" b="1" kern="1200" dirty="0" smtClean="0">
                <a:solidFill>
                  <a:srgbClr val="E94E0C"/>
                </a:solidFill>
                <a:latin typeface="+mn-ea"/>
              </a:rPr>
              <a:t>组合，</a:t>
            </a:r>
            <a:r>
              <a:rPr lang="zh-CN" altLang="zh-CN" sz="2000" b="1" kern="1200" dirty="0">
                <a:solidFill>
                  <a:srgbClr val="E94E0C"/>
                </a:solidFill>
                <a:latin typeface="+mn-ea"/>
              </a:rPr>
              <a:t>是在推销</a:t>
            </a:r>
            <a:r>
              <a:rPr lang="zh-CN" altLang="zh-CN" sz="2000" b="1" kern="1200" dirty="0" smtClean="0">
                <a:solidFill>
                  <a:srgbClr val="E94E0C"/>
                </a:solidFill>
                <a:latin typeface="+mn-ea"/>
              </a:rPr>
              <a:t>什么或联想到什么？ </a:t>
            </a:r>
            <a:endParaRPr lang="en-US" altLang="zh-CN" sz="2000" b="1" kern="1200" dirty="0" smtClean="0">
              <a:solidFill>
                <a:srgbClr val="E94E0C"/>
              </a:solidFill>
              <a:latin typeface="+mn-ea"/>
            </a:endParaRPr>
          </a:p>
          <a:p>
            <a:pPr>
              <a:buFont typeface="Arial" pitchFamily="34" charset="0"/>
              <a:buNone/>
              <a:defRPr/>
            </a:pPr>
            <a:r>
              <a:rPr lang="zh-CN" altLang="en-US" sz="2000" b="1" kern="1200" dirty="0" smtClean="0">
                <a:solidFill>
                  <a:srgbClr val="953735"/>
                </a:solidFill>
                <a:latin typeface="+mn-ea"/>
              </a:rPr>
              <a:t>回答：</a:t>
            </a:r>
            <a:endParaRPr lang="en-US" altLang="zh-CN" sz="2000" b="1" kern="1200" dirty="0" smtClean="0">
              <a:solidFill>
                <a:srgbClr val="953735"/>
              </a:solidFill>
              <a:latin typeface="+mn-ea"/>
            </a:endParaRPr>
          </a:p>
          <a:p>
            <a:pPr>
              <a:defRPr/>
            </a:pPr>
            <a:r>
              <a:rPr lang="en-US" altLang="zh-CN" sz="2000" b="1" kern="1200" dirty="0" smtClean="0">
                <a:solidFill>
                  <a:srgbClr val="E94E0C"/>
                </a:solidFill>
                <a:latin typeface="+mn-ea"/>
              </a:rPr>
              <a:t>49.1</a:t>
            </a:r>
            <a:r>
              <a:rPr lang="en-US" altLang="zh-CN" sz="2000" b="1" kern="1200" dirty="0">
                <a:solidFill>
                  <a:srgbClr val="E94E0C"/>
                </a:solidFill>
                <a:latin typeface="+mn-ea"/>
              </a:rPr>
              <a:t>%</a:t>
            </a:r>
            <a:r>
              <a:rPr lang="zh-CN" altLang="zh-CN" sz="2000" b="1" kern="1200" dirty="0">
                <a:solidFill>
                  <a:srgbClr val="E94E0C"/>
                </a:solidFill>
                <a:latin typeface="+mn-ea"/>
              </a:rPr>
              <a:t>的被访者选择了</a:t>
            </a:r>
            <a:r>
              <a:rPr lang="zh-CN" altLang="zh-CN" sz="2000" b="1" kern="1200" dirty="0" smtClean="0">
                <a:solidFill>
                  <a:srgbClr val="E94E0C"/>
                </a:solidFill>
                <a:latin typeface="+mn-ea"/>
              </a:rPr>
              <a:t>“烟草”</a:t>
            </a:r>
            <a:r>
              <a:rPr lang="zh-CN" altLang="en-US" sz="2000" b="1" kern="1200" dirty="0" smtClean="0">
                <a:solidFill>
                  <a:srgbClr val="E94E0C"/>
                </a:solidFill>
                <a:latin typeface="+mn-ea"/>
              </a:rPr>
              <a:t>（</a:t>
            </a:r>
            <a:r>
              <a:rPr lang="zh-CN" altLang="zh-CN" sz="2000" b="1" kern="1200" dirty="0" smtClean="0">
                <a:solidFill>
                  <a:srgbClr val="E94E0C"/>
                </a:solidFill>
                <a:latin typeface="+mn-ea"/>
              </a:rPr>
              <a:t>在“吸烟人群”中，</a:t>
            </a:r>
            <a:r>
              <a:rPr lang="en-US" altLang="zh-CN" sz="2000" b="1" kern="1200" dirty="0" smtClean="0">
                <a:solidFill>
                  <a:srgbClr val="E94E0C"/>
                </a:solidFill>
                <a:latin typeface="+mn-ea"/>
              </a:rPr>
              <a:t>86.0%</a:t>
            </a:r>
            <a:r>
              <a:rPr lang="zh-CN" altLang="zh-CN" sz="2000" b="1" kern="1200" dirty="0" smtClean="0">
                <a:solidFill>
                  <a:srgbClr val="E94E0C"/>
                </a:solidFill>
                <a:latin typeface="+mn-ea"/>
              </a:rPr>
              <a:t>的被访者表示看到该图文组合联想到了“烟草”；</a:t>
            </a:r>
            <a:r>
              <a:rPr lang="zh-CN" altLang="en-US" sz="2000" b="1" kern="1200" dirty="0" smtClean="0">
                <a:solidFill>
                  <a:srgbClr val="E94E0C"/>
                </a:solidFill>
                <a:latin typeface="+mn-ea"/>
              </a:rPr>
              <a:t>）</a:t>
            </a:r>
            <a:endParaRPr lang="en-US" altLang="zh-CN" sz="2000" b="1" kern="1200" dirty="0" smtClean="0">
              <a:solidFill>
                <a:srgbClr val="E94E0C"/>
              </a:solidFill>
              <a:latin typeface="+mn-ea"/>
            </a:endParaRPr>
          </a:p>
          <a:p>
            <a:pPr>
              <a:defRPr/>
            </a:pPr>
            <a:r>
              <a:rPr lang="en-US" altLang="zh-CN" sz="2000" b="1" kern="1200" dirty="0" smtClean="0">
                <a:solidFill>
                  <a:srgbClr val="E94E0C"/>
                </a:solidFill>
                <a:latin typeface="+mn-ea"/>
              </a:rPr>
              <a:t>4.0</a:t>
            </a:r>
            <a:r>
              <a:rPr lang="en-US" altLang="zh-CN" sz="2000" b="1" kern="1200" dirty="0">
                <a:solidFill>
                  <a:srgbClr val="E94E0C"/>
                </a:solidFill>
                <a:latin typeface="+mn-ea"/>
              </a:rPr>
              <a:t>%</a:t>
            </a:r>
            <a:r>
              <a:rPr lang="zh-CN" altLang="zh-CN" sz="2000" b="1" kern="1200" dirty="0">
                <a:solidFill>
                  <a:srgbClr val="E94E0C"/>
                </a:solidFill>
                <a:latin typeface="+mn-ea"/>
              </a:rPr>
              <a:t>的被访者</a:t>
            </a:r>
            <a:r>
              <a:rPr lang="zh-CN" altLang="zh-CN" sz="2000" b="1" kern="1200" dirty="0" smtClean="0">
                <a:solidFill>
                  <a:srgbClr val="E94E0C"/>
                </a:solidFill>
                <a:latin typeface="+mn-ea"/>
              </a:rPr>
              <a:t>选择“非烟草</a:t>
            </a:r>
            <a:r>
              <a:rPr lang="zh-CN" altLang="en-US" sz="2000" b="1" kern="1200" dirty="0" smtClean="0">
                <a:solidFill>
                  <a:srgbClr val="E94E0C"/>
                </a:solidFill>
                <a:latin typeface="+mn-ea"/>
              </a:rPr>
              <a:t>”</a:t>
            </a:r>
            <a:endParaRPr lang="en-US" altLang="zh-CN" sz="2000" b="1" kern="1200" dirty="0" smtClean="0">
              <a:solidFill>
                <a:srgbClr val="E94E0C"/>
              </a:solidFill>
              <a:latin typeface="+mn-ea"/>
            </a:endParaRPr>
          </a:p>
          <a:p>
            <a:pPr>
              <a:defRPr/>
            </a:pPr>
            <a:r>
              <a:rPr lang="en-US" altLang="zh-CN" sz="2000" b="1" kern="1200" dirty="0" smtClean="0">
                <a:solidFill>
                  <a:srgbClr val="E94E0C"/>
                </a:solidFill>
                <a:latin typeface="+mn-ea"/>
              </a:rPr>
              <a:t>47.0</a:t>
            </a:r>
            <a:r>
              <a:rPr lang="en-US" altLang="zh-CN" sz="2000" b="1" kern="1200" dirty="0">
                <a:solidFill>
                  <a:srgbClr val="E94E0C"/>
                </a:solidFill>
                <a:latin typeface="+mn-ea"/>
              </a:rPr>
              <a:t>%</a:t>
            </a:r>
            <a:r>
              <a:rPr lang="zh-CN" altLang="zh-CN" sz="2000" b="1" kern="1200" dirty="0">
                <a:solidFill>
                  <a:srgbClr val="E94E0C"/>
                </a:solidFill>
                <a:latin typeface="+mn-ea"/>
              </a:rPr>
              <a:t>的被访者</a:t>
            </a:r>
            <a:r>
              <a:rPr lang="zh-CN" altLang="zh-CN" sz="2000" b="1" kern="1200" dirty="0" smtClean="0">
                <a:solidFill>
                  <a:srgbClr val="E94E0C"/>
                </a:solidFill>
                <a:latin typeface="+mn-ea"/>
              </a:rPr>
              <a:t>选择“不知道</a:t>
            </a:r>
            <a:r>
              <a:rPr lang="zh-CN" altLang="en-US" sz="2000" b="1" kern="1200" dirty="0" smtClean="0">
                <a:solidFill>
                  <a:srgbClr val="E94E0C"/>
                </a:solidFill>
                <a:latin typeface="+mn-ea"/>
              </a:rPr>
              <a:t>”</a:t>
            </a:r>
            <a:endParaRPr lang="zh-CN" altLang="zh-CN" sz="2000" b="1" kern="1200" dirty="0">
              <a:solidFill>
                <a:srgbClr val="E94E0C"/>
              </a:solidFill>
              <a:latin typeface="+mn-ea"/>
            </a:endParaRPr>
          </a:p>
          <a:p>
            <a:pPr>
              <a:defRPr/>
            </a:pPr>
            <a:endParaRPr lang="zh-CN" altLang="en-US" dirty="0"/>
          </a:p>
        </p:txBody>
      </p:sp>
      <p:graphicFrame>
        <p:nvGraphicFramePr>
          <p:cNvPr id="4" name="内容占位符 3"/>
          <p:cNvGraphicFramePr>
            <a:graphicFrameLocks/>
          </p:cNvGraphicFramePr>
          <p:nvPr/>
        </p:nvGraphicFramePr>
        <p:xfrm>
          <a:off x="4572000" y="742951"/>
          <a:ext cx="3657600" cy="440055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defRPr/>
            </a:pPr>
            <a:r>
              <a:rPr lang="en-US" altLang="zh-CN" sz="3600" b="1" kern="1200" dirty="0" smtClean="0">
                <a:solidFill>
                  <a:srgbClr val="953735"/>
                </a:solidFill>
                <a:latin typeface="+mn-ea"/>
                <a:ea typeface="+mn-ea"/>
                <a:cs typeface="+mn-cs"/>
              </a:rPr>
              <a:t>2.</a:t>
            </a:r>
            <a:r>
              <a:rPr lang="zh-CN" altLang="zh-CN" sz="3600" b="1" kern="1200" dirty="0" smtClean="0">
                <a:solidFill>
                  <a:srgbClr val="953735"/>
                </a:solidFill>
                <a:latin typeface="+mn-ea"/>
                <a:ea typeface="+mn-ea"/>
                <a:cs typeface="+mn-cs"/>
              </a:rPr>
              <a:t>对</a:t>
            </a:r>
            <a:r>
              <a:rPr lang="zh-CN" altLang="zh-CN" sz="3600" b="1" kern="1200" dirty="0">
                <a:solidFill>
                  <a:srgbClr val="953735"/>
                </a:solidFill>
                <a:latin typeface="+mn-ea"/>
                <a:ea typeface="+mn-ea"/>
                <a:cs typeface="+mn-cs"/>
              </a:rPr>
              <a:t>“红塔集团”的认知</a:t>
            </a:r>
            <a:r>
              <a:rPr lang="zh-CN" altLang="zh-CN" sz="3600" b="1" kern="1200" dirty="0" smtClean="0">
                <a:solidFill>
                  <a:srgbClr val="953735"/>
                </a:solidFill>
                <a:latin typeface="+mn-ea"/>
                <a:ea typeface="+mn-ea"/>
                <a:cs typeface="+mn-cs"/>
              </a:rPr>
              <a:t>情况</a:t>
            </a:r>
            <a:endParaRPr lang="zh-CN" altLang="zh-CN" sz="3600" b="1" kern="1200" dirty="0">
              <a:solidFill>
                <a:srgbClr val="953735"/>
              </a:solidFill>
              <a:latin typeface="+mn-ea"/>
              <a:ea typeface="+mn-ea"/>
              <a:cs typeface="+mn-cs"/>
            </a:endParaRPr>
          </a:p>
        </p:txBody>
      </p:sp>
      <p:sp>
        <p:nvSpPr>
          <p:cNvPr id="3" name="内容占位符 2"/>
          <p:cNvSpPr>
            <a:spLocks noGrp="1"/>
          </p:cNvSpPr>
          <p:nvPr>
            <p:ph idx="1"/>
          </p:nvPr>
        </p:nvSpPr>
        <p:spPr>
          <a:xfrm>
            <a:off x="457200" y="1200150"/>
            <a:ext cx="4114800" cy="3394075"/>
          </a:xfrm>
        </p:spPr>
        <p:txBody>
          <a:bodyPr>
            <a:normAutofit fontScale="85000" lnSpcReduction="10000"/>
          </a:bodyPr>
          <a:lstStyle/>
          <a:p>
            <a:pPr>
              <a:buFont typeface="Arial" pitchFamily="34" charset="0"/>
              <a:buNone/>
              <a:defRPr/>
            </a:pPr>
            <a:r>
              <a:rPr lang="zh-CN" altLang="en-US" sz="2200" b="1" kern="1200" dirty="0" smtClean="0">
                <a:solidFill>
                  <a:srgbClr val="953735"/>
                </a:solidFill>
                <a:latin typeface="+mn-ea"/>
              </a:rPr>
              <a:t>问题</a:t>
            </a:r>
            <a:r>
              <a:rPr lang="en-US" altLang="zh-CN" sz="2200" b="1" kern="1200" dirty="0" smtClean="0">
                <a:solidFill>
                  <a:srgbClr val="953735"/>
                </a:solidFill>
                <a:latin typeface="+mn-ea"/>
              </a:rPr>
              <a:t>2</a:t>
            </a:r>
            <a:r>
              <a:rPr lang="zh-CN" altLang="zh-CN" sz="2200" b="1" kern="1200" dirty="0" smtClean="0">
                <a:solidFill>
                  <a:srgbClr val="953735"/>
                </a:solidFill>
                <a:latin typeface="+mn-ea"/>
              </a:rPr>
              <a:t>：</a:t>
            </a:r>
            <a:endParaRPr lang="en-US" altLang="zh-CN" sz="2200" b="1" kern="1200" dirty="0" smtClean="0">
              <a:solidFill>
                <a:srgbClr val="953735"/>
              </a:solidFill>
              <a:latin typeface="+mn-ea"/>
            </a:endParaRPr>
          </a:p>
          <a:p>
            <a:pPr>
              <a:defRPr/>
            </a:pPr>
            <a:r>
              <a:rPr lang="zh-CN" altLang="zh-CN" sz="2400" b="1" kern="1200" dirty="0" smtClean="0">
                <a:solidFill>
                  <a:srgbClr val="E94E0C"/>
                </a:solidFill>
                <a:latin typeface="+mn-ea"/>
              </a:rPr>
              <a:t>您看到的图文组合中的“红塔集团”，是经营什么商品或提供什么服务的公司</a:t>
            </a:r>
            <a:r>
              <a:rPr lang="en-US" altLang="zh-CN" sz="2400" b="1" kern="1200" dirty="0" smtClean="0">
                <a:solidFill>
                  <a:srgbClr val="E94E0C"/>
                </a:solidFill>
                <a:latin typeface="+mn-ea"/>
              </a:rPr>
              <a:t>/</a:t>
            </a:r>
            <a:r>
              <a:rPr lang="zh-CN" altLang="zh-CN" sz="2400" b="1" kern="1200" dirty="0" smtClean="0">
                <a:solidFill>
                  <a:srgbClr val="E94E0C"/>
                </a:solidFill>
                <a:latin typeface="+mn-ea"/>
              </a:rPr>
              <a:t>机构？</a:t>
            </a:r>
            <a:endParaRPr lang="en-US" altLang="zh-CN" sz="2400" b="1" kern="1200" dirty="0" smtClean="0">
              <a:solidFill>
                <a:srgbClr val="E94E0C"/>
              </a:solidFill>
              <a:latin typeface="+mn-ea"/>
            </a:endParaRPr>
          </a:p>
          <a:p>
            <a:pPr>
              <a:buFont typeface="Arial" pitchFamily="34" charset="0"/>
              <a:buNone/>
              <a:defRPr/>
            </a:pPr>
            <a:r>
              <a:rPr lang="zh-CN" altLang="en-US" sz="2200" b="1" kern="1200" dirty="0" smtClean="0">
                <a:solidFill>
                  <a:srgbClr val="953735"/>
                </a:solidFill>
                <a:latin typeface="+mn-ea"/>
              </a:rPr>
              <a:t>答案：</a:t>
            </a:r>
            <a:endParaRPr lang="en-US" altLang="zh-CN" sz="2200" b="1" kern="1200" dirty="0" smtClean="0">
              <a:solidFill>
                <a:srgbClr val="953735"/>
              </a:solidFill>
              <a:latin typeface="+mn-ea"/>
            </a:endParaRPr>
          </a:p>
          <a:p>
            <a:pPr>
              <a:defRPr/>
            </a:pPr>
            <a:r>
              <a:rPr lang="en-US" altLang="zh-CN" sz="2400" b="1" kern="1200" dirty="0" smtClean="0">
                <a:solidFill>
                  <a:srgbClr val="E94E0C"/>
                </a:solidFill>
                <a:latin typeface="+mn-ea"/>
              </a:rPr>
              <a:t>54%</a:t>
            </a:r>
            <a:r>
              <a:rPr lang="zh-CN" altLang="zh-CN" sz="2400" b="1" kern="1200" dirty="0" smtClean="0">
                <a:solidFill>
                  <a:srgbClr val="E94E0C"/>
                </a:solidFill>
                <a:latin typeface="+mn-ea"/>
              </a:rPr>
              <a:t>的被访者选择了“烟草”</a:t>
            </a:r>
            <a:r>
              <a:rPr lang="zh-CN" altLang="en-US" sz="2400" b="1" kern="1200" dirty="0" smtClean="0">
                <a:solidFill>
                  <a:srgbClr val="E94E0C"/>
                </a:solidFill>
                <a:latin typeface="+mn-ea"/>
              </a:rPr>
              <a:t>（</a:t>
            </a:r>
            <a:r>
              <a:rPr lang="zh-CN" altLang="zh-CN" sz="2400" b="1" kern="1200" dirty="0" smtClean="0">
                <a:solidFill>
                  <a:srgbClr val="E94E0C"/>
                </a:solidFill>
                <a:latin typeface="+mn-ea"/>
              </a:rPr>
              <a:t>在“吸烟人群”中，</a:t>
            </a:r>
            <a:r>
              <a:rPr lang="en-US" altLang="zh-CN" sz="2400" b="1" kern="1200" dirty="0" smtClean="0">
                <a:solidFill>
                  <a:srgbClr val="E94E0C"/>
                </a:solidFill>
                <a:latin typeface="+mn-ea"/>
              </a:rPr>
              <a:t> 87.6%</a:t>
            </a:r>
            <a:r>
              <a:rPr lang="zh-CN" altLang="zh-CN" sz="2400" b="1" kern="1200" dirty="0" smtClean="0">
                <a:solidFill>
                  <a:srgbClr val="E94E0C"/>
                </a:solidFill>
                <a:latin typeface="+mn-ea"/>
              </a:rPr>
              <a:t>的被访者表示“图文组合中的“红塔集团”经营“烟草”</a:t>
            </a:r>
            <a:r>
              <a:rPr lang="zh-CN" altLang="en-US" sz="2400" b="1" kern="1200" dirty="0" smtClean="0">
                <a:solidFill>
                  <a:srgbClr val="E94E0C"/>
                </a:solidFill>
                <a:latin typeface="+mn-ea"/>
              </a:rPr>
              <a:t>）</a:t>
            </a:r>
            <a:endParaRPr lang="en-US" altLang="zh-CN" sz="2400" b="1" kern="1200" dirty="0" smtClean="0">
              <a:solidFill>
                <a:srgbClr val="E94E0C"/>
              </a:solidFill>
              <a:latin typeface="+mn-ea"/>
            </a:endParaRPr>
          </a:p>
          <a:p>
            <a:pPr>
              <a:defRPr/>
            </a:pPr>
            <a:r>
              <a:rPr lang="en-US" altLang="zh-CN" sz="2400" b="1" kern="1200" dirty="0" smtClean="0">
                <a:solidFill>
                  <a:srgbClr val="E94E0C"/>
                </a:solidFill>
                <a:latin typeface="+mn-ea"/>
              </a:rPr>
              <a:t>1.5%</a:t>
            </a:r>
            <a:r>
              <a:rPr lang="zh-CN" altLang="zh-CN" sz="2400" b="1" kern="1200" dirty="0" smtClean="0">
                <a:solidFill>
                  <a:srgbClr val="E94E0C"/>
                </a:solidFill>
                <a:latin typeface="+mn-ea"/>
              </a:rPr>
              <a:t>的被访者选择“非烟草</a:t>
            </a:r>
            <a:r>
              <a:rPr lang="zh-CN" altLang="en-US" sz="2400" b="1" kern="1200" dirty="0" smtClean="0">
                <a:solidFill>
                  <a:srgbClr val="E94E0C"/>
                </a:solidFill>
                <a:latin typeface="+mn-ea"/>
              </a:rPr>
              <a:t>”</a:t>
            </a:r>
            <a:endParaRPr lang="en-US" altLang="zh-CN" sz="2400" b="1" kern="1200" dirty="0" smtClean="0">
              <a:solidFill>
                <a:srgbClr val="E94E0C"/>
              </a:solidFill>
              <a:latin typeface="+mn-ea"/>
            </a:endParaRPr>
          </a:p>
          <a:p>
            <a:pPr>
              <a:defRPr/>
            </a:pPr>
            <a:r>
              <a:rPr lang="en-US" altLang="zh-CN" sz="2400" b="1" kern="1200" dirty="0" smtClean="0">
                <a:solidFill>
                  <a:srgbClr val="E94E0C"/>
                </a:solidFill>
                <a:latin typeface="+mn-ea"/>
              </a:rPr>
              <a:t>44.5%</a:t>
            </a:r>
            <a:r>
              <a:rPr lang="zh-CN" altLang="zh-CN" sz="2400" b="1" kern="1200" dirty="0" smtClean="0">
                <a:solidFill>
                  <a:srgbClr val="E94E0C"/>
                </a:solidFill>
                <a:latin typeface="+mn-ea"/>
              </a:rPr>
              <a:t>的被访者选择“不知道</a:t>
            </a:r>
            <a:r>
              <a:rPr lang="zh-CN" altLang="en-US" sz="2400" b="1" kern="1200" dirty="0" smtClean="0">
                <a:solidFill>
                  <a:srgbClr val="E94E0C"/>
                </a:solidFill>
                <a:latin typeface="+mn-ea"/>
              </a:rPr>
              <a:t>”</a:t>
            </a:r>
            <a:endParaRPr lang="zh-CN" altLang="zh-CN" sz="2400" b="1" kern="1200" dirty="0" smtClean="0">
              <a:solidFill>
                <a:srgbClr val="E94E0C"/>
              </a:solidFill>
              <a:latin typeface="+mn-ea"/>
            </a:endParaRPr>
          </a:p>
          <a:p>
            <a:pPr>
              <a:defRPr/>
            </a:pPr>
            <a:endParaRPr lang="zh-CN" altLang="zh-CN" dirty="0" smtClean="0"/>
          </a:p>
          <a:p>
            <a:pPr>
              <a:defRPr/>
            </a:pPr>
            <a:endParaRPr lang="zh-CN" altLang="en-US" dirty="0"/>
          </a:p>
        </p:txBody>
      </p:sp>
      <p:graphicFrame>
        <p:nvGraphicFramePr>
          <p:cNvPr id="4" name="图表 3"/>
          <p:cNvGraphicFramePr/>
          <p:nvPr/>
        </p:nvGraphicFramePr>
        <p:xfrm>
          <a:off x="4572000" y="742950"/>
          <a:ext cx="3657600" cy="4097052"/>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pPr>
              <a:defRPr/>
            </a:pPr>
            <a:r>
              <a:rPr lang="en-US" altLang="zh-CN" sz="3600" b="1" kern="1200" dirty="0" smtClean="0">
                <a:solidFill>
                  <a:srgbClr val="953735"/>
                </a:solidFill>
                <a:latin typeface="+mn-ea"/>
                <a:ea typeface="+mn-ea"/>
                <a:cs typeface="+mn-cs"/>
              </a:rPr>
              <a:t>3. </a:t>
            </a:r>
            <a:r>
              <a:rPr lang="zh-CN" altLang="zh-CN" sz="3600" b="1" kern="1200" dirty="0" smtClean="0">
                <a:solidFill>
                  <a:srgbClr val="953735"/>
                </a:solidFill>
                <a:latin typeface="+mn-ea"/>
                <a:ea typeface="+mn-ea"/>
                <a:cs typeface="+mn-cs"/>
              </a:rPr>
              <a:t>对“山高人为峰”的联想情况</a:t>
            </a:r>
            <a:endParaRPr lang="zh-CN" altLang="en-US" sz="3600" b="1" kern="1200" dirty="0">
              <a:solidFill>
                <a:srgbClr val="953735"/>
              </a:solidFill>
              <a:latin typeface="+mn-ea"/>
              <a:ea typeface="+mn-ea"/>
              <a:cs typeface="+mn-cs"/>
            </a:endParaRPr>
          </a:p>
        </p:txBody>
      </p:sp>
      <p:sp>
        <p:nvSpPr>
          <p:cNvPr id="4" name="内容占位符 2"/>
          <p:cNvSpPr txBox="1">
            <a:spLocks/>
          </p:cNvSpPr>
          <p:nvPr/>
        </p:nvSpPr>
        <p:spPr bwMode="auto">
          <a:xfrm>
            <a:off x="457200" y="1200150"/>
            <a:ext cx="4114800" cy="3394075"/>
          </a:xfrm>
          <a:prstGeom prst="rect">
            <a:avLst/>
          </a:prstGeom>
          <a:noFill/>
          <a:ln w="9525">
            <a:noFill/>
            <a:miter lim="800000"/>
            <a:headEnd/>
            <a:tailEnd/>
          </a:ln>
        </p:spPr>
        <p:txBody>
          <a:bodyPr/>
          <a:lstStyle/>
          <a:p>
            <a:pPr marL="342900" indent="-342900">
              <a:spcBef>
                <a:spcPct val="20000"/>
              </a:spcBef>
              <a:defRPr/>
            </a:pPr>
            <a:r>
              <a:rPr lang="zh-CN" altLang="en-US" sz="1900" b="1" dirty="0">
                <a:solidFill>
                  <a:srgbClr val="953735"/>
                </a:solidFill>
                <a:latin typeface="+mn-ea"/>
                <a:ea typeface="+mn-ea"/>
                <a:sym typeface="Bodoni MT" pitchFamily="18" charset="0"/>
              </a:rPr>
              <a:t>问题</a:t>
            </a:r>
            <a:r>
              <a:rPr lang="en-US" altLang="zh-CN" sz="1900" b="1" dirty="0">
                <a:solidFill>
                  <a:srgbClr val="953735"/>
                </a:solidFill>
                <a:latin typeface="+mn-ea"/>
                <a:ea typeface="+mn-ea"/>
                <a:sym typeface="Bodoni MT" pitchFamily="18" charset="0"/>
              </a:rPr>
              <a:t>3</a:t>
            </a:r>
            <a:r>
              <a:rPr lang="zh-CN" altLang="zh-CN" sz="1900" b="1" dirty="0">
                <a:solidFill>
                  <a:srgbClr val="953735"/>
                </a:solidFill>
                <a:latin typeface="+mn-ea"/>
                <a:ea typeface="+mn-ea"/>
                <a:sym typeface="Bodoni MT" pitchFamily="18" charset="0"/>
              </a:rPr>
              <a:t>：</a:t>
            </a:r>
            <a:r>
              <a:rPr lang="zh-CN" altLang="zh-CN" sz="2000" b="1" dirty="0">
                <a:solidFill>
                  <a:srgbClr val="E94E0C"/>
                </a:solidFill>
                <a:latin typeface="+mn-ea"/>
                <a:ea typeface="+mn-ea"/>
                <a:sym typeface="Bodoni MT" pitchFamily="18" charset="0"/>
              </a:rPr>
              <a:t>在“看到“山高人为峰”联想到了什么？”</a:t>
            </a:r>
            <a:endParaRPr lang="en-US" altLang="zh-CN" sz="2000" b="1" dirty="0">
              <a:solidFill>
                <a:srgbClr val="E94E0C"/>
              </a:solidFill>
              <a:latin typeface="+mn-ea"/>
              <a:ea typeface="+mn-ea"/>
              <a:sym typeface="Bodoni MT" pitchFamily="18" charset="0"/>
            </a:endParaRPr>
          </a:p>
          <a:p>
            <a:pPr marL="342900" indent="-342900">
              <a:spcBef>
                <a:spcPct val="20000"/>
              </a:spcBef>
              <a:defRPr/>
            </a:pPr>
            <a:r>
              <a:rPr lang="zh-CN" altLang="en-US" sz="1900" b="1" dirty="0">
                <a:solidFill>
                  <a:srgbClr val="953735"/>
                </a:solidFill>
                <a:latin typeface="+mn-ea"/>
                <a:ea typeface="+mn-ea"/>
                <a:sym typeface="Bodoni MT" pitchFamily="18" charset="0"/>
              </a:rPr>
              <a:t>答案：</a:t>
            </a:r>
            <a:endParaRPr lang="en-US" altLang="zh-CN" sz="1900" b="1" dirty="0">
              <a:solidFill>
                <a:srgbClr val="953735"/>
              </a:solidFill>
              <a:latin typeface="+mn-ea"/>
              <a:ea typeface="+mn-ea"/>
              <a:sym typeface="Bodoni MT" pitchFamily="18" charset="0"/>
            </a:endParaRPr>
          </a:p>
          <a:p>
            <a:pPr marL="342900" indent="-342900">
              <a:spcBef>
                <a:spcPct val="20000"/>
              </a:spcBef>
              <a:buFont typeface="Arial" pitchFamily="34" charset="0"/>
              <a:buChar char="•"/>
              <a:defRPr/>
            </a:pPr>
            <a:r>
              <a:rPr lang="en-US" altLang="zh-CN" sz="2000" b="1" dirty="0">
                <a:solidFill>
                  <a:srgbClr val="E94E0C"/>
                </a:solidFill>
                <a:latin typeface="+mn-ea"/>
                <a:ea typeface="+mn-ea"/>
                <a:sym typeface="Bodoni MT" pitchFamily="18" charset="0"/>
              </a:rPr>
              <a:t>51.4%</a:t>
            </a:r>
            <a:r>
              <a:rPr lang="zh-CN" altLang="zh-CN" sz="2000" b="1" dirty="0">
                <a:solidFill>
                  <a:srgbClr val="E94E0C"/>
                </a:solidFill>
                <a:latin typeface="+mn-ea"/>
                <a:ea typeface="+mn-ea"/>
                <a:sym typeface="Bodoni MT" pitchFamily="18" charset="0"/>
              </a:rPr>
              <a:t>的被访者表示联想到了“烟草”</a:t>
            </a:r>
            <a:r>
              <a:rPr lang="zh-CN" altLang="en-US" sz="2000" b="1" dirty="0">
                <a:solidFill>
                  <a:srgbClr val="E94E0C"/>
                </a:solidFill>
                <a:latin typeface="+mn-ea"/>
                <a:ea typeface="+mn-ea"/>
                <a:sym typeface="Bodoni MT" pitchFamily="18" charset="0"/>
              </a:rPr>
              <a:t> （</a:t>
            </a:r>
            <a:r>
              <a:rPr lang="zh-CN" altLang="zh-CN" sz="2000" b="1" dirty="0">
                <a:solidFill>
                  <a:srgbClr val="E94E0C"/>
                </a:solidFill>
                <a:latin typeface="+mn-ea"/>
                <a:ea typeface="+mn-ea"/>
                <a:sym typeface="Bodoni MT" pitchFamily="18" charset="0"/>
              </a:rPr>
              <a:t>在“吸烟人群”中，</a:t>
            </a:r>
            <a:r>
              <a:rPr lang="en-US" altLang="zh-CN" sz="2000" b="1" dirty="0">
                <a:solidFill>
                  <a:srgbClr val="E94E0C"/>
                </a:solidFill>
                <a:latin typeface="+mn-ea"/>
                <a:ea typeface="+mn-ea"/>
                <a:sym typeface="Bodoni MT" pitchFamily="18" charset="0"/>
              </a:rPr>
              <a:t> 90.3%</a:t>
            </a:r>
            <a:r>
              <a:rPr lang="zh-CN" altLang="zh-CN" sz="2000" b="1" dirty="0">
                <a:solidFill>
                  <a:srgbClr val="E94E0C"/>
                </a:solidFill>
                <a:latin typeface="+mn-ea"/>
                <a:ea typeface="+mn-ea"/>
                <a:sym typeface="Bodoni MT" pitchFamily="18" charset="0"/>
              </a:rPr>
              <a:t>的被访者表示</a:t>
            </a:r>
            <a:r>
              <a:rPr lang="zh-CN" altLang="en-US" sz="2000" b="1" dirty="0">
                <a:solidFill>
                  <a:srgbClr val="E94E0C"/>
                </a:solidFill>
                <a:latin typeface="+mn-ea"/>
                <a:ea typeface="+mn-ea"/>
                <a:sym typeface="Bodoni MT" pitchFamily="18" charset="0"/>
              </a:rPr>
              <a:t>看到</a:t>
            </a:r>
            <a:r>
              <a:rPr lang="zh-CN" altLang="zh-CN" sz="2000" b="1" dirty="0">
                <a:solidFill>
                  <a:srgbClr val="E94E0C"/>
                </a:solidFill>
                <a:latin typeface="+mn-ea"/>
                <a:ea typeface="+mn-ea"/>
                <a:sym typeface="Bodoni MT" pitchFamily="18" charset="0"/>
              </a:rPr>
              <a:t>“</a:t>
            </a:r>
            <a:r>
              <a:rPr lang="zh-CN" altLang="en-US" sz="2000" b="1" dirty="0">
                <a:solidFill>
                  <a:srgbClr val="E94E0C"/>
                </a:solidFill>
                <a:latin typeface="+mn-ea"/>
                <a:ea typeface="+mn-ea"/>
                <a:sym typeface="Bodoni MT" pitchFamily="18" charset="0"/>
              </a:rPr>
              <a:t>山高人为峰</a:t>
            </a:r>
            <a:r>
              <a:rPr lang="zh-CN" altLang="zh-CN" sz="2000" b="1" dirty="0">
                <a:solidFill>
                  <a:srgbClr val="E94E0C"/>
                </a:solidFill>
                <a:latin typeface="+mn-ea"/>
                <a:ea typeface="+mn-ea"/>
                <a:sym typeface="Bodoni MT" pitchFamily="18" charset="0"/>
              </a:rPr>
              <a:t>就联想到了“烟草” </a:t>
            </a:r>
            <a:r>
              <a:rPr lang="zh-CN" altLang="en-US" sz="2000" b="1" dirty="0">
                <a:solidFill>
                  <a:srgbClr val="E94E0C"/>
                </a:solidFill>
                <a:latin typeface="+mn-ea"/>
                <a:ea typeface="+mn-ea"/>
                <a:sym typeface="Bodoni MT" pitchFamily="18" charset="0"/>
              </a:rPr>
              <a:t>）</a:t>
            </a:r>
            <a:endParaRPr lang="en-US" altLang="zh-CN" sz="2000" b="1" dirty="0">
              <a:solidFill>
                <a:srgbClr val="E94E0C"/>
              </a:solidFill>
              <a:latin typeface="+mn-ea"/>
              <a:ea typeface="+mn-ea"/>
              <a:sym typeface="Bodoni MT" pitchFamily="18" charset="0"/>
            </a:endParaRPr>
          </a:p>
          <a:p>
            <a:pPr marL="342900" indent="-342900">
              <a:spcBef>
                <a:spcPct val="20000"/>
              </a:spcBef>
              <a:buFont typeface="Arial" pitchFamily="34" charset="0"/>
              <a:buChar char="•"/>
              <a:defRPr/>
            </a:pPr>
            <a:r>
              <a:rPr lang="en-US" altLang="zh-CN" sz="2000" b="1" dirty="0">
                <a:solidFill>
                  <a:srgbClr val="E94E0C"/>
                </a:solidFill>
                <a:latin typeface="+mn-ea"/>
                <a:ea typeface="+mn-ea"/>
                <a:sym typeface="Bodoni MT" pitchFamily="18" charset="0"/>
              </a:rPr>
              <a:t>3.3%</a:t>
            </a:r>
            <a:r>
              <a:rPr lang="zh-CN" altLang="zh-CN" sz="2000" b="1" dirty="0">
                <a:solidFill>
                  <a:srgbClr val="E94E0C"/>
                </a:solidFill>
                <a:latin typeface="+mn-ea"/>
                <a:ea typeface="+mn-ea"/>
                <a:sym typeface="Bodoni MT" pitchFamily="18" charset="0"/>
              </a:rPr>
              <a:t>的被访者表示联想到了“非烟草”</a:t>
            </a:r>
            <a:endParaRPr lang="en-US" altLang="zh-CN" sz="2000" b="1" dirty="0">
              <a:solidFill>
                <a:srgbClr val="E94E0C"/>
              </a:solidFill>
              <a:latin typeface="+mn-ea"/>
              <a:ea typeface="+mn-ea"/>
              <a:sym typeface="Bodoni MT" pitchFamily="18" charset="0"/>
            </a:endParaRPr>
          </a:p>
          <a:p>
            <a:pPr marL="342900" indent="-342900">
              <a:spcBef>
                <a:spcPct val="20000"/>
              </a:spcBef>
              <a:buFont typeface="Arial" pitchFamily="34" charset="0"/>
              <a:buChar char="•"/>
              <a:defRPr/>
            </a:pPr>
            <a:r>
              <a:rPr lang="en-US" altLang="zh-CN" sz="2000" b="1" dirty="0">
                <a:solidFill>
                  <a:srgbClr val="E94E0C"/>
                </a:solidFill>
                <a:latin typeface="+mn-ea"/>
                <a:ea typeface="+mn-ea"/>
                <a:sym typeface="Bodoni MT" pitchFamily="18" charset="0"/>
              </a:rPr>
              <a:t>45.3%</a:t>
            </a:r>
            <a:r>
              <a:rPr lang="zh-CN" altLang="zh-CN" sz="2000" b="1" dirty="0">
                <a:solidFill>
                  <a:srgbClr val="E94E0C"/>
                </a:solidFill>
                <a:latin typeface="+mn-ea"/>
                <a:ea typeface="+mn-ea"/>
                <a:sym typeface="Bodoni MT" pitchFamily="18" charset="0"/>
              </a:rPr>
              <a:t>的被访者表示“不知道”</a:t>
            </a:r>
            <a:endParaRPr lang="zh-CN" altLang="zh-CN" sz="1900" b="1" dirty="0">
              <a:solidFill>
                <a:srgbClr val="953735"/>
              </a:solidFill>
              <a:latin typeface="+mn-ea"/>
              <a:ea typeface="+mn-ea"/>
              <a:sym typeface="Bodoni MT" pitchFamily="18" charset="0"/>
            </a:endParaRPr>
          </a:p>
          <a:p>
            <a:pPr marL="342900" indent="-342900">
              <a:spcBef>
                <a:spcPct val="20000"/>
              </a:spcBef>
              <a:buFont typeface="Arial" pitchFamily="34" charset="0"/>
              <a:buChar char="•"/>
              <a:defRPr/>
            </a:pPr>
            <a:endParaRPr lang="zh-CN" altLang="en-US" sz="3200" kern="0" dirty="0">
              <a:latin typeface="+mn-lt"/>
              <a:ea typeface="+mn-ea"/>
              <a:sym typeface="Bodoni MT" pitchFamily="18" charset="0"/>
            </a:endParaRPr>
          </a:p>
        </p:txBody>
      </p:sp>
      <p:graphicFrame>
        <p:nvGraphicFramePr>
          <p:cNvPr id="6" name="内容占位符 3"/>
          <p:cNvGraphicFramePr>
            <a:graphicFrameLocks noGrp="1"/>
          </p:cNvGraphicFramePr>
          <p:nvPr>
            <p:ph idx="1"/>
          </p:nvPr>
        </p:nvGraphicFramePr>
        <p:xfrm>
          <a:off x="4572000" y="1200150"/>
          <a:ext cx="4114800" cy="3943349"/>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内容占位符 2"/>
          <p:cNvSpPr>
            <a:spLocks noGrp="1"/>
          </p:cNvSpPr>
          <p:nvPr>
            <p:ph idx="1"/>
          </p:nvPr>
        </p:nvSpPr>
        <p:spPr/>
        <p:txBody>
          <a:bodyPr/>
          <a:lstStyle/>
          <a:p>
            <a:r>
              <a:rPr lang="en-US" altLang="zh-CN" b="1" dirty="0" smtClean="0"/>
              <a:t> 86.0%</a:t>
            </a:r>
            <a:r>
              <a:rPr lang="zh-CN" altLang="zh-CN" b="1" dirty="0" smtClean="0"/>
              <a:t>的吸烟者与</a:t>
            </a:r>
            <a:r>
              <a:rPr lang="en-US" altLang="zh-CN" b="1" dirty="0" smtClean="0"/>
              <a:t>32.8%</a:t>
            </a:r>
            <a:r>
              <a:rPr lang="zh-CN" altLang="zh-CN" b="1" dirty="0" smtClean="0"/>
              <a:t>的非吸烟者，表示看到红塔集团“山高人为峰”图文组合（整个画面），会联想到“烟草”。</a:t>
            </a:r>
            <a:r>
              <a:rPr lang="en-US" altLang="zh-CN" b="1" dirty="0" smtClean="0"/>
              <a:t>87.6%</a:t>
            </a:r>
            <a:r>
              <a:rPr lang="zh-CN" altLang="zh-CN" b="1" dirty="0" smtClean="0"/>
              <a:t>的吸烟者与</a:t>
            </a:r>
            <a:r>
              <a:rPr lang="en-US" altLang="zh-CN" b="1" dirty="0" smtClean="0"/>
              <a:t>39.2%</a:t>
            </a:r>
            <a:r>
              <a:rPr lang="zh-CN" altLang="zh-CN" b="1" dirty="0" smtClean="0"/>
              <a:t>的非吸烟者，认为“红塔集团”，是经营“烟草”的公司</a:t>
            </a:r>
            <a:r>
              <a:rPr lang="en-US" altLang="zh-CN" b="1" dirty="0" smtClean="0"/>
              <a:t>/</a:t>
            </a:r>
            <a:r>
              <a:rPr lang="zh-CN" altLang="zh-CN" b="1" dirty="0" smtClean="0"/>
              <a:t>机构。</a:t>
            </a:r>
            <a:r>
              <a:rPr lang="en-US" altLang="zh-CN" b="1" dirty="0" smtClean="0"/>
              <a:t>90.3%</a:t>
            </a:r>
            <a:r>
              <a:rPr lang="zh-CN" altLang="zh-CN" b="1" dirty="0" smtClean="0"/>
              <a:t>的吸烟者与</a:t>
            </a:r>
            <a:r>
              <a:rPr lang="en-US" altLang="zh-CN" b="1" dirty="0" smtClean="0"/>
              <a:t>34.2%</a:t>
            </a:r>
            <a:r>
              <a:rPr lang="zh-CN" altLang="zh-CN" b="1" dirty="0" smtClean="0"/>
              <a:t>的非吸烟者，表示看到“山高人为峰”，就联想到了“烟草”。</a:t>
            </a:r>
            <a:endParaRPr lang="zh-CN" altLang="zh-CN" dirty="0" smtClean="0"/>
          </a:p>
        </p:txBody>
      </p:sp>
      <p:sp>
        <p:nvSpPr>
          <p:cNvPr id="3" name="矩形 2"/>
          <p:cNvSpPr/>
          <p:nvPr/>
        </p:nvSpPr>
        <p:spPr>
          <a:xfrm>
            <a:off x="914400" y="2571750"/>
            <a:ext cx="6400800" cy="1569660"/>
          </a:xfrm>
          <a:prstGeom prst="rect">
            <a:avLst/>
          </a:prstGeom>
          <a:solidFill>
            <a:schemeClr val="accent2">
              <a:lumMod val="75000"/>
            </a:schemeClr>
          </a:solidFill>
        </p:spPr>
        <p:txBody>
          <a:bodyPr wrap="square">
            <a:spAutoFit/>
          </a:bodyPr>
          <a:lstStyle/>
          <a:p>
            <a:r>
              <a:rPr lang="zh-CN" altLang="zh-CN" sz="3200" b="1" dirty="0" smtClean="0">
                <a:solidFill>
                  <a:srgbClr val="FDEFE9"/>
                </a:solidFill>
                <a:latin typeface="微软雅黑" pitchFamily="34" charset="-122"/>
                <a:ea typeface="微软雅黑" pitchFamily="34" charset="-122"/>
              </a:rPr>
              <a:t>修订《广告法》时，应当明确规定对于烟草广告，无论其广告主用什么名义，都应一律查处</a:t>
            </a:r>
            <a:endParaRPr lang="zh-CN" altLang="en-US" sz="3200" b="1" dirty="0" smtClean="0">
              <a:solidFill>
                <a:srgbClr val="FDEFE9"/>
              </a:solidFill>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20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2571750"/>
            <a:ext cx="4572000" cy="1569660"/>
          </a:xfrm>
          <a:prstGeom prst="rect">
            <a:avLst/>
          </a:prstGeom>
        </p:spPr>
        <p:txBody>
          <a:bodyPr wrap="square">
            <a:spAutoFit/>
          </a:bodyPr>
          <a:lstStyle/>
          <a:p>
            <a:r>
              <a:rPr lang="zh-CN" altLang="en-US" sz="3200" b="1" dirty="0" smtClean="0">
                <a:solidFill>
                  <a:srgbClr val="E94E0C"/>
                </a:solidFill>
                <a:latin typeface="微软雅黑" pitchFamily="34" charset="-122"/>
                <a:ea typeface="微软雅黑" pitchFamily="34" charset="-122"/>
              </a:rPr>
              <a:t>不应使用列举法，而应当写明禁止所有的烟草广告促销和赞助</a:t>
            </a:r>
          </a:p>
        </p:txBody>
      </p:sp>
      <p:sp>
        <p:nvSpPr>
          <p:cNvPr id="7" name="TextBox 6"/>
          <p:cNvSpPr txBox="1"/>
          <p:nvPr/>
        </p:nvSpPr>
        <p:spPr>
          <a:xfrm flipH="1">
            <a:off x="914398" y="373618"/>
            <a:ext cx="8229601" cy="646331"/>
          </a:xfrm>
          <a:prstGeom prst="rect">
            <a:avLst/>
          </a:prstGeom>
          <a:noFill/>
        </p:spPr>
        <p:txBody>
          <a:bodyPr wrap="square" rtlCol="0">
            <a:spAutoFit/>
          </a:bodyPr>
          <a:lstStyle/>
          <a:p>
            <a:pPr algn="ctr"/>
            <a:r>
              <a:rPr lang="zh-CN" altLang="en-US" sz="3600" b="1" dirty="0" smtClean="0">
                <a:solidFill>
                  <a:srgbClr val="953735"/>
                </a:solidFill>
                <a:latin typeface="微软雅黑" pitchFamily="34" charset="-122"/>
                <a:ea typeface="微软雅黑" pitchFamily="34" charset="-122"/>
              </a:rPr>
              <a:t>宝鸡市好猫终端广告</a:t>
            </a:r>
            <a:endParaRPr lang="zh-CN" altLang="en-US" sz="3600" b="1" dirty="0">
              <a:solidFill>
                <a:srgbClr val="953735"/>
              </a:solidFill>
              <a:latin typeface="微软雅黑" pitchFamily="34" charset="-122"/>
              <a:ea typeface="微软雅黑" pitchFamily="34" charset="-122"/>
            </a:endParaRPr>
          </a:p>
        </p:txBody>
      </p:sp>
      <p:pic>
        <p:nvPicPr>
          <p:cNvPr id="6" name="Picture 2" descr="G:\2014新探诉讼\2014.07.04 宝鸡好猫\宝鸡\附件4.JPG"/>
          <p:cNvPicPr>
            <a:picLocks noChangeAspect="1" noChangeArrowheads="1"/>
          </p:cNvPicPr>
          <p:nvPr/>
        </p:nvPicPr>
        <p:blipFill>
          <a:blip r:embed="rId2" cstate="email"/>
          <a:srcRect/>
          <a:stretch>
            <a:fillRect/>
          </a:stretch>
        </p:blipFill>
        <p:spPr bwMode="auto">
          <a:xfrm>
            <a:off x="4572000" y="1307353"/>
            <a:ext cx="4644441" cy="3093197"/>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95275" y="174625"/>
            <a:ext cx="7405688" cy="615950"/>
          </a:xfrm>
        </p:spPr>
        <p:txBody>
          <a:bodyPr>
            <a:normAutofit/>
          </a:bodyPr>
          <a:lstStyle/>
          <a:p>
            <a:pPr algn="l" eaLnBrk="1" hangingPunct="1">
              <a:defRPr/>
            </a:pPr>
            <a:r>
              <a:rPr lang="en-US" altLang="zh-CN" sz="2880" b="1" dirty="0">
                <a:effectLst>
                  <a:outerShdw blurRad="38100" dist="38100" dir="2700000" algn="tl">
                    <a:srgbClr val="000000"/>
                  </a:outerShdw>
                </a:effectLst>
                <a:latin typeface="Arial" pitchFamily="34" charset="0"/>
                <a:ea typeface="宋体" pitchFamily="2" charset="-122"/>
                <a:cs typeface="+mn-cs"/>
              </a:rPr>
              <a:t>《</a:t>
            </a:r>
            <a:r>
              <a:rPr lang="zh-CN" altLang="en-US" sz="2880" b="1" dirty="0">
                <a:effectLst>
                  <a:outerShdw blurRad="38100" dist="38100" dir="2700000" algn="tl">
                    <a:srgbClr val="000000"/>
                  </a:outerShdw>
                </a:effectLst>
                <a:latin typeface="Arial" pitchFamily="34" charset="0"/>
                <a:ea typeface="宋体" pitchFamily="2" charset="-122"/>
                <a:cs typeface="+mn-cs"/>
              </a:rPr>
              <a:t>广告法</a:t>
            </a:r>
            <a:r>
              <a:rPr lang="en-US" altLang="zh-CN" sz="2880" b="1" dirty="0">
                <a:effectLst>
                  <a:outerShdw blurRad="38100" dist="38100" dir="2700000" algn="tl">
                    <a:srgbClr val="000000"/>
                  </a:outerShdw>
                </a:effectLst>
                <a:latin typeface="Arial" pitchFamily="34" charset="0"/>
                <a:ea typeface="宋体" pitchFamily="2" charset="-122"/>
                <a:cs typeface="+mn-cs"/>
              </a:rPr>
              <a:t>》</a:t>
            </a:r>
            <a:r>
              <a:rPr lang="zh-CN" altLang="en-US" sz="2880" b="1" dirty="0">
                <a:effectLst>
                  <a:outerShdw blurRad="38100" dist="38100" dir="2700000" algn="tl">
                    <a:srgbClr val="000000"/>
                  </a:outerShdw>
                </a:effectLst>
                <a:latin typeface="Arial" pitchFamily="34" charset="0"/>
                <a:ea typeface="宋体" pitchFamily="2" charset="-122"/>
                <a:cs typeface="+mn-cs"/>
              </a:rPr>
              <a:t>的前世今生</a:t>
            </a:r>
            <a:endParaRPr lang="en-US" altLang="zh-CN" sz="2880" b="1" dirty="0">
              <a:effectLst>
                <a:outerShdw blurRad="38100" dist="38100" dir="2700000" algn="tl">
                  <a:srgbClr val="000000"/>
                </a:outerShdw>
              </a:effectLst>
              <a:latin typeface="Arial" pitchFamily="34" charset="0"/>
              <a:ea typeface="宋体" pitchFamily="2" charset="-122"/>
              <a:cs typeface="+mn-cs"/>
            </a:endParaRPr>
          </a:p>
        </p:txBody>
      </p:sp>
      <p:sp>
        <p:nvSpPr>
          <p:cNvPr id="21507" name="Rectangle 3"/>
          <p:cNvSpPr>
            <a:spLocks noChangeArrowheads="1"/>
          </p:cNvSpPr>
          <p:nvPr/>
        </p:nvSpPr>
        <p:spPr bwMode="auto">
          <a:xfrm rot="3419336">
            <a:off x="7066757" y="1169194"/>
            <a:ext cx="692150" cy="903287"/>
          </a:xfrm>
          <a:prstGeom prst="rect">
            <a:avLst/>
          </a:prstGeom>
          <a:solidFill>
            <a:srgbClr val="78BC28"/>
          </a:solidFill>
          <a:ln w="38100">
            <a:solidFill>
              <a:srgbClr val="FFFFFF"/>
            </a:solidFill>
            <a:miter lim="800000"/>
            <a:headEnd/>
            <a:tailEnd/>
          </a:ln>
          <a:effectLst>
            <a:outerShdw dist="179605" dir="487806" algn="ctr" rotWithShape="0">
              <a:srgbClr val="000000">
                <a:alpha val="50000"/>
              </a:srgbClr>
            </a:outerShdw>
          </a:effectLst>
        </p:spPr>
        <p:txBody>
          <a:bodyPr wrap="none" anchor="ctr"/>
          <a:lstStyle/>
          <a:p>
            <a:endParaRPr lang="zh-CN" altLang="en-US"/>
          </a:p>
        </p:txBody>
      </p:sp>
      <p:sp>
        <p:nvSpPr>
          <p:cNvPr id="21508" name="Rectangle 5"/>
          <p:cNvSpPr>
            <a:spLocks noChangeArrowheads="1"/>
          </p:cNvSpPr>
          <p:nvPr/>
        </p:nvSpPr>
        <p:spPr bwMode="auto">
          <a:xfrm rot="3419336">
            <a:off x="1552575" y="1749425"/>
            <a:ext cx="693738" cy="903288"/>
          </a:xfrm>
          <a:prstGeom prst="rect">
            <a:avLst/>
          </a:prstGeom>
          <a:solidFill>
            <a:srgbClr val="953735"/>
          </a:solidFill>
          <a:ln w="38100">
            <a:solidFill>
              <a:srgbClr val="FFFFFF"/>
            </a:solidFill>
            <a:miter lim="800000"/>
            <a:headEnd/>
            <a:tailEnd/>
          </a:ln>
          <a:effectLst>
            <a:outerShdw dist="179605" dir="487806" algn="ctr" rotWithShape="0">
              <a:srgbClr val="000000">
                <a:alpha val="50000"/>
              </a:srgbClr>
            </a:outerShdw>
          </a:effectLst>
        </p:spPr>
        <p:txBody>
          <a:bodyPr wrap="none" anchor="ctr"/>
          <a:lstStyle/>
          <a:p>
            <a:endParaRPr lang="zh-CN" altLang="en-US"/>
          </a:p>
        </p:txBody>
      </p:sp>
      <p:sp>
        <p:nvSpPr>
          <p:cNvPr id="21509" name="Text Box 6"/>
          <p:cNvSpPr txBox="1">
            <a:spLocks noChangeArrowheads="1"/>
          </p:cNvSpPr>
          <p:nvPr/>
        </p:nvSpPr>
        <p:spPr bwMode="auto">
          <a:xfrm>
            <a:off x="1590675" y="2044700"/>
            <a:ext cx="698500" cy="369888"/>
          </a:xfrm>
          <a:prstGeom prst="rect">
            <a:avLst/>
          </a:prstGeom>
          <a:noFill/>
          <a:ln w="9525">
            <a:noFill/>
            <a:miter lim="800000"/>
            <a:headEnd/>
            <a:tailEnd/>
          </a:ln>
        </p:spPr>
        <p:txBody>
          <a:bodyPr wrap="none">
            <a:spAutoFit/>
          </a:bodyPr>
          <a:lstStyle/>
          <a:p>
            <a:r>
              <a:rPr lang="en-US" altLang="zh-CN" b="1">
                <a:solidFill>
                  <a:srgbClr val="FFFFFF"/>
                </a:solidFill>
              </a:rPr>
              <a:t>1994</a:t>
            </a:r>
          </a:p>
        </p:txBody>
      </p:sp>
      <p:sp>
        <p:nvSpPr>
          <p:cNvPr id="21510" name="Rectangle 7"/>
          <p:cNvSpPr>
            <a:spLocks noChangeArrowheads="1"/>
          </p:cNvSpPr>
          <p:nvPr/>
        </p:nvSpPr>
        <p:spPr bwMode="auto">
          <a:xfrm rot="3483021">
            <a:off x="2913063" y="3175000"/>
            <a:ext cx="693738" cy="903287"/>
          </a:xfrm>
          <a:prstGeom prst="rect">
            <a:avLst/>
          </a:prstGeom>
          <a:solidFill>
            <a:srgbClr val="39B0E6"/>
          </a:solidFill>
          <a:ln w="38100">
            <a:solidFill>
              <a:srgbClr val="FFFFFF"/>
            </a:solidFill>
            <a:miter lim="800000"/>
            <a:headEnd/>
            <a:tailEnd/>
          </a:ln>
          <a:effectLst>
            <a:outerShdw dist="179605" dir="487806" algn="ctr" rotWithShape="0">
              <a:srgbClr val="000000">
                <a:alpha val="50000"/>
              </a:srgbClr>
            </a:outerShdw>
          </a:effectLst>
        </p:spPr>
        <p:txBody>
          <a:bodyPr wrap="none" anchor="ctr"/>
          <a:lstStyle/>
          <a:p>
            <a:endParaRPr lang="zh-CN" altLang="en-US"/>
          </a:p>
        </p:txBody>
      </p:sp>
      <p:sp>
        <p:nvSpPr>
          <p:cNvPr id="21511" name="Text Box 8"/>
          <p:cNvSpPr txBox="1">
            <a:spLocks noChangeArrowheads="1"/>
          </p:cNvSpPr>
          <p:nvPr/>
        </p:nvSpPr>
        <p:spPr bwMode="auto">
          <a:xfrm>
            <a:off x="2971800" y="3470275"/>
            <a:ext cx="698500" cy="369888"/>
          </a:xfrm>
          <a:prstGeom prst="rect">
            <a:avLst/>
          </a:prstGeom>
          <a:noFill/>
          <a:ln w="9525">
            <a:noFill/>
            <a:miter lim="800000"/>
            <a:headEnd/>
            <a:tailEnd/>
          </a:ln>
        </p:spPr>
        <p:txBody>
          <a:bodyPr wrap="none">
            <a:spAutoFit/>
          </a:bodyPr>
          <a:lstStyle/>
          <a:p>
            <a:r>
              <a:rPr lang="en-US" altLang="zh-CN" b="1">
                <a:solidFill>
                  <a:srgbClr val="FFFFFF"/>
                </a:solidFill>
              </a:rPr>
              <a:t>1995</a:t>
            </a:r>
          </a:p>
        </p:txBody>
      </p:sp>
      <p:sp>
        <p:nvSpPr>
          <p:cNvPr id="21512" name="Rectangle 9"/>
          <p:cNvSpPr>
            <a:spLocks noChangeArrowheads="1"/>
          </p:cNvSpPr>
          <p:nvPr/>
        </p:nvSpPr>
        <p:spPr bwMode="auto">
          <a:xfrm rot="3419336">
            <a:off x="4952207" y="2264569"/>
            <a:ext cx="692150" cy="903287"/>
          </a:xfrm>
          <a:prstGeom prst="rect">
            <a:avLst/>
          </a:prstGeom>
          <a:solidFill>
            <a:srgbClr val="E94E0C"/>
          </a:solidFill>
          <a:ln w="38100">
            <a:solidFill>
              <a:srgbClr val="FFFFFF"/>
            </a:solidFill>
            <a:miter lim="800000"/>
            <a:headEnd/>
            <a:tailEnd/>
          </a:ln>
          <a:effectLst>
            <a:outerShdw dist="179605" dir="487806" algn="ctr" rotWithShape="0">
              <a:srgbClr val="000000">
                <a:alpha val="50000"/>
              </a:srgbClr>
            </a:outerShdw>
          </a:effectLst>
        </p:spPr>
        <p:txBody>
          <a:bodyPr wrap="none" anchor="ctr"/>
          <a:lstStyle/>
          <a:p>
            <a:endParaRPr lang="zh-CN" altLang="en-US"/>
          </a:p>
        </p:txBody>
      </p:sp>
      <p:sp>
        <p:nvSpPr>
          <p:cNvPr id="21513" name="Text Box 10"/>
          <p:cNvSpPr txBox="1">
            <a:spLocks noChangeArrowheads="1"/>
          </p:cNvSpPr>
          <p:nvPr/>
        </p:nvSpPr>
        <p:spPr bwMode="auto">
          <a:xfrm>
            <a:off x="5026025" y="2571750"/>
            <a:ext cx="696913" cy="368300"/>
          </a:xfrm>
          <a:prstGeom prst="rect">
            <a:avLst/>
          </a:prstGeom>
          <a:noFill/>
          <a:ln w="9525">
            <a:noFill/>
            <a:miter lim="800000"/>
            <a:headEnd/>
            <a:tailEnd/>
          </a:ln>
        </p:spPr>
        <p:txBody>
          <a:bodyPr wrap="none">
            <a:spAutoFit/>
          </a:bodyPr>
          <a:lstStyle/>
          <a:p>
            <a:r>
              <a:rPr lang="en-US" altLang="zh-CN" b="1">
                <a:solidFill>
                  <a:srgbClr val="FFFFFF"/>
                </a:solidFill>
              </a:rPr>
              <a:t>1996</a:t>
            </a:r>
          </a:p>
        </p:txBody>
      </p:sp>
      <p:sp>
        <p:nvSpPr>
          <p:cNvPr id="21514" name="Text Box 11"/>
          <p:cNvSpPr txBox="1">
            <a:spLocks noChangeArrowheads="1"/>
          </p:cNvSpPr>
          <p:nvPr/>
        </p:nvSpPr>
        <p:spPr bwMode="auto">
          <a:xfrm>
            <a:off x="7143750" y="1470025"/>
            <a:ext cx="696913" cy="369888"/>
          </a:xfrm>
          <a:prstGeom prst="rect">
            <a:avLst/>
          </a:prstGeom>
          <a:noFill/>
          <a:ln w="9525">
            <a:noFill/>
            <a:miter lim="800000"/>
            <a:headEnd/>
            <a:tailEnd/>
          </a:ln>
        </p:spPr>
        <p:txBody>
          <a:bodyPr wrap="none">
            <a:spAutoFit/>
          </a:bodyPr>
          <a:lstStyle/>
          <a:p>
            <a:r>
              <a:rPr lang="en-US" altLang="zh-CN" b="1">
                <a:solidFill>
                  <a:srgbClr val="FFFFFF"/>
                </a:solidFill>
              </a:rPr>
              <a:t>2014</a:t>
            </a:r>
          </a:p>
        </p:txBody>
      </p:sp>
      <p:sp>
        <p:nvSpPr>
          <p:cNvPr id="21515" name="Line 12"/>
          <p:cNvSpPr>
            <a:spLocks noChangeShapeType="1"/>
          </p:cNvSpPr>
          <p:nvPr/>
        </p:nvSpPr>
        <p:spPr bwMode="auto">
          <a:xfrm>
            <a:off x="2238375" y="2630488"/>
            <a:ext cx="763588" cy="654050"/>
          </a:xfrm>
          <a:prstGeom prst="line">
            <a:avLst/>
          </a:prstGeom>
          <a:noFill/>
          <a:ln w="57150" cap="rnd">
            <a:solidFill>
              <a:schemeClr val="tx1"/>
            </a:solidFill>
            <a:prstDash val="sysDot"/>
            <a:round/>
            <a:headEnd/>
            <a:tailEnd/>
          </a:ln>
        </p:spPr>
        <p:txBody>
          <a:bodyPr wrap="none" anchor="ctr"/>
          <a:lstStyle/>
          <a:p>
            <a:endParaRPr lang="zh-CN" altLang="en-US"/>
          </a:p>
        </p:txBody>
      </p:sp>
      <p:sp>
        <p:nvSpPr>
          <p:cNvPr id="21516" name="Line 13"/>
          <p:cNvSpPr>
            <a:spLocks noChangeShapeType="1"/>
          </p:cNvSpPr>
          <p:nvPr/>
        </p:nvSpPr>
        <p:spPr bwMode="auto">
          <a:xfrm flipV="1">
            <a:off x="3924300" y="2890838"/>
            <a:ext cx="922338" cy="523875"/>
          </a:xfrm>
          <a:prstGeom prst="line">
            <a:avLst/>
          </a:prstGeom>
          <a:noFill/>
          <a:ln w="57150" cap="rnd">
            <a:solidFill>
              <a:schemeClr val="tx1"/>
            </a:solidFill>
            <a:prstDash val="sysDot"/>
            <a:round/>
            <a:headEnd/>
            <a:tailEnd/>
          </a:ln>
        </p:spPr>
        <p:txBody>
          <a:bodyPr wrap="none" anchor="ctr"/>
          <a:lstStyle/>
          <a:p>
            <a:endParaRPr lang="zh-CN" altLang="en-US"/>
          </a:p>
        </p:txBody>
      </p:sp>
      <p:sp>
        <p:nvSpPr>
          <p:cNvPr id="21517" name="Line 14"/>
          <p:cNvSpPr>
            <a:spLocks noChangeShapeType="1"/>
          </p:cNvSpPr>
          <p:nvPr/>
        </p:nvSpPr>
        <p:spPr bwMode="auto">
          <a:xfrm flipV="1">
            <a:off x="5867400" y="1793875"/>
            <a:ext cx="1101725" cy="646113"/>
          </a:xfrm>
          <a:prstGeom prst="line">
            <a:avLst/>
          </a:prstGeom>
          <a:noFill/>
          <a:ln w="57150" cap="rnd">
            <a:solidFill>
              <a:schemeClr val="tx1"/>
            </a:solidFill>
            <a:prstDash val="sysDot"/>
            <a:round/>
            <a:headEnd/>
            <a:tailEnd/>
          </a:ln>
        </p:spPr>
        <p:txBody>
          <a:bodyPr wrap="none" anchor="ctr"/>
          <a:lstStyle/>
          <a:p>
            <a:endParaRPr lang="zh-CN" altLang="en-US"/>
          </a:p>
        </p:txBody>
      </p:sp>
      <p:sp>
        <p:nvSpPr>
          <p:cNvPr id="18448" name="Text Box 16"/>
          <p:cNvSpPr txBox="1">
            <a:spLocks noChangeArrowheads="1"/>
          </p:cNvSpPr>
          <p:nvPr/>
        </p:nvSpPr>
        <p:spPr bwMode="auto">
          <a:xfrm>
            <a:off x="2386013" y="4195763"/>
            <a:ext cx="1684337" cy="285750"/>
          </a:xfrm>
          <a:prstGeom prst="rect">
            <a:avLst/>
          </a:prstGeom>
          <a:noFill/>
          <a:ln w="9525">
            <a:noFill/>
            <a:miter lim="800000"/>
            <a:headEnd/>
            <a:tailEnd/>
          </a:ln>
          <a:effectLst/>
        </p:spPr>
        <p:txBody>
          <a:bodyPr wrap="none">
            <a:spAutoFit/>
          </a:bodyPr>
          <a:lstStyle/>
          <a:p>
            <a:pPr>
              <a:defRPr/>
            </a:pPr>
            <a:r>
              <a:rPr lang="en-US" altLang="zh-CN" sz="1260" b="1" dirty="0">
                <a:latin typeface="Arial" charset="0"/>
                <a:ea typeface="宋体" charset="-122"/>
              </a:rPr>
              <a:t>1995.2.1</a:t>
            </a:r>
            <a:r>
              <a:rPr lang="zh-CN" altLang="en-US" sz="1260" b="1" dirty="0">
                <a:latin typeface="Arial" charset="0"/>
                <a:ea typeface="宋体" charset="-122"/>
              </a:rPr>
              <a:t>    正式实施</a:t>
            </a:r>
            <a:endParaRPr lang="en-US" altLang="zh-CN" sz="1260" b="1" dirty="0">
              <a:latin typeface="Arial" charset="0"/>
              <a:ea typeface="宋体" charset="-122"/>
            </a:endParaRPr>
          </a:p>
        </p:txBody>
      </p:sp>
      <p:sp>
        <p:nvSpPr>
          <p:cNvPr id="18449" name="Text Box 17"/>
          <p:cNvSpPr txBox="1">
            <a:spLocks noChangeArrowheads="1"/>
          </p:cNvSpPr>
          <p:nvPr/>
        </p:nvSpPr>
        <p:spPr bwMode="auto">
          <a:xfrm>
            <a:off x="6308725" y="2314575"/>
            <a:ext cx="2378075" cy="2225675"/>
          </a:xfrm>
          <a:prstGeom prst="rect">
            <a:avLst/>
          </a:prstGeom>
          <a:noFill/>
          <a:ln w="9525">
            <a:noFill/>
            <a:miter lim="800000"/>
            <a:headEnd/>
            <a:tailEnd/>
          </a:ln>
          <a:effectLst/>
        </p:spPr>
        <p:txBody>
          <a:bodyPr>
            <a:spAutoFit/>
          </a:bodyPr>
          <a:lstStyle/>
          <a:p>
            <a:pPr>
              <a:defRPr/>
            </a:pPr>
            <a:r>
              <a:rPr lang="en-US" altLang="zh-CN" sz="1260" b="1" dirty="0">
                <a:latin typeface="Arial" charset="0"/>
                <a:ea typeface="宋体" charset="-122"/>
              </a:rPr>
              <a:t>2013-2014  </a:t>
            </a:r>
          </a:p>
          <a:p>
            <a:pPr>
              <a:defRPr/>
            </a:pPr>
            <a:r>
              <a:rPr lang="zh-CN" altLang="en-US" sz="1260" b="1" dirty="0">
                <a:latin typeface="Arial" charset="0"/>
                <a:ea typeface="宋体" charset="-122"/>
              </a:rPr>
              <a:t>国家工商总局起草</a:t>
            </a:r>
            <a:r>
              <a:rPr lang="en-US" altLang="zh-CN" sz="1260" b="1" dirty="0">
                <a:latin typeface="Arial" charset="0"/>
                <a:ea typeface="宋体" charset="-122"/>
              </a:rPr>
              <a:t>《</a:t>
            </a:r>
            <a:r>
              <a:rPr lang="zh-CN" altLang="en-US" sz="1260" b="1" dirty="0">
                <a:latin typeface="Arial" charset="0"/>
                <a:ea typeface="宋体" charset="-122"/>
              </a:rPr>
              <a:t>中华人民共和国广告法（修订草案）（送审稿）</a:t>
            </a:r>
            <a:r>
              <a:rPr lang="en-US" altLang="zh-CN" sz="1260" b="1" dirty="0">
                <a:latin typeface="Arial" charset="0"/>
                <a:ea typeface="宋体" charset="-122"/>
              </a:rPr>
              <a:t>》</a:t>
            </a:r>
          </a:p>
          <a:p>
            <a:pPr>
              <a:defRPr/>
            </a:pPr>
            <a:endParaRPr lang="en-US" altLang="zh-CN" sz="1260" b="1" dirty="0">
              <a:latin typeface="Arial" charset="0"/>
              <a:ea typeface="宋体" charset="-122"/>
            </a:endParaRPr>
          </a:p>
          <a:p>
            <a:pPr>
              <a:defRPr/>
            </a:pPr>
            <a:r>
              <a:rPr lang="en-US" altLang="zh-CN" sz="1260" b="1" dirty="0">
                <a:latin typeface="Arial" charset="0"/>
                <a:ea typeface="宋体" charset="-122"/>
              </a:rPr>
              <a:t>2014.02.21</a:t>
            </a:r>
          </a:p>
          <a:p>
            <a:pPr>
              <a:defRPr/>
            </a:pPr>
            <a:r>
              <a:rPr lang="zh-CN" altLang="en-US" sz="1260" b="1" dirty="0">
                <a:latin typeface="Arial" charset="0"/>
                <a:ea typeface="宋体" charset="-122"/>
              </a:rPr>
              <a:t>经国务院法制办公室修改，形成了</a:t>
            </a:r>
            <a:r>
              <a:rPr lang="en-US" altLang="zh-CN" sz="1260" b="1" dirty="0">
                <a:latin typeface="Arial" charset="0"/>
                <a:ea typeface="宋体" charset="-122"/>
              </a:rPr>
              <a:t>《</a:t>
            </a:r>
            <a:r>
              <a:rPr lang="zh-CN" altLang="en-US" sz="1260" b="1" dirty="0">
                <a:latin typeface="Arial" charset="0"/>
                <a:ea typeface="宋体" charset="-122"/>
              </a:rPr>
              <a:t>中华人民共和国广告法（修订草案）（征求意见稿）</a:t>
            </a:r>
            <a:r>
              <a:rPr lang="en-US" altLang="zh-CN" sz="1260" b="1" dirty="0">
                <a:latin typeface="Arial" charset="0"/>
                <a:ea typeface="宋体" charset="-122"/>
              </a:rPr>
              <a:t>》</a:t>
            </a:r>
            <a:r>
              <a:rPr lang="zh-CN" altLang="en-US" sz="1260" b="1" dirty="0">
                <a:latin typeface="Arial" charset="0"/>
                <a:ea typeface="宋体" charset="-122"/>
              </a:rPr>
              <a:t>并在</a:t>
            </a:r>
            <a:r>
              <a:rPr lang="en-US" altLang="zh-CN" sz="1260" b="1" dirty="0">
                <a:latin typeface="Arial" charset="0"/>
                <a:ea typeface="宋体" charset="-122"/>
              </a:rPr>
              <a:t>2014.03.24</a:t>
            </a:r>
            <a:r>
              <a:rPr lang="zh-CN" altLang="en-US" sz="1260" b="1" dirty="0">
                <a:latin typeface="Arial" charset="0"/>
                <a:ea typeface="宋体" charset="-122"/>
              </a:rPr>
              <a:t>前公开征求意见</a:t>
            </a:r>
            <a:endParaRPr lang="en-US" altLang="zh-CN" sz="1260" b="1" dirty="0">
              <a:latin typeface="Arial" charset="0"/>
              <a:ea typeface="宋体" charset="-122"/>
            </a:endParaRPr>
          </a:p>
        </p:txBody>
      </p:sp>
      <p:sp>
        <p:nvSpPr>
          <p:cNvPr id="18450" name="Text Box 18"/>
          <p:cNvSpPr txBox="1">
            <a:spLocks noChangeArrowheads="1"/>
          </p:cNvSpPr>
          <p:nvPr/>
        </p:nvSpPr>
        <p:spPr bwMode="auto">
          <a:xfrm>
            <a:off x="731838" y="2767013"/>
            <a:ext cx="2316162" cy="1449387"/>
          </a:xfrm>
          <a:prstGeom prst="rect">
            <a:avLst/>
          </a:prstGeom>
          <a:noFill/>
          <a:ln w="9525">
            <a:noFill/>
            <a:miter lim="800000"/>
            <a:headEnd/>
            <a:tailEnd/>
          </a:ln>
          <a:effectLst/>
        </p:spPr>
        <p:txBody>
          <a:bodyPr wrap="none">
            <a:spAutoFit/>
          </a:bodyPr>
          <a:lstStyle/>
          <a:p>
            <a:pPr>
              <a:defRPr/>
            </a:pPr>
            <a:r>
              <a:rPr lang="en-US" altLang="zh-CN" sz="1260" b="1" dirty="0">
                <a:latin typeface="Arial" charset="0"/>
                <a:ea typeface="宋体" charset="-122"/>
              </a:rPr>
              <a:t>1994.10.27</a:t>
            </a:r>
            <a:r>
              <a:rPr lang="zh-CN" altLang="en-US" sz="1260" b="1" dirty="0">
                <a:latin typeface="Arial" charset="0"/>
                <a:ea typeface="宋体" charset="-122"/>
              </a:rPr>
              <a:t> </a:t>
            </a:r>
            <a:endParaRPr lang="en-US" altLang="zh-CN" sz="1260" b="1" dirty="0">
              <a:latin typeface="Arial" charset="0"/>
              <a:ea typeface="宋体" charset="-122"/>
            </a:endParaRPr>
          </a:p>
          <a:p>
            <a:pPr>
              <a:defRPr/>
            </a:pPr>
            <a:r>
              <a:rPr lang="zh-CN" altLang="en-US" sz="1260" b="1" dirty="0">
                <a:latin typeface="Arial" charset="0"/>
                <a:ea typeface="宋体" charset="-122"/>
              </a:rPr>
              <a:t>第八届全国人民代表大会</a:t>
            </a:r>
            <a:endParaRPr lang="en-US" altLang="zh-CN" sz="1260" b="1" dirty="0">
              <a:latin typeface="Arial" charset="0"/>
              <a:ea typeface="宋体" charset="-122"/>
            </a:endParaRPr>
          </a:p>
          <a:p>
            <a:pPr>
              <a:defRPr/>
            </a:pPr>
            <a:r>
              <a:rPr lang="zh-CN" altLang="en-US" sz="1260" b="1" dirty="0">
                <a:latin typeface="Arial" charset="0"/>
                <a:ea typeface="宋体" charset="-122"/>
              </a:rPr>
              <a:t>常务委员会第十次会议通过</a:t>
            </a:r>
            <a:r>
              <a:rPr lang="en-US" altLang="zh-CN" sz="1260" b="1" dirty="0">
                <a:latin typeface="Arial" charset="0"/>
                <a:ea typeface="宋体" charset="-122"/>
              </a:rPr>
              <a:t>;</a:t>
            </a:r>
            <a:r>
              <a:rPr lang="zh-CN" altLang="en-US" sz="1260" b="1" dirty="0">
                <a:latin typeface="Arial" charset="0"/>
                <a:ea typeface="宋体" charset="-122"/>
              </a:rPr>
              <a:t>   </a:t>
            </a:r>
            <a:endParaRPr lang="en-US" altLang="zh-CN" sz="1260" b="1" dirty="0">
              <a:latin typeface="Arial" charset="0"/>
              <a:ea typeface="宋体" charset="-122"/>
            </a:endParaRPr>
          </a:p>
          <a:p>
            <a:pPr>
              <a:defRPr/>
            </a:pPr>
            <a:endParaRPr lang="en-US" altLang="zh-CN" sz="1260" b="1" dirty="0">
              <a:latin typeface="Arial" charset="0"/>
              <a:ea typeface="宋体" charset="-122"/>
            </a:endParaRPr>
          </a:p>
          <a:p>
            <a:pPr>
              <a:defRPr/>
            </a:pPr>
            <a:r>
              <a:rPr lang="en-US" altLang="zh-CN" sz="1260" b="1" dirty="0">
                <a:latin typeface="Arial" charset="0"/>
                <a:ea typeface="宋体" charset="-122"/>
              </a:rPr>
              <a:t>1994.10.27</a:t>
            </a:r>
          </a:p>
          <a:p>
            <a:pPr>
              <a:defRPr/>
            </a:pPr>
            <a:r>
              <a:rPr lang="zh-CN" altLang="en-US" sz="1260" b="1" dirty="0">
                <a:latin typeface="Arial" charset="0"/>
                <a:ea typeface="宋体" charset="-122"/>
              </a:rPr>
              <a:t>中华人民共和国主席令</a:t>
            </a:r>
            <a:endParaRPr lang="en-US" altLang="zh-CN" sz="1260" b="1" dirty="0">
              <a:latin typeface="Arial" charset="0"/>
              <a:ea typeface="宋体" charset="-122"/>
            </a:endParaRPr>
          </a:p>
          <a:p>
            <a:pPr>
              <a:defRPr/>
            </a:pPr>
            <a:r>
              <a:rPr lang="zh-CN" altLang="en-US" sz="1260" b="1" dirty="0">
                <a:latin typeface="Arial" charset="0"/>
                <a:ea typeface="宋体" charset="-122"/>
              </a:rPr>
              <a:t>第三十四号公布</a:t>
            </a:r>
            <a:endParaRPr lang="en-US" altLang="zh-CN" sz="1260" b="1" dirty="0">
              <a:latin typeface="Arial" charset="0"/>
              <a:ea typeface="宋体" charset="-122"/>
            </a:endParaRPr>
          </a:p>
        </p:txBody>
      </p:sp>
      <p:sp>
        <p:nvSpPr>
          <p:cNvPr id="18" name="TextBox 17"/>
          <p:cNvSpPr txBox="1"/>
          <p:nvPr/>
        </p:nvSpPr>
        <p:spPr>
          <a:xfrm>
            <a:off x="4249738" y="3471863"/>
            <a:ext cx="2058987" cy="1836737"/>
          </a:xfrm>
          <a:prstGeom prst="rect">
            <a:avLst/>
          </a:prstGeom>
          <a:noFill/>
        </p:spPr>
        <p:txBody>
          <a:bodyPr>
            <a:spAutoFit/>
          </a:bodyPr>
          <a:lstStyle/>
          <a:p>
            <a:pPr>
              <a:defRPr/>
            </a:pPr>
            <a:r>
              <a:rPr lang="en-US" altLang="zh-CN" sz="1260" b="1" dirty="0">
                <a:latin typeface="Arial" charset="0"/>
                <a:ea typeface="宋体" charset="-122"/>
              </a:rPr>
              <a:t>1995.12.20</a:t>
            </a:r>
            <a:r>
              <a:rPr lang="zh-CN" altLang="en-US" sz="1260" b="1" dirty="0">
                <a:latin typeface="Arial" charset="0"/>
                <a:ea typeface="宋体" charset="-122"/>
              </a:rPr>
              <a:t>   </a:t>
            </a:r>
            <a:endParaRPr lang="en-US" altLang="zh-CN" sz="1260" b="1" dirty="0">
              <a:latin typeface="Arial" charset="0"/>
              <a:ea typeface="宋体" charset="-122"/>
            </a:endParaRPr>
          </a:p>
          <a:p>
            <a:pPr>
              <a:defRPr/>
            </a:pPr>
            <a:r>
              <a:rPr lang="zh-CN" altLang="en-US" sz="1260" b="1" dirty="0">
                <a:latin typeface="Arial" charset="0"/>
                <a:ea typeface="宋体" charset="-122"/>
              </a:rPr>
              <a:t>国家工商行政管理局令第</a:t>
            </a:r>
            <a:r>
              <a:rPr lang="en-US" altLang="zh-CN" sz="1260" b="1" dirty="0">
                <a:latin typeface="Arial" charset="0"/>
                <a:ea typeface="宋体" charset="-122"/>
              </a:rPr>
              <a:t>46</a:t>
            </a:r>
            <a:r>
              <a:rPr lang="zh-CN" altLang="en-US" sz="1260" b="1" dirty="0">
                <a:latin typeface="Arial" charset="0"/>
                <a:ea typeface="宋体" charset="-122"/>
              </a:rPr>
              <a:t>号发布</a:t>
            </a:r>
            <a:r>
              <a:rPr lang="en-US" altLang="zh-CN" sz="1260" b="1" dirty="0">
                <a:latin typeface="Arial" charset="0"/>
                <a:ea typeface="宋体" charset="-122"/>
              </a:rPr>
              <a:t>《</a:t>
            </a:r>
            <a:r>
              <a:rPr lang="zh-CN" altLang="en-US" sz="1260" b="1" dirty="0">
                <a:latin typeface="Arial" charset="0"/>
                <a:ea typeface="宋体" charset="-122"/>
              </a:rPr>
              <a:t>烟草广告管理暂行办法</a:t>
            </a:r>
            <a:r>
              <a:rPr lang="en-US" altLang="zh-CN" sz="1260" b="1" dirty="0">
                <a:latin typeface="Arial" charset="0"/>
                <a:ea typeface="宋体" charset="-122"/>
              </a:rPr>
              <a:t>》</a:t>
            </a:r>
            <a:endParaRPr lang="zh-CN" altLang="en-US" sz="1260" b="1" dirty="0">
              <a:latin typeface="Arial" charset="0"/>
              <a:ea typeface="宋体" charset="-122"/>
            </a:endParaRPr>
          </a:p>
          <a:p>
            <a:pPr>
              <a:defRPr/>
            </a:pPr>
            <a:endParaRPr lang="en-US" altLang="zh-CN" sz="1260" b="1" dirty="0">
              <a:latin typeface="Arial" charset="0"/>
              <a:ea typeface="宋体" charset="-122"/>
            </a:endParaRPr>
          </a:p>
          <a:p>
            <a:pPr>
              <a:defRPr/>
            </a:pPr>
            <a:r>
              <a:rPr lang="en-US" altLang="zh-CN" sz="1260" b="1" dirty="0">
                <a:latin typeface="Arial" charset="0"/>
                <a:ea typeface="宋体" charset="-122"/>
              </a:rPr>
              <a:t>1996.12.30</a:t>
            </a:r>
            <a:r>
              <a:rPr lang="zh-CN" altLang="en-US" sz="1260" b="1" dirty="0">
                <a:latin typeface="Arial" charset="0"/>
                <a:ea typeface="宋体" charset="-122"/>
              </a:rPr>
              <a:t>  </a:t>
            </a:r>
            <a:endParaRPr lang="en-US" altLang="zh-CN" sz="1260" b="1" dirty="0">
              <a:latin typeface="Arial" charset="0"/>
              <a:ea typeface="宋体" charset="-122"/>
            </a:endParaRPr>
          </a:p>
          <a:p>
            <a:pPr>
              <a:defRPr/>
            </a:pPr>
            <a:r>
              <a:rPr lang="zh-CN" altLang="en-US" sz="1260" b="1" dirty="0">
                <a:latin typeface="Arial" charset="0"/>
                <a:ea typeface="宋体" charset="-122"/>
              </a:rPr>
              <a:t>国家工商行政管理局令第</a:t>
            </a:r>
            <a:r>
              <a:rPr lang="en-US" altLang="zh-CN" sz="1260" b="1" dirty="0">
                <a:latin typeface="Arial" charset="0"/>
                <a:ea typeface="宋体" charset="-122"/>
              </a:rPr>
              <a:t>69</a:t>
            </a:r>
            <a:r>
              <a:rPr lang="zh-CN" altLang="en-US" sz="1260" b="1" dirty="0">
                <a:latin typeface="Arial" charset="0"/>
                <a:ea typeface="宋体" charset="-122"/>
              </a:rPr>
              <a:t>号修订</a:t>
            </a:r>
          </a:p>
          <a:p>
            <a:pPr>
              <a:defRPr/>
            </a:pPr>
            <a:endParaRPr lang="zh-CN" altLang="en-US" sz="1260" dirty="0">
              <a:latin typeface="Arial" charset="0"/>
              <a:ea typeface="宋体" charset="-122"/>
            </a:endParaRPr>
          </a:p>
        </p:txBody>
      </p:sp>
      <p:pic>
        <p:nvPicPr>
          <p:cNvPr id="20" name="Picture 2"/>
          <p:cNvPicPr>
            <a:picLocks noChangeAspect="1" noChangeArrowheads="1"/>
          </p:cNvPicPr>
          <p:nvPr/>
        </p:nvPicPr>
        <p:blipFill>
          <a:blip r:embed="rId2" cstate="email"/>
          <a:srcRect/>
          <a:stretch>
            <a:fillRect/>
          </a:stretch>
        </p:blipFill>
        <p:spPr bwMode="auto">
          <a:xfrm>
            <a:off x="3082925" y="936625"/>
            <a:ext cx="1250950" cy="1800225"/>
          </a:xfrm>
          <a:prstGeom prst="rect">
            <a:avLst/>
          </a:prstGeom>
          <a:noFill/>
          <a:ln w="9525">
            <a:noFill/>
            <a:miter lim="800000"/>
            <a:headEnd/>
            <a:tailEnd/>
          </a:ln>
          <a:effectLst>
            <a:prstShdw prst="shdw17" dist="17961" dir="2700000">
              <a:schemeClr val="accent1">
                <a:gamma/>
                <a:shade val="60000"/>
                <a:invGamma/>
              </a:schemeClr>
            </a:prstShdw>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标题 1"/>
          <p:cNvSpPr>
            <a:spLocks noGrp="1"/>
          </p:cNvSpPr>
          <p:nvPr>
            <p:ph type="title"/>
          </p:nvPr>
        </p:nvSpPr>
        <p:spPr>
          <a:xfrm>
            <a:off x="457200" y="0"/>
            <a:ext cx="8229600" cy="1600200"/>
          </a:xfrm>
        </p:spPr>
        <p:txBody>
          <a:bodyPr/>
          <a:lstStyle/>
          <a:p>
            <a:r>
              <a:rPr lang="en-US" altLang="zh-CN" sz="3600" b="1" dirty="0" smtClean="0">
                <a:solidFill>
                  <a:srgbClr val="C00000"/>
                </a:solidFill>
                <a:latin typeface="+mn-ea"/>
                <a:ea typeface="+mn-ea"/>
                <a:cs typeface="Arial" pitchFamily="34" charset="0"/>
              </a:rPr>
              <a:t>8</a:t>
            </a:r>
            <a:r>
              <a:rPr lang="zh-CN" altLang="en-US" sz="3600" b="1" dirty="0" smtClean="0">
                <a:solidFill>
                  <a:srgbClr val="C00000"/>
                </a:solidFill>
                <a:latin typeface="+mn-ea"/>
                <a:ea typeface="+mn-ea"/>
                <a:cs typeface="Arial" pitchFamily="34" charset="0"/>
              </a:rPr>
              <a:t>、“对修订广告法的期盼”</a:t>
            </a:r>
            <a:r>
              <a:rPr lang="en-US" altLang="zh-CN" sz="3600" b="1" dirty="0" smtClean="0">
                <a:solidFill>
                  <a:srgbClr val="C00000"/>
                </a:solidFill>
                <a:latin typeface="+mn-ea"/>
                <a:ea typeface="+mn-ea"/>
                <a:cs typeface="Arial" pitchFamily="34" charset="0"/>
              </a:rPr>
              <a:t/>
            </a:r>
            <a:br>
              <a:rPr lang="en-US" altLang="zh-CN" sz="3600" b="1" dirty="0" smtClean="0">
                <a:solidFill>
                  <a:srgbClr val="C00000"/>
                </a:solidFill>
                <a:latin typeface="+mn-ea"/>
                <a:ea typeface="+mn-ea"/>
                <a:cs typeface="Arial" pitchFamily="34" charset="0"/>
              </a:rPr>
            </a:br>
            <a:r>
              <a:rPr lang="zh-CN" altLang="en-US" sz="3600" b="1" dirty="0" smtClean="0">
                <a:solidFill>
                  <a:srgbClr val="C00000"/>
                </a:solidFill>
                <a:latin typeface="+mn-ea"/>
                <a:ea typeface="+mn-ea"/>
                <a:cs typeface="Arial" pitchFamily="34" charset="0"/>
              </a:rPr>
              <a:t>信息交流会</a:t>
            </a:r>
            <a:endParaRPr lang="zh-CN" altLang="en-US" sz="3600" dirty="0" smtClean="0">
              <a:solidFill>
                <a:srgbClr val="C00000"/>
              </a:solidFill>
              <a:latin typeface="+mn-ea"/>
              <a:ea typeface="+mn-ea"/>
            </a:endParaRPr>
          </a:p>
        </p:txBody>
      </p:sp>
      <p:sp>
        <p:nvSpPr>
          <p:cNvPr id="41987" name="内容占位符 2"/>
          <p:cNvSpPr>
            <a:spLocks noGrp="1"/>
          </p:cNvSpPr>
          <p:nvPr>
            <p:ph idx="1"/>
          </p:nvPr>
        </p:nvSpPr>
        <p:spPr>
          <a:xfrm>
            <a:off x="457200" y="1200150"/>
            <a:ext cx="8686800" cy="3394075"/>
          </a:xfrm>
        </p:spPr>
        <p:txBody>
          <a:bodyPr/>
          <a:lstStyle/>
          <a:p>
            <a:pPr>
              <a:buNone/>
            </a:pPr>
            <a:r>
              <a:rPr lang="zh-CN" altLang="en-US" sz="2400" b="1" dirty="0" smtClean="0">
                <a:solidFill>
                  <a:srgbClr val="C00000"/>
                </a:solidFill>
                <a:latin typeface="+mn-ea"/>
              </a:rPr>
              <a:t>内容：</a:t>
            </a:r>
            <a:endParaRPr lang="en-US" altLang="zh-CN" sz="2400" b="1" dirty="0" smtClean="0">
              <a:solidFill>
                <a:srgbClr val="C00000"/>
              </a:solidFill>
              <a:latin typeface="+mn-ea"/>
            </a:endParaRPr>
          </a:p>
          <a:p>
            <a:pPr>
              <a:buNone/>
            </a:pPr>
            <a:r>
              <a:rPr lang="en-US" altLang="zh-CN" sz="2400" b="1" dirty="0" smtClean="0">
                <a:solidFill>
                  <a:srgbClr val="E94E0C"/>
                </a:solidFill>
                <a:latin typeface="+mn-ea"/>
              </a:rPr>
              <a:t>1</a:t>
            </a:r>
            <a:r>
              <a:rPr lang="zh-CN" altLang="en-US" sz="2400" b="1" dirty="0" smtClean="0">
                <a:solidFill>
                  <a:srgbClr val="E94E0C"/>
                </a:solidFill>
                <a:latin typeface="+mn-ea"/>
              </a:rPr>
              <a:t>、以烟草广告举报案例为导向，分析烟草广告背后法律的缺失，</a:t>
            </a:r>
            <a:r>
              <a:rPr lang="zh-CN" altLang="zh-CN" sz="2400" b="1" dirty="0" smtClean="0">
                <a:solidFill>
                  <a:srgbClr val="E94E0C"/>
                </a:solidFill>
                <a:latin typeface="+mn-ea"/>
              </a:rPr>
              <a:t>进一步推动广告法</a:t>
            </a:r>
            <a:r>
              <a:rPr lang="zh-CN" altLang="en-US" sz="2400" b="1" dirty="0" smtClean="0">
                <a:solidFill>
                  <a:srgbClr val="E94E0C"/>
                </a:solidFill>
                <a:latin typeface="+mn-ea"/>
              </a:rPr>
              <a:t>的修订</a:t>
            </a:r>
            <a:endParaRPr lang="en-US" altLang="zh-CN" sz="2400" b="1" dirty="0" smtClean="0">
              <a:solidFill>
                <a:srgbClr val="E94E0C"/>
              </a:solidFill>
              <a:latin typeface="+mn-ea"/>
            </a:endParaRPr>
          </a:p>
          <a:p>
            <a:r>
              <a:rPr lang="zh-CN" altLang="en-US" sz="2400" b="1" dirty="0" smtClean="0">
                <a:solidFill>
                  <a:srgbClr val="E94E0C"/>
                </a:solidFill>
                <a:latin typeface="+mn-ea"/>
              </a:rPr>
              <a:t>案例</a:t>
            </a:r>
            <a:r>
              <a:rPr lang="en-US" altLang="zh-CN" sz="2400" b="1" dirty="0" smtClean="0">
                <a:solidFill>
                  <a:srgbClr val="E94E0C"/>
                </a:solidFill>
                <a:latin typeface="+mn-ea"/>
              </a:rPr>
              <a:t>1</a:t>
            </a:r>
            <a:r>
              <a:rPr lang="zh-CN" altLang="en-US" sz="2400" b="1" dirty="0" smtClean="0">
                <a:solidFill>
                  <a:srgbClr val="E94E0C"/>
                </a:solidFill>
                <a:latin typeface="+mn-ea"/>
              </a:rPr>
              <a:t>：上海烟草专卖局“爱我中华”户外烟草广告</a:t>
            </a:r>
            <a:endParaRPr lang="en-US" altLang="zh-CN" sz="2400" b="1" dirty="0" smtClean="0">
              <a:solidFill>
                <a:srgbClr val="E94E0C"/>
              </a:solidFill>
              <a:latin typeface="+mn-ea"/>
            </a:endParaRPr>
          </a:p>
          <a:p>
            <a:r>
              <a:rPr lang="zh-CN" altLang="en-US" sz="2400" b="1" dirty="0" smtClean="0">
                <a:solidFill>
                  <a:srgbClr val="E94E0C"/>
                </a:solidFill>
                <a:latin typeface="+mn-ea"/>
              </a:rPr>
              <a:t>案例</a:t>
            </a:r>
            <a:r>
              <a:rPr lang="en-US" altLang="zh-CN" sz="2400" b="1" dirty="0" smtClean="0">
                <a:solidFill>
                  <a:srgbClr val="E94E0C"/>
                </a:solidFill>
                <a:latin typeface="+mn-ea"/>
              </a:rPr>
              <a:t>2</a:t>
            </a:r>
            <a:r>
              <a:rPr lang="zh-CN" altLang="en-US" sz="2400" b="1" dirty="0" smtClean="0">
                <a:solidFill>
                  <a:srgbClr val="E94E0C"/>
                </a:solidFill>
                <a:latin typeface="+mn-ea"/>
              </a:rPr>
              <a:t>：北京西站“山高人为峰”变相烟草广告</a:t>
            </a:r>
            <a:endParaRPr lang="en-US" altLang="zh-CN" sz="2400" b="1" dirty="0" smtClean="0">
              <a:solidFill>
                <a:srgbClr val="E94E0C"/>
              </a:solidFill>
              <a:latin typeface="+mn-ea"/>
            </a:endParaRPr>
          </a:p>
          <a:p>
            <a:r>
              <a:rPr lang="zh-CN" altLang="en-US" sz="2400" b="1" dirty="0" smtClean="0">
                <a:solidFill>
                  <a:srgbClr val="E94E0C"/>
                </a:solidFill>
                <a:latin typeface="+mn-ea"/>
              </a:rPr>
              <a:t>案例</a:t>
            </a:r>
            <a:r>
              <a:rPr lang="en-US" altLang="zh-CN" sz="2400" b="1" dirty="0" smtClean="0">
                <a:solidFill>
                  <a:srgbClr val="E94E0C"/>
                </a:solidFill>
                <a:latin typeface="+mn-ea"/>
              </a:rPr>
              <a:t>3</a:t>
            </a:r>
            <a:r>
              <a:rPr lang="zh-CN" altLang="en-US" sz="2400" b="1" dirty="0" smtClean="0">
                <a:solidFill>
                  <a:srgbClr val="E94E0C"/>
                </a:solidFill>
                <a:latin typeface="+mn-ea"/>
              </a:rPr>
              <a:t>：陕西宝鸡“好猫”终端广告</a:t>
            </a:r>
            <a:endParaRPr lang="en-US" altLang="zh-CN" sz="2400" b="1" dirty="0" smtClean="0">
              <a:solidFill>
                <a:srgbClr val="E94E0C"/>
              </a:solidFill>
              <a:latin typeface="+mn-ea"/>
            </a:endParaRPr>
          </a:p>
          <a:p>
            <a:pPr>
              <a:buNone/>
            </a:pPr>
            <a:r>
              <a:rPr lang="en-US" altLang="zh-CN" sz="2400" b="1" dirty="0" smtClean="0">
                <a:solidFill>
                  <a:srgbClr val="E94E0C"/>
                </a:solidFill>
                <a:latin typeface="+mn-ea"/>
              </a:rPr>
              <a:t>2</a:t>
            </a:r>
            <a:r>
              <a:rPr lang="zh-CN" altLang="en-US" sz="2400" b="1" dirty="0" smtClean="0">
                <a:solidFill>
                  <a:srgbClr val="E94E0C"/>
                </a:solidFill>
                <a:latin typeface="+mn-ea"/>
              </a:rPr>
              <a:t>、分析如果不全面禁止烟草广告，会出现的可怕后果</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标题 1"/>
          <p:cNvSpPr>
            <a:spLocks noGrp="1"/>
          </p:cNvSpPr>
          <p:nvPr>
            <p:ph type="title"/>
          </p:nvPr>
        </p:nvSpPr>
        <p:spPr>
          <a:xfrm>
            <a:off x="457200" y="0"/>
            <a:ext cx="8229600" cy="1600200"/>
          </a:xfrm>
        </p:spPr>
        <p:txBody>
          <a:bodyPr/>
          <a:lstStyle/>
          <a:p>
            <a:r>
              <a:rPr lang="en-US" altLang="zh-CN" sz="3600" b="1" dirty="0" smtClean="0">
                <a:solidFill>
                  <a:srgbClr val="C00000"/>
                </a:solidFill>
                <a:latin typeface="+mn-ea"/>
                <a:ea typeface="+mn-ea"/>
                <a:cs typeface="Arial" pitchFamily="34" charset="0"/>
              </a:rPr>
              <a:t>8</a:t>
            </a:r>
            <a:r>
              <a:rPr lang="zh-CN" altLang="en-US" sz="3600" b="1" dirty="0" smtClean="0">
                <a:solidFill>
                  <a:srgbClr val="C00000"/>
                </a:solidFill>
                <a:latin typeface="+mn-ea"/>
                <a:ea typeface="+mn-ea"/>
                <a:cs typeface="Arial" pitchFamily="34" charset="0"/>
              </a:rPr>
              <a:t>、“对修订广告法的期盼”</a:t>
            </a:r>
            <a:r>
              <a:rPr lang="en-US" altLang="zh-CN" sz="3600" b="1" dirty="0" smtClean="0">
                <a:solidFill>
                  <a:srgbClr val="C00000"/>
                </a:solidFill>
                <a:latin typeface="+mn-ea"/>
                <a:ea typeface="+mn-ea"/>
                <a:cs typeface="Arial" pitchFamily="34" charset="0"/>
              </a:rPr>
              <a:t/>
            </a:r>
            <a:br>
              <a:rPr lang="en-US" altLang="zh-CN" sz="3600" b="1" dirty="0" smtClean="0">
                <a:solidFill>
                  <a:srgbClr val="C00000"/>
                </a:solidFill>
                <a:latin typeface="+mn-ea"/>
                <a:ea typeface="+mn-ea"/>
                <a:cs typeface="Arial" pitchFamily="34" charset="0"/>
              </a:rPr>
            </a:br>
            <a:r>
              <a:rPr lang="zh-CN" altLang="en-US" sz="3600" b="1" dirty="0" smtClean="0">
                <a:solidFill>
                  <a:srgbClr val="C00000"/>
                </a:solidFill>
                <a:latin typeface="+mn-ea"/>
                <a:ea typeface="+mn-ea"/>
                <a:cs typeface="Arial" pitchFamily="34" charset="0"/>
              </a:rPr>
              <a:t>信息交流会</a:t>
            </a:r>
            <a:endParaRPr lang="zh-CN" altLang="en-US" sz="3600" dirty="0" smtClean="0">
              <a:solidFill>
                <a:srgbClr val="C00000"/>
              </a:solidFill>
              <a:latin typeface="+mn-ea"/>
              <a:ea typeface="+mn-ea"/>
            </a:endParaRPr>
          </a:p>
        </p:txBody>
      </p:sp>
      <p:sp>
        <p:nvSpPr>
          <p:cNvPr id="41987" name="内容占位符 2"/>
          <p:cNvSpPr>
            <a:spLocks noGrp="1"/>
          </p:cNvSpPr>
          <p:nvPr>
            <p:ph idx="1"/>
          </p:nvPr>
        </p:nvSpPr>
        <p:spPr>
          <a:xfrm>
            <a:off x="457200" y="1200150"/>
            <a:ext cx="8686800" cy="3394075"/>
          </a:xfrm>
        </p:spPr>
        <p:txBody>
          <a:bodyPr/>
          <a:lstStyle/>
          <a:p>
            <a:pPr>
              <a:buNone/>
            </a:pPr>
            <a:r>
              <a:rPr lang="zh-CN" altLang="en-US" sz="2400" b="1" dirty="0" smtClean="0">
                <a:solidFill>
                  <a:srgbClr val="C00000"/>
                </a:solidFill>
                <a:latin typeface="+mn-ea"/>
              </a:rPr>
              <a:t>结果：</a:t>
            </a:r>
            <a:endParaRPr lang="en-US" altLang="zh-CN" sz="2400" b="1" dirty="0" smtClean="0">
              <a:solidFill>
                <a:srgbClr val="C00000"/>
              </a:solidFill>
              <a:latin typeface="+mn-ea"/>
            </a:endParaRPr>
          </a:p>
          <a:p>
            <a:pPr>
              <a:buNone/>
            </a:pPr>
            <a:endParaRPr lang="en-US" altLang="zh-CN" sz="2400" b="1" dirty="0" smtClean="0">
              <a:solidFill>
                <a:srgbClr val="C00000"/>
              </a:solidFill>
              <a:latin typeface="+mn-ea"/>
            </a:endParaRPr>
          </a:p>
          <a:p>
            <a:pPr>
              <a:buNone/>
            </a:pPr>
            <a:r>
              <a:rPr lang="en-US" altLang="zh-CN" sz="2400" b="1" dirty="0" smtClean="0">
                <a:solidFill>
                  <a:srgbClr val="E94E0C"/>
                </a:solidFill>
                <a:latin typeface="+mn-ea"/>
              </a:rPr>
              <a:t>1</a:t>
            </a:r>
            <a:r>
              <a:rPr lang="zh-CN" altLang="en-US" sz="2400" b="1" dirty="0" smtClean="0">
                <a:solidFill>
                  <a:srgbClr val="E94E0C"/>
                </a:solidFill>
                <a:latin typeface="+mn-ea"/>
              </a:rPr>
              <a:t>、媒体针对各案例进行多次报导</a:t>
            </a:r>
            <a:endParaRPr lang="en-US" altLang="zh-CN" sz="2400" b="1" dirty="0" smtClean="0">
              <a:solidFill>
                <a:srgbClr val="E94E0C"/>
              </a:solidFill>
              <a:latin typeface="+mn-ea"/>
            </a:endParaRPr>
          </a:p>
          <a:p>
            <a:pPr>
              <a:buNone/>
            </a:pPr>
            <a:endParaRPr lang="en-US" altLang="zh-CN" sz="2400" b="1" dirty="0" smtClean="0">
              <a:solidFill>
                <a:srgbClr val="E94E0C"/>
              </a:solidFill>
              <a:latin typeface="+mn-ea"/>
            </a:endParaRPr>
          </a:p>
          <a:p>
            <a:pPr>
              <a:buNone/>
            </a:pPr>
            <a:r>
              <a:rPr lang="en-US" altLang="zh-CN" sz="2400" b="1" dirty="0" smtClean="0">
                <a:solidFill>
                  <a:srgbClr val="E94E0C"/>
                </a:solidFill>
                <a:latin typeface="+mn-ea"/>
              </a:rPr>
              <a:t>2</a:t>
            </a:r>
            <a:r>
              <a:rPr lang="zh-CN" altLang="en-US" sz="2400" b="1" dirty="0" smtClean="0">
                <a:solidFill>
                  <a:srgbClr val="E94E0C"/>
                </a:solidFill>
                <a:latin typeface="+mn-ea"/>
              </a:rPr>
              <a:t>、北京市工商局西站分局来电询问</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Line 4"/>
          <p:cNvSpPr>
            <a:spLocks noChangeShapeType="1"/>
          </p:cNvSpPr>
          <p:nvPr/>
        </p:nvSpPr>
        <p:spPr bwMode="auto">
          <a:xfrm>
            <a:off x="1782763" y="1244600"/>
            <a:ext cx="0" cy="3124200"/>
          </a:xfrm>
          <a:prstGeom prst="line">
            <a:avLst/>
          </a:prstGeom>
          <a:noFill/>
          <a:ln w="19050">
            <a:solidFill>
              <a:srgbClr val="808080"/>
            </a:solidFill>
            <a:round/>
            <a:headEnd/>
            <a:tailEnd/>
          </a:ln>
        </p:spPr>
        <p:txBody>
          <a:bodyPr/>
          <a:lstStyle/>
          <a:p>
            <a:endParaRPr lang="zh-CN" altLang="en-US"/>
          </a:p>
        </p:txBody>
      </p:sp>
      <p:grpSp>
        <p:nvGrpSpPr>
          <p:cNvPr id="2" name="Group 3"/>
          <p:cNvGrpSpPr>
            <a:grpSpLocks/>
          </p:cNvGrpSpPr>
          <p:nvPr/>
        </p:nvGrpSpPr>
        <p:grpSpPr bwMode="auto">
          <a:xfrm>
            <a:off x="914400" y="868363"/>
            <a:ext cx="1724025" cy="482600"/>
            <a:chOff x="816" y="2304"/>
            <a:chExt cx="1440" cy="448"/>
          </a:xfrm>
        </p:grpSpPr>
        <p:sp>
          <p:nvSpPr>
            <p:cNvPr id="26644" name="Freeform 4"/>
            <p:cNvSpPr>
              <a:spLocks/>
            </p:cNvSpPr>
            <p:nvPr/>
          </p:nvSpPr>
          <p:spPr bwMode="gray">
            <a:xfrm>
              <a:off x="901" y="2562"/>
              <a:ext cx="1270" cy="190"/>
            </a:xfrm>
            <a:custGeom>
              <a:avLst/>
              <a:gdLst>
                <a:gd name="T0" fmla="*/ 1633 w 1120"/>
                <a:gd name="T1" fmla="*/ 108 h 252"/>
                <a:gd name="T2" fmla="*/ 1626 w 1120"/>
                <a:gd name="T3" fmla="*/ 107 h 252"/>
                <a:gd name="T4" fmla="*/ 1603 w 1120"/>
                <a:gd name="T5" fmla="*/ 105 h 252"/>
                <a:gd name="T6" fmla="*/ 1566 w 1120"/>
                <a:gd name="T7" fmla="*/ 103 h 252"/>
                <a:gd name="T8" fmla="*/ 1514 w 1120"/>
                <a:gd name="T9" fmla="*/ 100 h 252"/>
                <a:gd name="T10" fmla="*/ 1447 w 1120"/>
                <a:gd name="T11" fmla="*/ 95 h 252"/>
                <a:gd name="T12" fmla="*/ 1369 w 1120"/>
                <a:gd name="T13" fmla="*/ 91 h 252"/>
                <a:gd name="T14" fmla="*/ 1277 w 1120"/>
                <a:gd name="T15" fmla="*/ 87 h 252"/>
                <a:gd name="T16" fmla="*/ 1175 w 1120"/>
                <a:gd name="T17" fmla="*/ 84 h 252"/>
                <a:gd name="T18" fmla="*/ 1065 w 1120"/>
                <a:gd name="T19" fmla="*/ 81 h 252"/>
                <a:gd name="T20" fmla="*/ 942 w 1120"/>
                <a:gd name="T21" fmla="*/ 79 h 252"/>
                <a:gd name="T22" fmla="*/ 810 w 1120"/>
                <a:gd name="T23" fmla="*/ 79 h 252"/>
                <a:gd name="T24" fmla="*/ 679 w 1120"/>
                <a:gd name="T25" fmla="*/ 79 h 252"/>
                <a:gd name="T26" fmla="*/ 559 w 1120"/>
                <a:gd name="T27" fmla="*/ 81 h 252"/>
                <a:gd name="T28" fmla="*/ 449 w 1120"/>
                <a:gd name="T29" fmla="*/ 84 h 252"/>
                <a:gd name="T30" fmla="*/ 347 w 1120"/>
                <a:gd name="T31" fmla="*/ 87 h 252"/>
                <a:gd name="T32" fmla="*/ 260 w 1120"/>
                <a:gd name="T33" fmla="*/ 91 h 252"/>
                <a:gd name="T34" fmla="*/ 184 w 1120"/>
                <a:gd name="T35" fmla="*/ 95 h 252"/>
                <a:gd name="T36" fmla="*/ 119 w 1120"/>
                <a:gd name="T37" fmla="*/ 100 h 252"/>
                <a:gd name="T38" fmla="*/ 67 w 1120"/>
                <a:gd name="T39" fmla="*/ 103 h 252"/>
                <a:gd name="T40" fmla="*/ 29 w 1120"/>
                <a:gd name="T41" fmla="*/ 105 h 252"/>
                <a:gd name="T42" fmla="*/ 9 w 1120"/>
                <a:gd name="T43" fmla="*/ 107 h 252"/>
                <a:gd name="T44" fmla="*/ 0 w 1120"/>
                <a:gd name="T45" fmla="*/ 108 h 252"/>
                <a:gd name="T46" fmla="*/ 0 w 1120"/>
                <a:gd name="T47" fmla="*/ 26 h 252"/>
                <a:gd name="T48" fmla="*/ 816 w 1120"/>
                <a:gd name="T49" fmla="*/ 0 h 252"/>
                <a:gd name="T50" fmla="*/ 1633 w 1120"/>
                <a:gd name="T51" fmla="*/ 26 h 252"/>
                <a:gd name="T52" fmla="*/ 1633 w 1120"/>
                <a:gd name="T53" fmla="*/ 108 h 252"/>
                <a:gd name="T54" fmla="*/ 1633 w 1120"/>
                <a:gd name="T55" fmla="*/ 108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9525">
              <a:noFill/>
              <a:miter lim="800000"/>
              <a:headEnd/>
              <a:tailEnd/>
            </a:ln>
          </p:spPr>
          <p:txBody>
            <a:bodyPr/>
            <a:lstStyle/>
            <a:p>
              <a:endParaRPr lang="zh-CN" altLang="en-US"/>
            </a:p>
          </p:txBody>
        </p:sp>
        <p:sp>
          <p:nvSpPr>
            <p:cNvPr id="7" name="Rectangle 5"/>
            <p:cNvSpPr>
              <a:spLocks noChangeArrowheads="1"/>
            </p:cNvSpPr>
            <p:nvPr/>
          </p:nvSpPr>
          <p:spPr bwMode="gray">
            <a:xfrm>
              <a:off x="816" y="2304"/>
              <a:ext cx="1440" cy="393"/>
            </a:xfrm>
            <a:prstGeom prst="rect">
              <a:avLst/>
            </a:prstGeom>
            <a:gradFill rotWithShape="1">
              <a:gsLst>
                <a:gs pos="0">
                  <a:schemeClr val="hlink"/>
                </a:gs>
                <a:gs pos="100000">
                  <a:schemeClr val="hlink">
                    <a:gamma/>
                    <a:tint val="63529"/>
                    <a:invGamma/>
                  </a:schemeClr>
                </a:gs>
              </a:gsLst>
              <a:lin ang="2700000" scaled="1"/>
            </a:gradFill>
            <a:ln>
              <a:noFill/>
            </a:ln>
            <a:extLst/>
          </p:spPr>
          <p:txBody>
            <a:bodyPr wrap="none" anchor="ctr"/>
            <a:lstStyle/>
            <a:p>
              <a:pPr algn="ctr">
                <a:defRPr/>
              </a:pPr>
              <a:r>
                <a:rPr lang="zh-CN" altLang="en-US" b="1" dirty="0" smtClean="0">
                  <a:solidFill>
                    <a:srgbClr val="FFFFFF"/>
                  </a:solidFill>
                  <a:effectLst>
                    <a:outerShdw blurRad="38100" dist="38100" dir="2700000" algn="tl">
                      <a:srgbClr val="000000"/>
                    </a:outerShdw>
                  </a:effectLst>
                  <a:latin typeface="Calibri" pitchFamily="34" charset="0"/>
                  <a:ea typeface="宋体" charset="-122"/>
                </a:rPr>
                <a:t>广告法修订之前</a:t>
              </a:r>
              <a:endParaRPr lang="en-US" altLang="zh-CN" b="1" dirty="0">
                <a:solidFill>
                  <a:srgbClr val="FFFFFF"/>
                </a:solidFill>
                <a:effectLst>
                  <a:outerShdw blurRad="38100" dist="38100" dir="2700000" algn="tl">
                    <a:srgbClr val="000000"/>
                  </a:outerShdw>
                </a:effectLst>
                <a:latin typeface="Calibri" pitchFamily="34" charset="0"/>
                <a:ea typeface="宋体" charset="-122"/>
              </a:endParaRPr>
            </a:p>
          </p:txBody>
        </p:sp>
      </p:grpSp>
      <p:grpSp>
        <p:nvGrpSpPr>
          <p:cNvPr id="3" name="Group 6"/>
          <p:cNvGrpSpPr>
            <a:grpSpLocks/>
          </p:cNvGrpSpPr>
          <p:nvPr/>
        </p:nvGrpSpPr>
        <p:grpSpPr bwMode="auto">
          <a:xfrm>
            <a:off x="914400" y="2011363"/>
            <a:ext cx="1724025" cy="482600"/>
            <a:chOff x="816" y="2304"/>
            <a:chExt cx="1440" cy="448"/>
          </a:xfrm>
        </p:grpSpPr>
        <p:sp>
          <p:nvSpPr>
            <p:cNvPr id="26642" name="Freeform 7"/>
            <p:cNvSpPr>
              <a:spLocks/>
            </p:cNvSpPr>
            <p:nvPr/>
          </p:nvSpPr>
          <p:spPr bwMode="gray">
            <a:xfrm>
              <a:off x="901" y="2562"/>
              <a:ext cx="1270" cy="190"/>
            </a:xfrm>
            <a:custGeom>
              <a:avLst/>
              <a:gdLst>
                <a:gd name="T0" fmla="*/ 1633 w 1120"/>
                <a:gd name="T1" fmla="*/ 108 h 252"/>
                <a:gd name="T2" fmla="*/ 1626 w 1120"/>
                <a:gd name="T3" fmla="*/ 107 h 252"/>
                <a:gd name="T4" fmla="*/ 1603 w 1120"/>
                <a:gd name="T5" fmla="*/ 105 h 252"/>
                <a:gd name="T6" fmla="*/ 1566 w 1120"/>
                <a:gd name="T7" fmla="*/ 103 h 252"/>
                <a:gd name="T8" fmla="*/ 1514 w 1120"/>
                <a:gd name="T9" fmla="*/ 100 h 252"/>
                <a:gd name="T10" fmla="*/ 1447 w 1120"/>
                <a:gd name="T11" fmla="*/ 95 h 252"/>
                <a:gd name="T12" fmla="*/ 1369 w 1120"/>
                <a:gd name="T13" fmla="*/ 91 h 252"/>
                <a:gd name="T14" fmla="*/ 1277 w 1120"/>
                <a:gd name="T15" fmla="*/ 87 h 252"/>
                <a:gd name="T16" fmla="*/ 1175 w 1120"/>
                <a:gd name="T17" fmla="*/ 84 h 252"/>
                <a:gd name="T18" fmla="*/ 1065 w 1120"/>
                <a:gd name="T19" fmla="*/ 81 h 252"/>
                <a:gd name="T20" fmla="*/ 942 w 1120"/>
                <a:gd name="T21" fmla="*/ 79 h 252"/>
                <a:gd name="T22" fmla="*/ 810 w 1120"/>
                <a:gd name="T23" fmla="*/ 79 h 252"/>
                <a:gd name="T24" fmla="*/ 679 w 1120"/>
                <a:gd name="T25" fmla="*/ 79 h 252"/>
                <a:gd name="T26" fmla="*/ 559 w 1120"/>
                <a:gd name="T27" fmla="*/ 81 h 252"/>
                <a:gd name="T28" fmla="*/ 449 w 1120"/>
                <a:gd name="T29" fmla="*/ 84 h 252"/>
                <a:gd name="T30" fmla="*/ 347 w 1120"/>
                <a:gd name="T31" fmla="*/ 87 h 252"/>
                <a:gd name="T32" fmla="*/ 260 w 1120"/>
                <a:gd name="T33" fmla="*/ 91 h 252"/>
                <a:gd name="T34" fmla="*/ 184 w 1120"/>
                <a:gd name="T35" fmla="*/ 95 h 252"/>
                <a:gd name="T36" fmla="*/ 119 w 1120"/>
                <a:gd name="T37" fmla="*/ 100 h 252"/>
                <a:gd name="T38" fmla="*/ 67 w 1120"/>
                <a:gd name="T39" fmla="*/ 103 h 252"/>
                <a:gd name="T40" fmla="*/ 29 w 1120"/>
                <a:gd name="T41" fmla="*/ 105 h 252"/>
                <a:gd name="T42" fmla="*/ 9 w 1120"/>
                <a:gd name="T43" fmla="*/ 107 h 252"/>
                <a:gd name="T44" fmla="*/ 0 w 1120"/>
                <a:gd name="T45" fmla="*/ 108 h 252"/>
                <a:gd name="T46" fmla="*/ 0 w 1120"/>
                <a:gd name="T47" fmla="*/ 26 h 252"/>
                <a:gd name="T48" fmla="*/ 816 w 1120"/>
                <a:gd name="T49" fmla="*/ 0 h 252"/>
                <a:gd name="T50" fmla="*/ 1633 w 1120"/>
                <a:gd name="T51" fmla="*/ 26 h 252"/>
                <a:gd name="T52" fmla="*/ 1633 w 1120"/>
                <a:gd name="T53" fmla="*/ 108 h 252"/>
                <a:gd name="T54" fmla="*/ 1633 w 1120"/>
                <a:gd name="T55" fmla="*/ 108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9525">
              <a:noFill/>
              <a:miter lim="800000"/>
              <a:headEnd/>
              <a:tailEnd/>
            </a:ln>
          </p:spPr>
          <p:txBody>
            <a:bodyPr/>
            <a:lstStyle/>
            <a:p>
              <a:endParaRPr lang="zh-CN" altLang="en-US"/>
            </a:p>
          </p:txBody>
        </p:sp>
        <p:sp>
          <p:nvSpPr>
            <p:cNvPr id="10" name="Rectangle 8"/>
            <p:cNvSpPr>
              <a:spLocks noChangeArrowheads="1"/>
            </p:cNvSpPr>
            <p:nvPr/>
          </p:nvSpPr>
          <p:spPr bwMode="gray">
            <a:xfrm>
              <a:off x="816" y="2304"/>
              <a:ext cx="1440" cy="393"/>
            </a:xfrm>
            <a:prstGeom prst="rect">
              <a:avLst/>
            </a:prstGeom>
            <a:gradFill rotWithShape="1">
              <a:gsLst>
                <a:gs pos="0">
                  <a:schemeClr val="folHlink"/>
                </a:gs>
                <a:gs pos="100000">
                  <a:schemeClr val="folHlink">
                    <a:gamma/>
                    <a:tint val="47451"/>
                    <a:invGamma/>
                  </a:schemeClr>
                </a:gs>
              </a:gsLst>
              <a:lin ang="2700000" scaled="1"/>
            </a:gradFill>
            <a:ln>
              <a:noFill/>
            </a:ln>
            <a:extLst/>
          </p:spPr>
          <p:txBody>
            <a:bodyPr wrap="none" anchor="ctr"/>
            <a:lstStyle/>
            <a:p>
              <a:pPr algn="ctr">
                <a:defRPr/>
              </a:pPr>
              <a:r>
                <a:rPr lang="zh-CN" altLang="en-US" b="1" dirty="0">
                  <a:solidFill>
                    <a:srgbClr val="FFFFFF"/>
                  </a:solidFill>
                  <a:effectLst>
                    <a:outerShdw blurRad="38100" dist="38100" dir="2700000" algn="tl">
                      <a:srgbClr val="000000"/>
                    </a:outerShdw>
                  </a:effectLst>
                  <a:latin typeface="Calibri" pitchFamily="34" charset="0"/>
                  <a:ea typeface="宋体" charset="-122"/>
                </a:rPr>
                <a:t>公开征求</a:t>
              </a:r>
              <a:r>
                <a:rPr lang="zh-CN" altLang="en-US" b="1" dirty="0" smtClean="0">
                  <a:solidFill>
                    <a:srgbClr val="FFFFFF"/>
                  </a:solidFill>
                  <a:effectLst>
                    <a:outerShdw blurRad="38100" dist="38100" dir="2700000" algn="tl">
                      <a:srgbClr val="000000"/>
                    </a:outerShdw>
                  </a:effectLst>
                  <a:latin typeface="Calibri" pitchFamily="34" charset="0"/>
                  <a:ea typeface="宋体" charset="-122"/>
                </a:rPr>
                <a:t>意见后</a:t>
              </a:r>
              <a:endParaRPr lang="en-US" altLang="zh-CN" b="1" dirty="0">
                <a:solidFill>
                  <a:srgbClr val="FFFFFF"/>
                </a:solidFill>
                <a:effectLst>
                  <a:outerShdw blurRad="38100" dist="38100" dir="2700000" algn="tl">
                    <a:srgbClr val="000000"/>
                  </a:outerShdw>
                </a:effectLst>
                <a:latin typeface="Calibri" pitchFamily="34" charset="0"/>
                <a:ea typeface="宋体" charset="-122"/>
              </a:endParaRPr>
            </a:p>
          </p:txBody>
        </p:sp>
      </p:grpSp>
      <p:grpSp>
        <p:nvGrpSpPr>
          <p:cNvPr id="4" name="Group 9"/>
          <p:cNvGrpSpPr>
            <a:grpSpLocks/>
          </p:cNvGrpSpPr>
          <p:nvPr/>
        </p:nvGrpSpPr>
        <p:grpSpPr bwMode="auto">
          <a:xfrm>
            <a:off x="914400" y="3154363"/>
            <a:ext cx="1724025" cy="482600"/>
            <a:chOff x="816" y="2304"/>
            <a:chExt cx="1440" cy="448"/>
          </a:xfrm>
        </p:grpSpPr>
        <p:sp>
          <p:nvSpPr>
            <p:cNvPr id="26640" name="Freeform 10"/>
            <p:cNvSpPr>
              <a:spLocks/>
            </p:cNvSpPr>
            <p:nvPr/>
          </p:nvSpPr>
          <p:spPr bwMode="gray">
            <a:xfrm>
              <a:off x="901" y="2562"/>
              <a:ext cx="1270" cy="190"/>
            </a:xfrm>
            <a:custGeom>
              <a:avLst/>
              <a:gdLst>
                <a:gd name="T0" fmla="*/ 1633 w 1120"/>
                <a:gd name="T1" fmla="*/ 108 h 252"/>
                <a:gd name="T2" fmla="*/ 1626 w 1120"/>
                <a:gd name="T3" fmla="*/ 107 h 252"/>
                <a:gd name="T4" fmla="*/ 1603 w 1120"/>
                <a:gd name="T5" fmla="*/ 105 h 252"/>
                <a:gd name="T6" fmla="*/ 1566 w 1120"/>
                <a:gd name="T7" fmla="*/ 103 h 252"/>
                <a:gd name="T8" fmla="*/ 1514 w 1120"/>
                <a:gd name="T9" fmla="*/ 100 h 252"/>
                <a:gd name="T10" fmla="*/ 1447 w 1120"/>
                <a:gd name="T11" fmla="*/ 95 h 252"/>
                <a:gd name="T12" fmla="*/ 1369 w 1120"/>
                <a:gd name="T13" fmla="*/ 91 h 252"/>
                <a:gd name="T14" fmla="*/ 1277 w 1120"/>
                <a:gd name="T15" fmla="*/ 87 h 252"/>
                <a:gd name="T16" fmla="*/ 1175 w 1120"/>
                <a:gd name="T17" fmla="*/ 84 h 252"/>
                <a:gd name="T18" fmla="*/ 1065 w 1120"/>
                <a:gd name="T19" fmla="*/ 81 h 252"/>
                <a:gd name="T20" fmla="*/ 942 w 1120"/>
                <a:gd name="T21" fmla="*/ 79 h 252"/>
                <a:gd name="T22" fmla="*/ 810 w 1120"/>
                <a:gd name="T23" fmla="*/ 79 h 252"/>
                <a:gd name="T24" fmla="*/ 679 w 1120"/>
                <a:gd name="T25" fmla="*/ 79 h 252"/>
                <a:gd name="T26" fmla="*/ 559 w 1120"/>
                <a:gd name="T27" fmla="*/ 81 h 252"/>
                <a:gd name="T28" fmla="*/ 449 w 1120"/>
                <a:gd name="T29" fmla="*/ 84 h 252"/>
                <a:gd name="T30" fmla="*/ 347 w 1120"/>
                <a:gd name="T31" fmla="*/ 87 h 252"/>
                <a:gd name="T32" fmla="*/ 260 w 1120"/>
                <a:gd name="T33" fmla="*/ 91 h 252"/>
                <a:gd name="T34" fmla="*/ 184 w 1120"/>
                <a:gd name="T35" fmla="*/ 95 h 252"/>
                <a:gd name="T36" fmla="*/ 119 w 1120"/>
                <a:gd name="T37" fmla="*/ 100 h 252"/>
                <a:gd name="T38" fmla="*/ 67 w 1120"/>
                <a:gd name="T39" fmla="*/ 103 h 252"/>
                <a:gd name="T40" fmla="*/ 29 w 1120"/>
                <a:gd name="T41" fmla="*/ 105 h 252"/>
                <a:gd name="T42" fmla="*/ 9 w 1120"/>
                <a:gd name="T43" fmla="*/ 107 h 252"/>
                <a:gd name="T44" fmla="*/ 0 w 1120"/>
                <a:gd name="T45" fmla="*/ 108 h 252"/>
                <a:gd name="T46" fmla="*/ 0 w 1120"/>
                <a:gd name="T47" fmla="*/ 26 h 252"/>
                <a:gd name="T48" fmla="*/ 816 w 1120"/>
                <a:gd name="T49" fmla="*/ 0 h 252"/>
                <a:gd name="T50" fmla="*/ 1633 w 1120"/>
                <a:gd name="T51" fmla="*/ 26 h 252"/>
                <a:gd name="T52" fmla="*/ 1633 w 1120"/>
                <a:gd name="T53" fmla="*/ 108 h 252"/>
                <a:gd name="T54" fmla="*/ 1633 w 1120"/>
                <a:gd name="T55" fmla="*/ 108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9525">
              <a:noFill/>
              <a:miter lim="800000"/>
              <a:headEnd/>
              <a:tailEnd/>
            </a:ln>
          </p:spPr>
          <p:txBody>
            <a:bodyPr/>
            <a:lstStyle/>
            <a:p>
              <a:endParaRPr lang="zh-CN" altLang="en-US"/>
            </a:p>
          </p:txBody>
        </p:sp>
        <p:sp>
          <p:nvSpPr>
            <p:cNvPr id="13" name="Rectangle 11"/>
            <p:cNvSpPr>
              <a:spLocks noChangeArrowheads="1"/>
            </p:cNvSpPr>
            <p:nvPr/>
          </p:nvSpPr>
          <p:spPr bwMode="gray">
            <a:xfrm>
              <a:off x="816" y="2304"/>
              <a:ext cx="1440" cy="393"/>
            </a:xfrm>
            <a:prstGeom prst="rect">
              <a:avLst/>
            </a:prstGeom>
            <a:gradFill rotWithShape="1">
              <a:gsLst>
                <a:gs pos="0">
                  <a:schemeClr val="accent2"/>
                </a:gs>
                <a:gs pos="100000">
                  <a:schemeClr val="accent2">
                    <a:gamma/>
                    <a:tint val="60392"/>
                    <a:invGamma/>
                  </a:schemeClr>
                </a:gs>
              </a:gsLst>
              <a:lin ang="2700000" scaled="1"/>
            </a:gradFill>
            <a:ln>
              <a:noFill/>
            </a:ln>
            <a:extLst/>
          </p:spPr>
          <p:txBody>
            <a:bodyPr wrap="none" anchor="ctr"/>
            <a:lstStyle/>
            <a:p>
              <a:pPr algn="ctr">
                <a:defRPr/>
              </a:pPr>
              <a:r>
                <a:rPr lang="zh-CN" altLang="en-US" b="1" dirty="0">
                  <a:solidFill>
                    <a:srgbClr val="FFFFFF"/>
                  </a:solidFill>
                  <a:effectLst>
                    <a:outerShdw blurRad="38100" dist="38100" dir="2700000" algn="tl">
                      <a:srgbClr val="000000"/>
                    </a:outerShdw>
                  </a:effectLst>
                  <a:latin typeface="Calibri" pitchFamily="34" charset="0"/>
                  <a:ea typeface="宋体" charset="-122"/>
                </a:rPr>
                <a:t>交人大审议前</a:t>
              </a:r>
              <a:endParaRPr lang="en-US" altLang="zh-CN" b="1" dirty="0">
                <a:solidFill>
                  <a:srgbClr val="FFFFFF"/>
                </a:solidFill>
                <a:effectLst>
                  <a:outerShdw blurRad="38100" dist="38100" dir="2700000" algn="tl">
                    <a:srgbClr val="000000"/>
                  </a:outerShdw>
                </a:effectLst>
                <a:latin typeface="Calibri" pitchFamily="34" charset="0"/>
                <a:ea typeface="宋体" charset="-122"/>
              </a:endParaRPr>
            </a:p>
          </p:txBody>
        </p:sp>
      </p:grpSp>
      <p:grpSp>
        <p:nvGrpSpPr>
          <p:cNvPr id="5" name="Group 12"/>
          <p:cNvGrpSpPr>
            <a:grpSpLocks/>
          </p:cNvGrpSpPr>
          <p:nvPr/>
        </p:nvGrpSpPr>
        <p:grpSpPr bwMode="auto">
          <a:xfrm>
            <a:off x="914400" y="4297363"/>
            <a:ext cx="1724025" cy="482600"/>
            <a:chOff x="816" y="2304"/>
            <a:chExt cx="1440" cy="448"/>
          </a:xfrm>
        </p:grpSpPr>
        <p:sp>
          <p:nvSpPr>
            <p:cNvPr id="26638" name="Freeform 13"/>
            <p:cNvSpPr>
              <a:spLocks/>
            </p:cNvSpPr>
            <p:nvPr/>
          </p:nvSpPr>
          <p:spPr bwMode="gray">
            <a:xfrm>
              <a:off x="901" y="2562"/>
              <a:ext cx="1270" cy="190"/>
            </a:xfrm>
            <a:custGeom>
              <a:avLst/>
              <a:gdLst>
                <a:gd name="T0" fmla="*/ 1633 w 1120"/>
                <a:gd name="T1" fmla="*/ 108 h 252"/>
                <a:gd name="T2" fmla="*/ 1626 w 1120"/>
                <a:gd name="T3" fmla="*/ 107 h 252"/>
                <a:gd name="T4" fmla="*/ 1603 w 1120"/>
                <a:gd name="T5" fmla="*/ 105 h 252"/>
                <a:gd name="T6" fmla="*/ 1566 w 1120"/>
                <a:gd name="T7" fmla="*/ 103 h 252"/>
                <a:gd name="T8" fmla="*/ 1514 w 1120"/>
                <a:gd name="T9" fmla="*/ 100 h 252"/>
                <a:gd name="T10" fmla="*/ 1447 w 1120"/>
                <a:gd name="T11" fmla="*/ 95 h 252"/>
                <a:gd name="T12" fmla="*/ 1369 w 1120"/>
                <a:gd name="T13" fmla="*/ 91 h 252"/>
                <a:gd name="T14" fmla="*/ 1277 w 1120"/>
                <a:gd name="T15" fmla="*/ 87 h 252"/>
                <a:gd name="T16" fmla="*/ 1175 w 1120"/>
                <a:gd name="T17" fmla="*/ 84 h 252"/>
                <a:gd name="T18" fmla="*/ 1065 w 1120"/>
                <a:gd name="T19" fmla="*/ 81 h 252"/>
                <a:gd name="T20" fmla="*/ 942 w 1120"/>
                <a:gd name="T21" fmla="*/ 79 h 252"/>
                <a:gd name="T22" fmla="*/ 810 w 1120"/>
                <a:gd name="T23" fmla="*/ 79 h 252"/>
                <a:gd name="T24" fmla="*/ 679 w 1120"/>
                <a:gd name="T25" fmla="*/ 79 h 252"/>
                <a:gd name="T26" fmla="*/ 559 w 1120"/>
                <a:gd name="T27" fmla="*/ 81 h 252"/>
                <a:gd name="T28" fmla="*/ 449 w 1120"/>
                <a:gd name="T29" fmla="*/ 84 h 252"/>
                <a:gd name="T30" fmla="*/ 347 w 1120"/>
                <a:gd name="T31" fmla="*/ 87 h 252"/>
                <a:gd name="T32" fmla="*/ 260 w 1120"/>
                <a:gd name="T33" fmla="*/ 91 h 252"/>
                <a:gd name="T34" fmla="*/ 184 w 1120"/>
                <a:gd name="T35" fmla="*/ 95 h 252"/>
                <a:gd name="T36" fmla="*/ 119 w 1120"/>
                <a:gd name="T37" fmla="*/ 100 h 252"/>
                <a:gd name="T38" fmla="*/ 67 w 1120"/>
                <a:gd name="T39" fmla="*/ 103 h 252"/>
                <a:gd name="T40" fmla="*/ 29 w 1120"/>
                <a:gd name="T41" fmla="*/ 105 h 252"/>
                <a:gd name="T42" fmla="*/ 9 w 1120"/>
                <a:gd name="T43" fmla="*/ 107 h 252"/>
                <a:gd name="T44" fmla="*/ 0 w 1120"/>
                <a:gd name="T45" fmla="*/ 108 h 252"/>
                <a:gd name="T46" fmla="*/ 0 w 1120"/>
                <a:gd name="T47" fmla="*/ 26 h 252"/>
                <a:gd name="T48" fmla="*/ 816 w 1120"/>
                <a:gd name="T49" fmla="*/ 0 h 252"/>
                <a:gd name="T50" fmla="*/ 1633 w 1120"/>
                <a:gd name="T51" fmla="*/ 26 h 252"/>
                <a:gd name="T52" fmla="*/ 1633 w 1120"/>
                <a:gd name="T53" fmla="*/ 108 h 252"/>
                <a:gd name="T54" fmla="*/ 1633 w 1120"/>
                <a:gd name="T55" fmla="*/ 108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9525">
              <a:noFill/>
              <a:miter lim="800000"/>
              <a:headEnd/>
              <a:tailEnd/>
            </a:ln>
          </p:spPr>
          <p:txBody>
            <a:bodyPr/>
            <a:lstStyle/>
            <a:p>
              <a:endParaRPr lang="zh-CN" altLang="en-US"/>
            </a:p>
          </p:txBody>
        </p:sp>
        <p:sp>
          <p:nvSpPr>
            <p:cNvPr id="16" name="Rectangle 14"/>
            <p:cNvSpPr>
              <a:spLocks noChangeArrowheads="1"/>
            </p:cNvSpPr>
            <p:nvPr/>
          </p:nvSpPr>
          <p:spPr bwMode="gray">
            <a:xfrm>
              <a:off x="816" y="2304"/>
              <a:ext cx="1440" cy="393"/>
            </a:xfrm>
            <a:prstGeom prst="rect">
              <a:avLst/>
            </a:prstGeom>
            <a:gradFill rotWithShape="1">
              <a:gsLst>
                <a:gs pos="0">
                  <a:schemeClr val="accent1"/>
                </a:gs>
                <a:gs pos="100000">
                  <a:schemeClr val="accent1">
                    <a:gamma/>
                    <a:tint val="63529"/>
                    <a:invGamma/>
                  </a:schemeClr>
                </a:gs>
              </a:gsLst>
              <a:lin ang="2700000" scaled="1"/>
            </a:gradFill>
            <a:ln>
              <a:noFill/>
            </a:ln>
            <a:extLst/>
          </p:spPr>
          <p:txBody>
            <a:bodyPr wrap="none" anchor="ctr"/>
            <a:lstStyle/>
            <a:p>
              <a:pPr algn="ctr">
                <a:defRPr/>
              </a:pPr>
              <a:r>
                <a:rPr lang="zh-CN" altLang="en-US" b="1" dirty="0">
                  <a:solidFill>
                    <a:srgbClr val="FFFFFF"/>
                  </a:solidFill>
                  <a:effectLst>
                    <a:outerShdw blurRad="38100" dist="38100" dir="2700000" algn="tl">
                      <a:srgbClr val="000000"/>
                    </a:outerShdw>
                  </a:effectLst>
                  <a:latin typeface="Calibri" pitchFamily="34" charset="0"/>
                  <a:ea typeface="宋体" charset="-122"/>
                </a:rPr>
                <a:t>再次征求意见后</a:t>
              </a:r>
              <a:endParaRPr lang="en-US" altLang="zh-CN" b="1" dirty="0">
                <a:solidFill>
                  <a:srgbClr val="FFFFFF"/>
                </a:solidFill>
                <a:effectLst>
                  <a:outerShdw blurRad="38100" dist="38100" dir="2700000" algn="tl">
                    <a:srgbClr val="000000"/>
                  </a:outerShdw>
                </a:effectLst>
                <a:latin typeface="Calibri" pitchFamily="34" charset="0"/>
                <a:ea typeface="宋体" charset="-122"/>
              </a:endParaRPr>
            </a:p>
          </p:txBody>
        </p:sp>
      </p:grpSp>
      <p:sp>
        <p:nvSpPr>
          <p:cNvPr id="26631" name="Line 18"/>
          <p:cNvSpPr>
            <a:spLocks noChangeShapeType="1"/>
          </p:cNvSpPr>
          <p:nvPr/>
        </p:nvSpPr>
        <p:spPr bwMode="auto">
          <a:xfrm>
            <a:off x="1828800" y="1581150"/>
            <a:ext cx="5943600" cy="0"/>
          </a:xfrm>
          <a:prstGeom prst="line">
            <a:avLst/>
          </a:prstGeom>
          <a:noFill/>
          <a:ln w="38100" cap="rnd">
            <a:solidFill>
              <a:srgbClr val="969696"/>
            </a:solidFill>
            <a:prstDash val="sysDot"/>
            <a:round/>
            <a:headEnd/>
            <a:tailEnd type="oval" w="med" len="med"/>
          </a:ln>
        </p:spPr>
        <p:txBody>
          <a:bodyPr/>
          <a:lstStyle/>
          <a:p>
            <a:endParaRPr lang="zh-CN" altLang="en-US"/>
          </a:p>
        </p:txBody>
      </p:sp>
      <p:sp>
        <p:nvSpPr>
          <p:cNvPr id="26632" name="Line 19"/>
          <p:cNvSpPr>
            <a:spLocks noChangeShapeType="1"/>
          </p:cNvSpPr>
          <p:nvPr/>
        </p:nvSpPr>
        <p:spPr bwMode="auto">
          <a:xfrm>
            <a:off x="1828800" y="2825750"/>
            <a:ext cx="5943600" cy="0"/>
          </a:xfrm>
          <a:prstGeom prst="line">
            <a:avLst/>
          </a:prstGeom>
          <a:noFill/>
          <a:ln w="38100" cap="rnd">
            <a:solidFill>
              <a:srgbClr val="969696"/>
            </a:solidFill>
            <a:prstDash val="sysDot"/>
            <a:round/>
            <a:headEnd/>
            <a:tailEnd type="oval" w="med" len="med"/>
          </a:ln>
        </p:spPr>
        <p:txBody>
          <a:bodyPr/>
          <a:lstStyle/>
          <a:p>
            <a:endParaRPr lang="zh-CN" altLang="en-US"/>
          </a:p>
        </p:txBody>
      </p:sp>
      <p:sp>
        <p:nvSpPr>
          <p:cNvPr id="26633" name="Line 20"/>
          <p:cNvSpPr>
            <a:spLocks noChangeShapeType="1"/>
          </p:cNvSpPr>
          <p:nvPr/>
        </p:nvSpPr>
        <p:spPr bwMode="auto">
          <a:xfrm flipV="1">
            <a:off x="1828800" y="3943350"/>
            <a:ext cx="5943600" cy="3175"/>
          </a:xfrm>
          <a:prstGeom prst="line">
            <a:avLst/>
          </a:prstGeom>
          <a:noFill/>
          <a:ln w="38100" cap="rnd">
            <a:solidFill>
              <a:srgbClr val="969696"/>
            </a:solidFill>
            <a:prstDash val="sysDot"/>
            <a:round/>
            <a:headEnd/>
            <a:tailEnd type="oval" w="med" len="med"/>
          </a:ln>
        </p:spPr>
        <p:txBody>
          <a:bodyPr/>
          <a:lstStyle/>
          <a:p>
            <a:endParaRPr lang="zh-CN" altLang="en-US"/>
          </a:p>
        </p:txBody>
      </p:sp>
      <p:sp>
        <p:nvSpPr>
          <p:cNvPr id="26634" name="Text Box 21"/>
          <p:cNvSpPr txBox="1">
            <a:spLocks noChangeArrowheads="1"/>
          </p:cNvSpPr>
          <p:nvPr/>
        </p:nvSpPr>
        <p:spPr bwMode="auto">
          <a:xfrm>
            <a:off x="3124200" y="742950"/>
            <a:ext cx="4489450" cy="954107"/>
          </a:xfrm>
          <a:prstGeom prst="rect">
            <a:avLst/>
          </a:prstGeom>
          <a:noFill/>
          <a:ln w="9525">
            <a:noFill/>
            <a:miter lim="800000"/>
            <a:headEnd/>
            <a:tailEnd/>
          </a:ln>
        </p:spPr>
        <p:txBody>
          <a:bodyPr wrap="square">
            <a:spAutoFit/>
          </a:bodyPr>
          <a:lstStyle/>
          <a:p>
            <a:r>
              <a:rPr lang="en-US" altLang="zh-CN" sz="1400" dirty="0" smtClean="0">
                <a:solidFill>
                  <a:srgbClr val="000000"/>
                </a:solidFill>
                <a:latin typeface="Verdana" pitchFamily="34" charset="0"/>
                <a:cs typeface="Arial" pitchFamily="34" charset="0"/>
              </a:rPr>
              <a:t>2013.5 </a:t>
            </a:r>
            <a:r>
              <a:rPr lang="zh-CN" altLang="en-US" sz="1400" dirty="0" smtClean="0">
                <a:solidFill>
                  <a:srgbClr val="000000"/>
                </a:solidFill>
                <a:latin typeface="Verdana" pitchFamily="34" charset="0"/>
                <a:cs typeface="Arial" pitchFamily="34" charset="0"/>
              </a:rPr>
              <a:t>编写</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谁在营销死亡</a:t>
            </a:r>
            <a:r>
              <a:rPr lang="en-US" altLang="zh-CN" sz="1400" dirty="0" smtClean="0">
                <a:solidFill>
                  <a:srgbClr val="000000"/>
                </a:solidFill>
                <a:latin typeface="Verdana" pitchFamily="34" charset="0"/>
                <a:cs typeface="Arial" pitchFamily="34" charset="0"/>
              </a:rPr>
              <a:t>》</a:t>
            </a:r>
            <a:endParaRPr lang="en-US" altLang="zh-CN" sz="1400" dirty="0">
              <a:solidFill>
                <a:srgbClr val="000000"/>
              </a:solidFill>
              <a:latin typeface="Verdana" pitchFamily="34" charset="0"/>
              <a:cs typeface="Arial" pitchFamily="34" charset="0"/>
            </a:endParaRPr>
          </a:p>
          <a:p>
            <a:r>
              <a:rPr lang="en-US" altLang="zh-CN" sz="1400" dirty="0" smtClean="0">
                <a:solidFill>
                  <a:srgbClr val="000000"/>
                </a:solidFill>
                <a:latin typeface="Verdana" pitchFamily="34" charset="0"/>
                <a:cs typeface="Arial" pitchFamily="34" charset="0"/>
              </a:rPr>
              <a:t>2014.2</a:t>
            </a:r>
            <a:r>
              <a:rPr lang="zh-CN" altLang="en-US" sz="1400" dirty="0" smtClean="0">
                <a:solidFill>
                  <a:srgbClr val="000000"/>
                </a:solidFill>
                <a:latin typeface="Verdana" pitchFamily="34" charset="0"/>
                <a:cs typeface="Arial" pitchFamily="34" charset="0"/>
              </a:rPr>
              <a:t> 针对志愿者开展烟草广告返乡随手拍活动</a:t>
            </a:r>
            <a:endParaRPr lang="en-US" altLang="zh-CN" sz="1400" dirty="0" smtClean="0">
              <a:solidFill>
                <a:srgbClr val="000000"/>
              </a:solidFill>
              <a:latin typeface="Verdana" pitchFamily="34" charset="0"/>
              <a:cs typeface="Arial" pitchFamily="34" charset="0"/>
            </a:endParaRPr>
          </a:p>
          <a:p>
            <a:r>
              <a:rPr lang="en-US" altLang="zh-CN" sz="1400" dirty="0" smtClean="0">
                <a:solidFill>
                  <a:srgbClr val="000000"/>
                </a:solidFill>
                <a:latin typeface="Verdana" pitchFamily="34" charset="0"/>
                <a:cs typeface="Arial" pitchFamily="34" charset="0"/>
              </a:rPr>
              <a:t>2014.2</a:t>
            </a:r>
            <a:r>
              <a:rPr lang="zh-CN" altLang="en-US" sz="1400" dirty="0" smtClean="0">
                <a:solidFill>
                  <a:srgbClr val="000000"/>
                </a:solidFill>
                <a:latin typeface="Verdana" pitchFamily="34" charset="0"/>
                <a:cs typeface="Arial" pitchFamily="34" charset="0"/>
              </a:rPr>
              <a:t> 举办两会代表座谈会，递交修订广告法申请</a:t>
            </a:r>
            <a:endParaRPr lang="en-US" altLang="zh-CN" sz="1400" dirty="0" smtClean="0">
              <a:solidFill>
                <a:srgbClr val="000000"/>
              </a:solidFill>
              <a:latin typeface="Verdana" pitchFamily="34" charset="0"/>
              <a:cs typeface="Arial" pitchFamily="34" charset="0"/>
            </a:endParaRPr>
          </a:p>
          <a:p>
            <a:endParaRPr lang="en-US" altLang="zh-CN" sz="1400" dirty="0">
              <a:solidFill>
                <a:srgbClr val="000000"/>
              </a:solidFill>
              <a:latin typeface="Verdana" pitchFamily="34" charset="0"/>
              <a:cs typeface="Arial" pitchFamily="34" charset="0"/>
            </a:endParaRPr>
          </a:p>
        </p:txBody>
      </p:sp>
      <p:sp>
        <p:nvSpPr>
          <p:cNvPr id="26635" name="Text Box 22"/>
          <p:cNvSpPr txBox="1">
            <a:spLocks noChangeArrowheads="1"/>
          </p:cNvSpPr>
          <p:nvPr/>
        </p:nvSpPr>
        <p:spPr bwMode="auto">
          <a:xfrm>
            <a:off x="3124200" y="1885950"/>
            <a:ext cx="4652236" cy="738664"/>
          </a:xfrm>
          <a:prstGeom prst="rect">
            <a:avLst/>
          </a:prstGeom>
          <a:noFill/>
          <a:ln w="9525">
            <a:noFill/>
            <a:miter lim="800000"/>
            <a:headEnd/>
            <a:tailEnd/>
          </a:ln>
        </p:spPr>
        <p:txBody>
          <a:bodyPr wrap="none">
            <a:spAutoFit/>
          </a:bodyPr>
          <a:lstStyle/>
          <a:p>
            <a:r>
              <a:rPr lang="en-US" altLang="zh-CN" sz="1400" dirty="0" smtClean="0">
                <a:solidFill>
                  <a:srgbClr val="000000"/>
                </a:solidFill>
                <a:latin typeface="Verdana" pitchFamily="34" charset="0"/>
                <a:cs typeface="Arial" pitchFamily="34" charset="0"/>
              </a:rPr>
              <a:t>2014.2 </a:t>
            </a:r>
            <a:r>
              <a:rPr lang="zh-CN" altLang="en-US" sz="1400" dirty="0" smtClean="0">
                <a:solidFill>
                  <a:srgbClr val="000000"/>
                </a:solidFill>
                <a:latin typeface="Verdana" pitchFamily="34" charset="0"/>
                <a:cs typeface="Arial" pitchFamily="34" charset="0"/>
              </a:rPr>
              <a:t>致信国务院法制办，要求禁止所有的烟草广告</a:t>
            </a:r>
            <a:endParaRPr lang="en-US" altLang="zh-CN" sz="1400" dirty="0">
              <a:solidFill>
                <a:srgbClr val="000000"/>
              </a:solidFill>
              <a:latin typeface="Verdana" pitchFamily="34" charset="0"/>
              <a:cs typeface="Arial" pitchFamily="34" charset="0"/>
            </a:endParaRPr>
          </a:p>
          <a:p>
            <a:r>
              <a:rPr lang="en-US" altLang="zh-CN" sz="1400" dirty="0" smtClean="0">
                <a:solidFill>
                  <a:srgbClr val="000000"/>
                </a:solidFill>
                <a:latin typeface="Verdana" pitchFamily="34" charset="0"/>
                <a:cs typeface="Arial" pitchFamily="34" charset="0"/>
              </a:rPr>
              <a:t>2004.6 </a:t>
            </a:r>
            <a:r>
              <a:rPr lang="zh-CN" altLang="en-US" sz="1400" dirty="0" smtClean="0">
                <a:solidFill>
                  <a:srgbClr val="000000"/>
                </a:solidFill>
                <a:latin typeface="Verdana" pitchFamily="34" charset="0"/>
                <a:cs typeface="Arial" pitchFamily="34" charset="0"/>
              </a:rPr>
              <a:t>举办“别让烟草毁了青少年的健康”信息交流会</a:t>
            </a:r>
            <a:endParaRPr lang="en-US" altLang="zh-CN" sz="1400" dirty="0">
              <a:solidFill>
                <a:srgbClr val="000000"/>
              </a:solidFill>
              <a:latin typeface="Verdana" pitchFamily="34" charset="0"/>
              <a:cs typeface="Arial" pitchFamily="34" charset="0"/>
            </a:endParaRPr>
          </a:p>
          <a:p>
            <a:r>
              <a:rPr lang="en-US" altLang="zh-CN" sz="1400" dirty="0" smtClean="0">
                <a:solidFill>
                  <a:srgbClr val="000000"/>
                </a:solidFill>
                <a:latin typeface="Verdana" pitchFamily="34" charset="0"/>
                <a:cs typeface="Arial" pitchFamily="34" charset="0"/>
              </a:rPr>
              <a:t>2004.6 </a:t>
            </a:r>
            <a:r>
              <a:rPr lang="zh-CN" altLang="en-US" sz="1400" dirty="0" smtClean="0">
                <a:solidFill>
                  <a:srgbClr val="000000"/>
                </a:solidFill>
                <a:latin typeface="Verdana" pitchFamily="34" charset="0"/>
                <a:cs typeface="Arial" pitchFamily="34" charset="0"/>
              </a:rPr>
              <a:t>邀请</a:t>
            </a:r>
            <a:r>
              <a:rPr lang="en-US" altLang="zh-CN" sz="1400" dirty="0" smtClean="0">
                <a:solidFill>
                  <a:srgbClr val="000000"/>
                </a:solidFill>
                <a:latin typeface="Verdana" pitchFamily="34" charset="0"/>
                <a:cs typeface="Arial" pitchFamily="34" charset="0"/>
              </a:rPr>
              <a:t>55</a:t>
            </a:r>
            <a:r>
              <a:rPr lang="zh-CN" altLang="en-US" sz="1400" dirty="0" smtClean="0">
                <a:solidFill>
                  <a:srgbClr val="000000"/>
                </a:solidFill>
                <a:latin typeface="Verdana" pitchFamily="34" charset="0"/>
                <a:cs typeface="Arial" pitchFamily="34" charset="0"/>
              </a:rPr>
              <a:t>位专家联名致信人大法工委</a:t>
            </a:r>
            <a:endParaRPr lang="en-US" altLang="zh-CN" sz="1400" dirty="0">
              <a:solidFill>
                <a:srgbClr val="000000"/>
              </a:solidFill>
              <a:latin typeface="Verdana" pitchFamily="34" charset="0"/>
              <a:cs typeface="Arial" pitchFamily="34" charset="0"/>
            </a:endParaRPr>
          </a:p>
        </p:txBody>
      </p:sp>
      <p:sp>
        <p:nvSpPr>
          <p:cNvPr id="26636" name="Text Box 23"/>
          <p:cNvSpPr txBox="1">
            <a:spLocks noChangeArrowheads="1"/>
          </p:cNvSpPr>
          <p:nvPr/>
        </p:nvSpPr>
        <p:spPr bwMode="auto">
          <a:xfrm>
            <a:off x="3124200" y="3028950"/>
            <a:ext cx="4947188" cy="523220"/>
          </a:xfrm>
          <a:prstGeom prst="rect">
            <a:avLst/>
          </a:prstGeom>
          <a:noFill/>
          <a:ln w="9525">
            <a:noFill/>
            <a:miter lim="800000"/>
            <a:headEnd/>
            <a:tailEnd/>
          </a:ln>
        </p:spPr>
        <p:txBody>
          <a:bodyPr wrap="none">
            <a:spAutoFit/>
          </a:bodyPr>
          <a:lstStyle/>
          <a:p>
            <a:r>
              <a:rPr lang="en-US" altLang="zh-CN" sz="1400" dirty="0" smtClean="0">
                <a:solidFill>
                  <a:srgbClr val="000000"/>
                </a:solidFill>
                <a:latin typeface="Verdana" pitchFamily="34" charset="0"/>
                <a:cs typeface="Arial" pitchFamily="34" charset="0"/>
              </a:rPr>
              <a:t>2014.7 </a:t>
            </a:r>
            <a:r>
              <a:rPr lang="zh-CN" altLang="en-US" sz="1400" dirty="0" smtClean="0">
                <a:solidFill>
                  <a:srgbClr val="000000"/>
                </a:solidFill>
                <a:latin typeface="Verdana" pitchFamily="34" charset="0"/>
                <a:cs typeface="Arial" pitchFamily="34" charset="0"/>
              </a:rPr>
              <a:t>在</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控员集结号开展</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烟草广告害死人</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主题活动</a:t>
            </a:r>
            <a:endParaRPr lang="en-US" altLang="zh-CN" sz="1400" dirty="0" smtClean="0">
              <a:solidFill>
                <a:srgbClr val="000000"/>
              </a:solidFill>
              <a:latin typeface="Verdana" pitchFamily="34" charset="0"/>
              <a:cs typeface="Arial" pitchFamily="34" charset="0"/>
            </a:endParaRPr>
          </a:p>
          <a:p>
            <a:r>
              <a:rPr lang="en-US" altLang="zh-CN" sz="1400" dirty="0">
                <a:solidFill>
                  <a:srgbClr val="000000"/>
                </a:solidFill>
                <a:latin typeface="Verdana" pitchFamily="34" charset="0"/>
                <a:cs typeface="Arial" pitchFamily="34" charset="0"/>
              </a:rPr>
              <a:t>2014.8 </a:t>
            </a:r>
            <a:r>
              <a:rPr lang="zh-CN" altLang="en-US" sz="1400" dirty="0">
                <a:solidFill>
                  <a:srgbClr val="000000"/>
                </a:solidFill>
                <a:latin typeface="Verdana" pitchFamily="34" charset="0"/>
                <a:cs typeface="Arial" pitchFamily="34" charset="0"/>
              </a:rPr>
              <a:t>举办“对修订广告法的期盼”信息</a:t>
            </a:r>
            <a:r>
              <a:rPr lang="zh-CN" altLang="en-US" sz="1400" dirty="0" smtClean="0">
                <a:solidFill>
                  <a:srgbClr val="000000"/>
                </a:solidFill>
                <a:latin typeface="Verdana" pitchFamily="34" charset="0"/>
                <a:cs typeface="Arial" pitchFamily="34" charset="0"/>
              </a:rPr>
              <a:t>交流会</a:t>
            </a:r>
            <a:endParaRPr lang="en-US" altLang="zh-CN" sz="1400" dirty="0">
              <a:solidFill>
                <a:srgbClr val="000000"/>
              </a:solidFill>
              <a:latin typeface="Verdana" pitchFamily="34" charset="0"/>
              <a:cs typeface="Arial" pitchFamily="34" charset="0"/>
            </a:endParaRPr>
          </a:p>
        </p:txBody>
      </p:sp>
      <p:sp>
        <p:nvSpPr>
          <p:cNvPr id="26637" name="Text Box 24"/>
          <p:cNvSpPr txBox="1">
            <a:spLocks noChangeArrowheads="1"/>
          </p:cNvSpPr>
          <p:nvPr/>
        </p:nvSpPr>
        <p:spPr bwMode="auto">
          <a:xfrm>
            <a:off x="3124200" y="4171950"/>
            <a:ext cx="5242141" cy="523220"/>
          </a:xfrm>
          <a:prstGeom prst="rect">
            <a:avLst/>
          </a:prstGeom>
          <a:noFill/>
          <a:ln w="9525">
            <a:noFill/>
            <a:miter lim="800000"/>
            <a:headEnd/>
            <a:tailEnd/>
          </a:ln>
        </p:spPr>
        <p:txBody>
          <a:bodyPr wrap="none">
            <a:spAutoFit/>
          </a:bodyPr>
          <a:lstStyle/>
          <a:p>
            <a:r>
              <a:rPr lang="en-US" altLang="zh-CN" sz="1400" dirty="0" smtClean="0">
                <a:solidFill>
                  <a:srgbClr val="000000"/>
                </a:solidFill>
                <a:latin typeface="Verdana" pitchFamily="34" charset="0"/>
                <a:cs typeface="Arial" pitchFamily="34" charset="0"/>
              </a:rPr>
              <a:t>2014.9 </a:t>
            </a:r>
            <a:r>
              <a:rPr lang="zh-CN" altLang="en-US" sz="1400" dirty="0" smtClean="0">
                <a:solidFill>
                  <a:srgbClr val="000000"/>
                </a:solidFill>
                <a:latin typeface="Verdana" pitchFamily="34" charset="0"/>
                <a:cs typeface="Arial" pitchFamily="34" charset="0"/>
              </a:rPr>
              <a:t>撰写</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广告法立法原则</a:t>
            </a:r>
            <a:r>
              <a:rPr lang="en-US" altLang="zh-CN" sz="1400" dirty="0" smtClean="0">
                <a:solidFill>
                  <a:srgbClr val="000000"/>
                </a:solidFill>
                <a:latin typeface="Verdana" pitchFamily="34" charset="0"/>
                <a:cs typeface="Arial" pitchFamily="34" charset="0"/>
              </a:rPr>
              <a:t>》</a:t>
            </a:r>
            <a:endParaRPr lang="en-US" altLang="zh-CN" sz="1400" dirty="0">
              <a:solidFill>
                <a:srgbClr val="000000"/>
              </a:solidFill>
              <a:latin typeface="Verdana" pitchFamily="34" charset="0"/>
              <a:cs typeface="Arial" pitchFamily="34" charset="0"/>
            </a:endParaRPr>
          </a:p>
          <a:p>
            <a:r>
              <a:rPr lang="en-US" altLang="zh-CN" sz="1400" b="1" dirty="0" smtClean="0">
                <a:solidFill>
                  <a:srgbClr val="E94E0C"/>
                </a:solidFill>
                <a:latin typeface="Verdana" pitchFamily="34" charset="0"/>
                <a:cs typeface="Arial" pitchFamily="34" charset="0"/>
              </a:rPr>
              <a:t>2014.9 </a:t>
            </a:r>
            <a:r>
              <a:rPr lang="zh-CN" altLang="en-US" sz="1400" b="1" dirty="0" smtClean="0">
                <a:solidFill>
                  <a:srgbClr val="E94E0C"/>
                </a:solidFill>
                <a:latin typeface="Verdana" pitchFamily="34" charset="0"/>
                <a:cs typeface="Arial" pitchFamily="34" charset="0"/>
              </a:rPr>
              <a:t>编写</a:t>
            </a:r>
            <a:r>
              <a:rPr lang="en-US" altLang="zh-CN" sz="1400" b="1" dirty="0" smtClean="0">
                <a:solidFill>
                  <a:srgbClr val="E94E0C"/>
                </a:solidFill>
                <a:latin typeface="Verdana" pitchFamily="34" charset="0"/>
                <a:cs typeface="Arial" pitchFamily="34" charset="0"/>
              </a:rPr>
              <a:t>《</a:t>
            </a:r>
            <a:r>
              <a:rPr lang="zh-CN" altLang="en-US" sz="1400" b="1" dirty="0" smtClean="0">
                <a:solidFill>
                  <a:srgbClr val="E94E0C"/>
                </a:solidFill>
                <a:latin typeface="Verdana" pitchFamily="34" charset="0"/>
                <a:cs typeface="Arial" pitchFamily="34" charset="0"/>
              </a:rPr>
              <a:t>我们决不放弃</a:t>
            </a:r>
            <a:r>
              <a:rPr lang="en-US" altLang="zh-CN" sz="1400" b="1" dirty="0" smtClean="0">
                <a:solidFill>
                  <a:srgbClr val="E94E0C"/>
                </a:solidFill>
                <a:latin typeface="Verdana" pitchFamily="34" charset="0"/>
                <a:cs typeface="Arial" pitchFamily="34" charset="0"/>
              </a:rPr>
              <a:t>—</a:t>
            </a:r>
            <a:r>
              <a:rPr lang="zh-CN" altLang="en-US" sz="1400" b="1" dirty="0" smtClean="0">
                <a:solidFill>
                  <a:srgbClr val="E94E0C"/>
                </a:solidFill>
                <a:latin typeface="Verdana" pitchFamily="34" charset="0"/>
                <a:cs typeface="Arial" pitchFamily="34" charset="0"/>
              </a:rPr>
              <a:t>禁止</a:t>
            </a:r>
            <a:r>
              <a:rPr lang="en-US" altLang="zh-CN" sz="1400" b="1" dirty="0" smtClean="0">
                <a:solidFill>
                  <a:srgbClr val="E94E0C"/>
                </a:solidFill>
                <a:latin typeface="Verdana" pitchFamily="34" charset="0"/>
                <a:cs typeface="Arial" pitchFamily="34" charset="0"/>
              </a:rPr>
              <a:t>TAPS</a:t>
            </a:r>
            <a:r>
              <a:rPr lang="zh-CN" altLang="en-US" sz="1400" b="1" dirty="0" smtClean="0">
                <a:solidFill>
                  <a:srgbClr val="E94E0C"/>
                </a:solidFill>
                <a:latin typeface="Verdana" pitchFamily="34" charset="0"/>
                <a:cs typeface="Arial" pitchFamily="34" charset="0"/>
              </a:rPr>
              <a:t>行动的回顾与解析</a:t>
            </a:r>
            <a:r>
              <a:rPr lang="en-US" altLang="zh-CN" sz="1400" b="1" dirty="0" smtClean="0">
                <a:solidFill>
                  <a:srgbClr val="E94E0C"/>
                </a:solidFill>
                <a:latin typeface="Verdana" pitchFamily="34" charset="0"/>
                <a:cs typeface="Arial" pitchFamily="34" charset="0"/>
              </a:rPr>
              <a:t>》</a:t>
            </a:r>
            <a:endParaRPr lang="en-US" altLang="zh-CN" sz="1400" b="1" dirty="0">
              <a:solidFill>
                <a:srgbClr val="E94E0C"/>
              </a:solidFill>
              <a:latin typeface="Verdana" pitchFamily="34" charset="0"/>
              <a:cs typeface="Arial"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标题 1"/>
          <p:cNvSpPr>
            <a:spLocks noGrp="1"/>
          </p:cNvSpPr>
          <p:nvPr>
            <p:ph type="title"/>
          </p:nvPr>
        </p:nvSpPr>
        <p:spPr>
          <a:xfrm>
            <a:off x="457200" y="0"/>
            <a:ext cx="8229600" cy="1600200"/>
          </a:xfrm>
        </p:spPr>
        <p:txBody>
          <a:bodyPr/>
          <a:lstStyle/>
          <a:p>
            <a:r>
              <a:rPr lang="en-US" altLang="zh-CN" sz="3600" b="1" dirty="0" smtClean="0">
                <a:solidFill>
                  <a:srgbClr val="C00000"/>
                </a:solidFill>
                <a:latin typeface="+mn-ea"/>
                <a:ea typeface="+mn-ea"/>
                <a:cs typeface="Arial" pitchFamily="34" charset="0"/>
              </a:rPr>
              <a:t>9</a:t>
            </a:r>
            <a:r>
              <a:rPr lang="zh-CN" altLang="en-US" sz="3600" b="1" dirty="0" smtClean="0">
                <a:solidFill>
                  <a:srgbClr val="C00000"/>
                </a:solidFill>
                <a:latin typeface="+mn-ea"/>
                <a:ea typeface="+mn-ea"/>
                <a:cs typeface="Arial" pitchFamily="34" charset="0"/>
              </a:rPr>
              <a:t>、</a:t>
            </a:r>
            <a:r>
              <a:rPr lang="en-US" altLang="zh-CN" sz="3600" b="1" dirty="0" smtClean="0">
                <a:solidFill>
                  <a:srgbClr val="C00000"/>
                </a:solidFill>
                <a:latin typeface="+mn-ea"/>
                <a:ea typeface="+mn-ea"/>
                <a:cs typeface="Arial" pitchFamily="34" charset="0"/>
              </a:rPr>
              <a:t>《</a:t>
            </a:r>
            <a:r>
              <a:rPr lang="zh-CN" altLang="en-US" sz="3600" b="1" dirty="0" smtClean="0">
                <a:solidFill>
                  <a:srgbClr val="C00000"/>
                </a:solidFill>
                <a:latin typeface="+mn-ea"/>
                <a:ea typeface="+mn-ea"/>
                <a:cs typeface="Arial" pitchFamily="34" charset="0"/>
              </a:rPr>
              <a:t>我们绝不放弃</a:t>
            </a:r>
            <a:r>
              <a:rPr lang="en-US" altLang="zh-CN" sz="3600" b="1" dirty="0" smtClean="0">
                <a:solidFill>
                  <a:srgbClr val="C00000"/>
                </a:solidFill>
                <a:latin typeface="+mn-ea"/>
                <a:ea typeface="+mn-ea"/>
                <a:cs typeface="Arial" pitchFamily="34" charset="0"/>
              </a:rPr>
              <a:t>—</a:t>
            </a:r>
            <a:r>
              <a:rPr lang="zh-CN" altLang="en-US" sz="3600" b="1" dirty="0" smtClean="0">
                <a:solidFill>
                  <a:srgbClr val="C00000"/>
                </a:solidFill>
                <a:latin typeface="+mn-ea"/>
                <a:ea typeface="+mn-ea"/>
                <a:cs typeface="Arial" pitchFamily="34" charset="0"/>
              </a:rPr>
              <a:t>禁止</a:t>
            </a:r>
            <a:r>
              <a:rPr lang="en-US" altLang="zh-CN" sz="3600" b="1" dirty="0" smtClean="0">
                <a:solidFill>
                  <a:srgbClr val="C00000"/>
                </a:solidFill>
                <a:latin typeface="+mn-ea"/>
                <a:ea typeface="+mn-ea"/>
                <a:cs typeface="Arial" pitchFamily="34" charset="0"/>
              </a:rPr>
              <a:t>TAPS</a:t>
            </a:r>
            <a:r>
              <a:rPr lang="zh-CN" altLang="en-US" sz="3600" b="1" dirty="0" smtClean="0">
                <a:solidFill>
                  <a:srgbClr val="C00000"/>
                </a:solidFill>
                <a:latin typeface="+mn-ea"/>
                <a:ea typeface="+mn-ea"/>
                <a:cs typeface="Arial" pitchFamily="34" charset="0"/>
              </a:rPr>
              <a:t>行动的回顾与解析</a:t>
            </a:r>
            <a:r>
              <a:rPr lang="en-US" altLang="zh-CN" sz="3600" b="1" dirty="0" smtClean="0">
                <a:solidFill>
                  <a:srgbClr val="C00000"/>
                </a:solidFill>
                <a:latin typeface="+mn-ea"/>
                <a:ea typeface="+mn-ea"/>
                <a:cs typeface="Arial" pitchFamily="34" charset="0"/>
              </a:rPr>
              <a:t>》</a:t>
            </a:r>
            <a:r>
              <a:rPr lang="zh-CN" altLang="en-US" sz="3600" b="1" dirty="0" smtClean="0">
                <a:solidFill>
                  <a:srgbClr val="C00000"/>
                </a:solidFill>
                <a:latin typeface="+mn-ea"/>
                <a:ea typeface="+mn-ea"/>
                <a:cs typeface="Arial" pitchFamily="34" charset="0"/>
              </a:rPr>
              <a:t>特刊编写</a:t>
            </a:r>
          </a:p>
        </p:txBody>
      </p:sp>
      <p:sp>
        <p:nvSpPr>
          <p:cNvPr id="41987" name="内容占位符 2"/>
          <p:cNvSpPr>
            <a:spLocks noGrp="1"/>
          </p:cNvSpPr>
          <p:nvPr>
            <p:ph idx="1"/>
          </p:nvPr>
        </p:nvSpPr>
        <p:spPr>
          <a:xfrm>
            <a:off x="0" y="1749425"/>
            <a:ext cx="6400800" cy="3394075"/>
          </a:xfrm>
        </p:spPr>
        <p:txBody>
          <a:bodyPr/>
          <a:lstStyle/>
          <a:p>
            <a:r>
              <a:rPr lang="zh-CN" altLang="en-US" sz="2400" b="1" dirty="0" smtClean="0">
                <a:solidFill>
                  <a:srgbClr val="E94E0C"/>
                </a:solidFill>
                <a:latin typeface="+mn-ea"/>
              </a:rPr>
              <a:t>汇编近年来控烟组织对于烟草广告的部分呼吁、投诉案件并加以分析</a:t>
            </a:r>
            <a:endParaRPr lang="en-US" altLang="zh-CN" sz="2400" b="1" dirty="0" smtClean="0">
              <a:solidFill>
                <a:srgbClr val="E94E0C"/>
              </a:solidFill>
              <a:latin typeface="+mn-ea"/>
            </a:endParaRPr>
          </a:p>
          <a:p>
            <a:endParaRPr lang="en-US" altLang="zh-CN" sz="2400" b="1" dirty="0" smtClean="0">
              <a:solidFill>
                <a:srgbClr val="E94E0C"/>
              </a:solidFill>
              <a:latin typeface="+mn-ea"/>
            </a:endParaRPr>
          </a:p>
          <a:p>
            <a:r>
              <a:rPr lang="zh-CN" altLang="en-US" sz="2400" b="1" dirty="0" smtClean="0">
                <a:solidFill>
                  <a:srgbClr val="E94E0C"/>
                </a:solidFill>
                <a:latin typeface="+mn-ea"/>
              </a:rPr>
              <a:t>呼吁只有按照公约要求“禁止所有的烟草广告”才能最大程度的保护人民的健康</a:t>
            </a:r>
          </a:p>
        </p:txBody>
      </p:sp>
      <p:sp>
        <p:nvSpPr>
          <p:cNvPr id="4" name="TextBox 3"/>
          <p:cNvSpPr txBox="1"/>
          <p:nvPr/>
        </p:nvSpPr>
        <p:spPr>
          <a:xfrm>
            <a:off x="6400800" y="2571750"/>
            <a:ext cx="1828800" cy="861774"/>
          </a:xfrm>
          <a:prstGeom prst="rect">
            <a:avLst/>
          </a:prstGeom>
          <a:noFill/>
        </p:spPr>
        <p:txBody>
          <a:bodyPr wrap="square" rtlCol="0">
            <a:spAutoFit/>
          </a:bodyPr>
          <a:lstStyle/>
          <a:p>
            <a:r>
              <a:rPr lang="zh-CN" altLang="en-US" sz="5000" dirty="0" smtClean="0">
                <a:solidFill>
                  <a:srgbClr val="E94E0C"/>
                </a:solidFill>
              </a:rPr>
              <a:t>配图</a:t>
            </a:r>
            <a:endParaRPr lang="zh-CN" altLang="en-US" sz="5000" dirty="0">
              <a:solidFill>
                <a:srgbClr val="E94E0C"/>
              </a:solidFill>
            </a:endParaRPr>
          </a:p>
        </p:txBody>
      </p:sp>
      <p:pic>
        <p:nvPicPr>
          <p:cNvPr id="5" name="Picture 2"/>
          <p:cNvPicPr>
            <a:picLocks noChangeAspect="1" noChangeArrowheads="1"/>
          </p:cNvPicPr>
          <p:nvPr/>
        </p:nvPicPr>
        <p:blipFill>
          <a:blip r:embed="rId2" cstate="print"/>
          <a:srcRect/>
          <a:stretch>
            <a:fillRect/>
          </a:stretch>
        </p:blipFill>
        <p:spPr bwMode="auto">
          <a:xfrm>
            <a:off x="6400800" y="1601788"/>
            <a:ext cx="2667000" cy="3541712"/>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标题 1"/>
          <p:cNvSpPr>
            <a:spLocks noGrp="1"/>
          </p:cNvSpPr>
          <p:nvPr>
            <p:ph type="title"/>
          </p:nvPr>
        </p:nvSpPr>
        <p:spPr/>
        <p:txBody>
          <a:bodyPr/>
          <a:lstStyle/>
          <a:p>
            <a:pPr algn="l"/>
            <a:r>
              <a:rPr lang="en-US" altLang="zh-CN" sz="2700" b="1" smtClean="0">
                <a:ea typeface="宋体" pitchFamily="2" charset="-122"/>
              </a:rPr>
              <a:t>1. </a:t>
            </a:r>
            <a:r>
              <a:rPr lang="zh-CN" altLang="zh-CN" sz="2700" b="1" smtClean="0">
                <a:ea typeface="宋体" pitchFamily="2" charset="-122"/>
              </a:rPr>
              <a:t>依据现行《广告法》投诉成功的案例</a:t>
            </a:r>
            <a:endParaRPr lang="zh-CN" altLang="en-US" sz="2700" smtClean="0">
              <a:ea typeface="宋体" pitchFamily="2" charset="-122"/>
            </a:endParaRPr>
          </a:p>
        </p:txBody>
      </p:sp>
      <p:graphicFrame>
        <p:nvGraphicFramePr>
          <p:cNvPr id="4" name="内容占位符 3"/>
          <p:cNvGraphicFramePr>
            <a:graphicFrameLocks noGrp="1"/>
          </p:cNvGraphicFramePr>
          <p:nvPr>
            <p:ph idx="1"/>
          </p:nvPr>
        </p:nvGraphicFramePr>
        <p:xfrm>
          <a:off x="1485900" y="1200151"/>
          <a:ext cx="6326460" cy="3394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zh-CN" sz="4000" b="1" smtClean="0">
                <a:latin typeface="Calibri" pitchFamily="34" charset="0"/>
                <a:ea typeface="宋体" pitchFamily="2" charset="-122"/>
              </a:rPr>
              <a:t>表</a:t>
            </a:r>
            <a:r>
              <a:rPr lang="en-US" altLang="zh-CN" sz="4000" b="1" smtClean="0">
                <a:latin typeface="Calibri" pitchFamily="34" charset="0"/>
                <a:ea typeface="宋体" pitchFamily="2" charset="-122"/>
              </a:rPr>
              <a:t>1. </a:t>
            </a:r>
            <a:r>
              <a:rPr lang="zh-CN" altLang="en-US" sz="4000" b="1" smtClean="0">
                <a:latin typeface="Calibri" pitchFamily="34" charset="0"/>
                <a:ea typeface="宋体" pitchFamily="2" charset="-122"/>
              </a:rPr>
              <a:t>投诉成功的案例</a:t>
            </a:r>
            <a:r>
              <a:rPr lang="zh-CN" altLang="en-US" sz="2400" smtClean="0">
                <a:latin typeface="Arial" pitchFamily="34" charset="0"/>
                <a:ea typeface="宋体" pitchFamily="2" charset="-122"/>
              </a:rPr>
              <a:t/>
            </a:r>
            <a:br>
              <a:rPr lang="zh-CN" altLang="en-US" sz="2400" smtClean="0">
                <a:latin typeface="Arial" pitchFamily="34" charset="0"/>
                <a:ea typeface="宋体" pitchFamily="2" charset="-122"/>
              </a:rPr>
            </a:br>
            <a:endParaRPr lang="zh-CN" altLang="en-US" sz="4000" smtClean="0">
              <a:ea typeface="宋体" pitchFamily="2" charset="-122"/>
            </a:endParaRPr>
          </a:p>
        </p:txBody>
      </p:sp>
      <p:graphicFrame>
        <p:nvGraphicFramePr>
          <p:cNvPr id="4" name="内容占位符 3"/>
          <p:cNvGraphicFramePr>
            <a:graphicFrameLocks noGrp="1"/>
          </p:cNvGraphicFramePr>
          <p:nvPr>
            <p:ph idx="1"/>
          </p:nvPr>
        </p:nvGraphicFramePr>
        <p:xfrm>
          <a:off x="1547813" y="842963"/>
          <a:ext cx="6028781" cy="4584700"/>
        </p:xfrm>
        <a:graphic>
          <a:graphicData uri="http://schemas.openxmlformats.org/drawingml/2006/table">
            <a:tbl>
              <a:tblPr/>
              <a:tblGrid>
                <a:gridCol w="547943"/>
                <a:gridCol w="881411"/>
                <a:gridCol w="2325347"/>
                <a:gridCol w="2274080"/>
              </a:tblGrid>
              <a:tr h="198542">
                <a:tc>
                  <a:txBody>
                    <a:bodyPr/>
                    <a:lstStyle/>
                    <a:p>
                      <a:pPr algn="ctr">
                        <a:lnSpc>
                          <a:spcPts val="1900"/>
                        </a:lnSpc>
                        <a:spcAft>
                          <a:spcPts val="0"/>
                        </a:spcAft>
                      </a:pPr>
                      <a:r>
                        <a:rPr lang="zh-CN" sz="900" b="1" kern="0" dirty="0">
                          <a:solidFill>
                            <a:srgbClr val="000000"/>
                          </a:solidFill>
                          <a:latin typeface="Calibri"/>
                          <a:ea typeface="SimSun"/>
                          <a:cs typeface="SimSun"/>
                        </a:rPr>
                        <a:t>编号</a:t>
                      </a:r>
                      <a:endParaRPr lang="zh-CN" sz="800" kern="100" dirty="0">
                        <a:latin typeface="Calibri"/>
                        <a:ea typeface="SimSun"/>
                        <a:cs typeface="Times New Roman"/>
                      </a:endParaRPr>
                    </a:p>
                  </a:txBody>
                  <a:tcPr marL="50629" marR="50629" marT="0" marB="0">
                    <a:lnL w="12700" cap="flat" cmpd="sng" algn="ctr">
                      <a:solidFill>
                        <a:srgbClr val="B3CC82"/>
                      </a:solidFill>
                      <a:prstDash val="solid"/>
                      <a:round/>
                      <a:headEnd type="none" w="med" len="med"/>
                      <a:tailEnd type="none" w="med" len="med"/>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c>
                  <a:txBody>
                    <a:bodyPr/>
                    <a:lstStyle/>
                    <a:p>
                      <a:pPr algn="ctr">
                        <a:lnSpc>
                          <a:spcPts val="1900"/>
                        </a:lnSpc>
                        <a:spcAft>
                          <a:spcPts val="0"/>
                        </a:spcAft>
                      </a:pPr>
                      <a:r>
                        <a:rPr lang="zh-CN" sz="900" b="1" kern="0">
                          <a:solidFill>
                            <a:srgbClr val="000000"/>
                          </a:solidFill>
                          <a:latin typeface="Calibri"/>
                          <a:ea typeface="SimSun"/>
                          <a:cs typeface="SimSun"/>
                        </a:rPr>
                        <a:t>事件</a:t>
                      </a:r>
                      <a:endParaRPr lang="zh-CN" sz="800" kern="100">
                        <a:latin typeface="Calibri"/>
                        <a:ea typeface="SimSun"/>
                        <a:cs typeface="Times New Roman"/>
                      </a:endParaRPr>
                    </a:p>
                  </a:txBody>
                  <a:tcPr marL="50629" marR="50629" marT="0" marB="0">
                    <a:lnL w="12700" cap="flat" cmpd="sng" algn="ctr">
                      <a:solidFill>
                        <a:srgbClr val="B3CC82"/>
                      </a:solidFill>
                      <a:prstDash val="solid"/>
                      <a:round/>
                      <a:headEnd type="none" w="med" len="med"/>
                      <a:tailEnd type="none" w="med" len="med"/>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c>
                  <a:txBody>
                    <a:bodyPr/>
                    <a:lstStyle/>
                    <a:p>
                      <a:pPr algn="ctr">
                        <a:lnSpc>
                          <a:spcPts val="1900"/>
                        </a:lnSpc>
                        <a:spcAft>
                          <a:spcPts val="0"/>
                        </a:spcAft>
                      </a:pPr>
                      <a:r>
                        <a:rPr lang="zh-CN" sz="900" b="1" kern="0">
                          <a:solidFill>
                            <a:srgbClr val="000000"/>
                          </a:solidFill>
                          <a:latin typeface="Calibri"/>
                          <a:ea typeface="SimSun"/>
                          <a:cs typeface="SimSun"/>
                        </a:rPr>
                        <a:t>过程</a:t>
                      </a:r>
                      <a:endParaRPr lang="zh-CN" sz="800" kern="100">
                        <a:latin typeface="Calibri"/>
                        <a:ea typeface="SimSun"/>
                        <a:cs typeface="Times New Roman"/>
                      </a:endParaRPr>
                    </a:p>
                  </a:txBody>
                  <a:tcPr marL="50629" marR="50629" marT="0" marB="0">
                    <a:lnL w="12700" cap="flat" cmpd="sng" algn="ctr">
                      <a:solidFill>
                        <a:srgbClr val="B3CC82"/>
                      </a:solidFill>
                      <a:prstDash val="solid"/>
                      <a:round/>
                      <a:headEnd type="none" w="med" len="med"/>
                      <a:tailEnd type="none" w="med" len="med"/>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c>
                  <a:txBody>
                    <a:bodyPr/>
                    <a:lstStyle/>
                    <a:p>
                      <a:pPr algn="ctr">
                        <a:lnSpc>
                          <a:spcPts val="1900"/>
                        </a:lnSpc>
                        <a:spcAft>
                          <a:spcPts val="0"/>
                        </a:spcAft>
                      </a:pPr>
                      <a:r>
                        <a:rPr lang="zh-CN" sz="900" b="1" kern="0">
                          <a:solidFill>
                            <a:srgbClr val="000000"/>
                          </a:solidFill>
                          <a:latin typeface="Calibri"/>
                          <a:ea typeface="SimSun"/>
                          <a:cs typeface="SimSun"/>
                        </a:rPr>
                        <a:t>结果 </a:t>
                      </a:r>
                      <a:endParaRPr lang="zh-CN" sz="800" kern="100">
                        <a:latin typeface="Calibri"/>
                        <a:ea typeface="SimSun"/>
                        <a:cs typeface="Times New Roman"/>
                      </a:endParaRPr>
                    </a:p>
                  </a:txBody>
                  <a:tcPr marL="50629" marR="50629" marT="0" marB="0">
                    <a:lnL w="12700" cap="flat" cmpd="sng" algn="ctr">
                      <a:solidFill>
                        <a:srgbClr val="B3CC82"/>
                      </a:solidFill>
                      <a:prstDash val="solid"/>
                      <a:round/>
                      <a:headEnd type="none" w="med" len="med"/>
                      <a:tailEnd type="none" w="med" len="med"/>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9BBB59"/>
                    </a:solidFill>
                  </a:tcPr>
                </a:tc>
              </a:tr>
              <a:tr h="992709">
                <a:tc>
                  <a:txBody>
                    <a:bodyPr/>
                    <a:lstStyle/>
                    <a:p>
                      <a:pPr algn="ctr">
                        <a:lnSpc>
                          <a:spcPts val="1900"/>
                        </a:lnSpc>
                        <a:spcAft>
                          <a:spcPts val="0"/>
                        </a:spcAft>
                      </a:pPr>
                      <a:r>
                        <a:rPr lang="en-US" sz="900" b="1" kern="0">
                          <a:solidFill>
                            <a:srgbClr val="000000"/>
                          </a:solidFill>
                          <a:latin typeface="SimSun"/>
                          <a:ea typeface="SimSun"/>
                          <a:cs typeface="SimSun"/>
                        </a:rPr>
                        <a:t>1</a:t>
                      </a:r>
                      <a:endParaRPr lang="zh-CN" sz="800" kern="100">
                        <a:latin typeface="Calibri"/>
                        <a:ea typeface="SimSun"/>
                        <a:cs typeface="Times New Roman"/>
                      </a:endParaRPr>
                    </a:p>
                  </a:txBody>
                  <a:tcPr marL="50629" marR="50629" marT="0" marB="0">
                    <a:lnL w="12700" cap="flat" cmpd="sng" algn="ctr">
                      <a:solidFill>
                        <a:srgbClr val="B3CC82"/>
                      </a:solidFill>
                      <a:prstDash val="solid"/>
                      <a:round/>
                      <a:headEnd type="none" w="med" len="med"/>
                      <a:tailEnd type="none" w="med" len="med"/>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algn="l">
                        <a:lnSpc>
                          <a:spcPts val="1900"/>
                        </a:lnSpc>
                        <a:spcAft>
                          <a:spcPts val="0"/>
                        </a:spcAft>
                      </a:pPr>
                      <a:r>
                        <a:rPr lang="en-US" sz="900" b="1" kern="0" dirty="0">
                          <a:solidFill>
                            <a:srgbClr val="000000"/>
                          </a:solidFill>
                          <a:latin typeface="SimSun"/>
                          <a:ea typeface="SimSun"/>
                          <a:cs typeface="SimSun"/>
                        </a:rPr>
                        <a:t> </a:t>
                      </a:r>
                      <a:r>
                        <a:rPr lang="zh-CN" sz="900" b="1" kern="0" dirty="0">
                          <a:solidFill>
                            <a:srgbClr val="000000"/>
                          </a:solidFill>
                          <a:latin typeface="Calibri"/>
                          <a:ea typeface="SimSun"/>
                          <a:cs typeface="SimSun"/>
                        </a:rPr>
                        <a:t>“大红鹰”变相烟草广告警示牌</a:t>
                      </a:r>
                      <a:endParaRPr lang="zh-CN" sz="800" kern="100" dirty="0">
                        <a:latin typeface="Calibri"/>
                        <a:ea typeface="SimSun"/>
                        <a:cs typeface="Times New Roman"/>
                      </a:endParaRPr>
                    </a:p>
                  </a:txBody>
                  <a:tcPr marL="50629" marR="50629" marT="0" marB="0">
                    <a:lnL w="12700" cap="flat" cmpd="sng" algn="ctr">
                      <a:solidFill>
                        <a:srgbClr val="B3CC82"/>
                      </a:solidFill>
                      <a:prstDash val="solid"/>
                      <a:round/>
                      <a:headEnd type="none" w="med" len="med"/>
                      <a:tailEnd type="none" w="med" len="med"/>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algn="l">
                        <a:lnSpc>
                          <a:spcPts val="1900"/>
                        </a:lnSpc>
                        <a:spcAft>
                          <a:spcPts val="0"/>
                        </a:spcAft>
                      </a:pPr>
                      <a:r>
                        <a:rPr lang="en-US" sz="900" b="1" kern="100">
                          <a:solidFill>
                            <a:srgbClr val="000000"/>
                          </a:solidFill>
                          <a:latin typeface="Calibri"/>
                          <a:ea typeface="SimSun"/>
                          <a:cs typeface="Times New Roman"/>
                        </a:rPr>
                        <a:t>2008</a:t>
                      </a:r>
                      <a:r>
                        <a:rPr lang="zh-CN" sz="900" b="1" kern="100">
                          <a:solidFill>
                            <a:srgbClr val="000000"/>
                          </a:solidFill>
                          <a:latin typeface="Calibri"/>
                          <a:ea typeface="SimSun"/>
                          <a:cs typeface="Times New Roman"/>
                        </a:rPr>
                        <a:t>年</a:t>
                      </a:r>
                      <a:r>
                        <a:rPr lang="en-US" sz="900" b="1" kern="100">
                          <a:solidFill>
                            <a:srgbClr val="000000"/>
                          </a:solidFill>
                          <a:latin typeface="Calibri"/>
                          <a:ea typeface="SimSun"/>
                          <a:cs typeface="Times New Roman"/>
                        </a:rPr>
                        <a:t>5</a:t>
                      </a:r>
                      <a:r>
                        <a:rPr lang="zh-CN" sz="900" b="1" kern="100">
                          <a:solidFill>
                            <a:srgbClr val="000000"/>
                          </a:solidFill>
                          <a:latin typeface="Calibri"/>
                          <a:ea typeface="SimSun"/>
                          <a:cs typeface="Times New Roman"/>
                        </a:rPr>
                        <a:t>月发现北京的</a:t>
                      </a:r>
                      <a:r>
                        <a:rPr lang="zh-CN" sz="900" b="1" kern="0">
                          <a:solidFill>
                            <a:srgbClr val="000000"/>
                          </a:solidFill>
                          <a:latin typeface="Calibri"/>
                          <a:ea typeface="SimSun"/>
                          <a:cs typeface="SimSun"/>
                        </a:rPr>
                        <a:t>部分医院、宾馆的警示牌有大红鹰集团标志的变相烟草广告，中国控制吸烟协会致函北京市公安局、北京市卫生局、北京市爱卫会，要求清理和查处烟草广告</a:t>
                      </a:r>
                      <a:endParaRPr lang="zh-CN" sz="800" kern="100">
                        <a:latin typeface="Calibri"/>
                        <a:ea typeface="SimSun"/>
                        <a:cs typeface="Times New Roman"/>
                      </a:endParaRPr>
                    </a:p>
                  </a:txBody>
                  <a:tcPr marL="50629" marR="50629" marT="0" marB="0">
                    <a:lnL w="12700" cap="flat" cmpd="sng" algn="ctr">
                      <a:solidFill>
                        <a:srgbClr val="B3CC82"/>
                      </a:solidFill>
                      <a:prstDash val="solid"/>
                      <a:round/>
                      <a:headEnd type="none" w="med" len="med"/>
                      <a:tailEnd type="none" w="med" len="med"/>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algn="l">
                        <a:lnSpc>
                          <a:spcPts val="1900"/>
                        </a:lnSpc>
                        <a:spcAft>
                          <a:spcPts val="0"/>
                        </a:spcAft>
                      </a:pPr>
                      <a:r>
                        <a:rPr lang="zh-CN" sz="900" b="1" kern="100">
                          <a:solidFill>
                            <a:srgbClr val="000000"/>
                          </a:solidFill>
                          <a:latin typeface="Calibri"/>
                          <a:ea typeface="SimSun"/>
                          <a:cs typeface="Times New Roman"/>
                        </a:rPr>
                        <a:t>北京市公安局</a:t>
                      </a:r>
                      <a:r>
                        <a:rPr lang="en-US" sz="900" b="1" kern="100">
                          <a:solidFill>
                            <a:srgbClr val="000000"/>
                          </a:solidFill>
                          <a:latin typeface="Calibri"/>
                          <a:ea typeface="SimSun"/>
                          <a:cs typeface="Times New Roman"/>
                        </a:rPr>
                        <a:t>110</a:t>
                      </a:r>
                      <a:r>
                        <a:rPr lang="zh-CN" sz="900" b="1" kern="100">
                          <a:solidFill>
                            <a:srgbClr val="000000"/>
                          </a:solidFill>
                          <a:latin typeface="Calibri"/>
                          <a:ea typeface="SimSun"/>
                          <a:cs typeface="Times New Roman"/>
                        </a:rPr>
                        <a:t>报警服务台回函表示立即撤消该警示牌，并将加以整改、清理存在的变相烟草广告。</a:t>
                      </a:r>
                      <a:endParaRPr lang="zh-CN" sz="800" kern="100">
                        <a:latin typeface="Calibri"/>
                        <a:ea typeface="SimSun"/>
                        <a:cs typeface="Times New Roman"/>
                      </a:endParaRPr>
                    </a:p>
                  </a:txBody>
                  <a:tcPr marL="50629" marR="50629" marT="0" marB="0">
                    <a:lnL w="12700" cap="flat" cmpd="sng" algn="ctr">
                      <a:solidFill>
                        <a:srgbClr val="B3CC82"/>
                      </a:solidFill>
                      <a:prstDash val="solid"/>
                      <a:round/>
                      <a:headEnd type="none" w="med" len="med"/>
                      <a:tailEnd type="none" w="med" len="med"/>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r>
              <a:tr h="597089">
                <a:tc>
                  <a:txBody>
                    <a:bodyPr/>
                    <a:lstStyle/>
                    <a:p>
                      <a:pPr algn="ctr">
                        <a:lnSpc>
                          <a:spcPts val="1900"/>
                        </a:lnSpc>
                        <a:spcAft>
                          <a:spcPts val="0"/>
                        </a:spcAft>
                      </a:pPr>
                      <a:r>
                        <a:rPr lang="en-US" sz="900" b="1" kern="0">
                          <a:solidFill>
                            <a:srgbClr val="000000"/>
                          </a:solidFill>
                          <a:latin typeface="SimSun"/>
                          <a:ea typeface="SimSun"/>
                          <a:cs typeface="SimSun"/>
                        </a:rPr>
                        <a:t>2</a:t>
                      </a:r>
                      <a:endParaRPr lang="zh-CN" sz="800" kern="100">
                        <a:latin typeface="Calibri"/>
                        <a:ea typeface="SimSun"/>
                        <a:cs typeface="Times New Roman"/>
                      </a:endParaRPr>
                    </a:p>
                  </a:txBody>
                  <a:tcPr marL="50629" marR="50629" marT="0" marB="0">
                    <a:lnL w="12700" cap="flat" cmpd="sng" algn="ctr">
                      <a:solidFill>
                        <a:srgbClr val="B3CC82"/>
                      </a:solidFill>
                      <a:prstDash val="solid"/>
                      <a:round/>
                      <a:headEnd type="none" w="med" len="med"/>
                      <a:tailEnd type="none" w="med" len="med"/>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algn="l">
                        <a:lnSpc>
                          <a:spcPts val="1900"/>
                        </a:lnSpc>
                        <a:spcAft>
                          <a:spcPts val="0"/>
                        </a:spcAft>
                      </a:pPr>
                      <a:r>
                        <a:rPr lang="zh-CN" sz="900" b="1" kern="0">
                          <a:solidFill>
                            <a:srgbClr val="000000"/>
                          </a:solidFill>
                          <a:latin typeface="Calibri"/>
                          <a:ea typeface="SimSun"/>
                          <a:cs typeface="SimSun"/>
                        </a:rPr>
                        <a:t>长沙摩天轮“白沙”烟草广告</a:t>
                      </a:r>
                      <a:endParaRPr lang="zh-CN" sz="800" kern="100">
                        <a:latin typeface="Calibri"/>
                        <a:ea typeface="SimSun"/>
                        <a:cs typeface="Times New Roman"/>
                      </a:endParaRPr>
                    </a:p>
                  </a:txBody>
                  <a:tcPr marL="50629" marR="50629" marT="0" marB="0">
                    <a:lnL w="12700" cap="flat" cmpd="sng" algn="ctr">
                      <a:solidFill>
                        <a:srgbClr val="B3CC82"/>
                      </a:solidFill>
                      <a:prstDash val="solid"/>
                      <a:round/>
                      <a:headEnd type="none" w="med" len="med"/>
                      <a:tailEnd type="none" w="med" len="med"/>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algn="l">
                        <a:lnSpc>
                          <a:spcPts val="1900"/>
                        </a:lnSpc>
                        <a:spcAft>
                          <a:spcPts val="0"/>
                        </a:spcAft>
                      </a:pPr>
                      <a:r>
                        <a:rPr lang="en-US" sz="900" b="1" kern="100">
                          <a:solidFill>
                            <a:srgbClr val="000000"/>
                          </a:solidFill>
                          <a:latin typeface="Calibri"/>
                          <a:ea typeface="SimSun"/>
                          <a:cs typeface="Times New Roman"/>
                        </a:rPr>
                        <a:t>2009</a:t>
                      </a:r>
                      <a:r>
                        <a:rPr lang="zh-CN" sz="900" b="1" kern="100">
                          <a:solidFill>
                            <a:srgbClr val="000000"/>
                          </a:solidFill>
                          <a:latin typeface="Calibri"/>
                          <a:ea typeface="SimSun"/>
                          <a:cs typeface="Times New Roman"/>
                        </a:rPr>
                        <a:t>年，长沙标志性建筑摩天轮出现“鹤舞白沙，我心飞翔”的烟草广告</a:t>
                      </a:r>
                      <a:endParaRPr lang="zh-CN" sz="800" kern="100">
                        <a:latin typeface="Calibri"/>
                        <a:ea typeface="SimSun"/>
                        <a:cs typeface="Times New Roman"/>
                      </a:endParaRPr>
                    </a:p>
                  </a:txBody>
                  <a:tcPr marL="50629" marR="50629" marT="0" marB="0">
                    <a:lnL w="12700" cap="flat" cmpd="sng" algn="ctr">
                      <a:solidFill>
                        <a:srgbClr val="B3CC82"/>
                      </a:solidFill>
                      <a:prstDash val="solid"/>
                      <a:round/>
                      <a:headEnd type="none" w="med" len="med"/>
                      <a:tailEnd type="none" w="med" len="med"/>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algn="l">
                        <a:lnSpc>
                          <a:spcPts val="1900"/>
                        </a:lnSpc>
                        <a:spcAft>
                          <a:spcPts val="1200"/>
                        </a:spcAft>
                      </a:pPr>
                      <a:r>
                        <a:rPr lang="en-US" sz="800" b="1" kern="100">
                          <a:solidFill>
                            <a:srgbClr val="000000"/>
                          </a:solidFill>
                          <a:latin typeface="Calibri"/>
                          <a:ea typeface="SimSun"/>
                          <a:cs typeface="Times New Roman"/>
                        </a:rPr>
                        <a:t>2010</a:t>
                      </a:r>
                      <a:r>
                        <a:rPr lang="zh-CN" sz="800" b="1" kern="100">
                          <a:solidFill>
                            <a:srgbClr val="000000"/>
                          </a:solidFill>
                          <a:latin typeface="Calibri"/>
                          <a:ea typeface="SimSun"/>
                          <a:cs typeface="Times New Roman"/>
                        </a:rPr>
                        <a:t>年，在长沙市爱卫办积极协调以及在工商部门等部门的联动下，</a:t>
                      </a:r>
                      <a:r>
                        <a:rPr lang="en-US" sz="800" b="1" kern="100">
                          <a:solidFill>
                            <a:srgbClr val="000000"/>
                          </a:solidFill>
                          <a:latin typeface="Calibri"/>
                          <a:ea typeface="SimSun"/>
                          <a:cs typeface="Times New Roman"/>
                        </a:rPr>
                        <a:t>2010</a:t>
                      </a:r>
                      <a:r>
                        <a:rPr lang="zh-CN" sz="800" b="1" kern="100">
                          <a:solidFill>
                            <a:srgbClr val="000000"/>
                          </a:solidFill>
                          <a:latin typeface="Calibri"/>
                          <a:ea typeface="SimSun"/>
                          <a:cs typeface="Times New Roman"/>
                        </a:rPr>
                        <a:t>年该烟草牌广告牌被拆除。</a:t>
                      </a:r>
                      <a:endParaRPr lang="zh-CN" sz="800" kern="100">
                        <a:latin typeface="Calibri"/>
                        <a:ea typeface="SimSun"/>
                        <a:cs typeface="Times New Roman"/>
                      </a:endParaRPr>
                    </a:p>
                  </a:txBody>
                  <a:tcPr marL="50629" marR="50629" marT="0" marB="0">
                    <a:lnL w="12700" cap="flat" cmpd="sng" algn="ctr">
                      <a:solidFill>
                        <a:srgbClr val="B3CC82"/>
                      </a:solidFill>
                      <a:prstDash val="solid"/>
                      <a:round/>
                      <a:headEnd type="none" w="med" len="med"/>
                      <a:tailEnd type="none" w="med" len="med"/>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r>
              <a:tr h="1588334">
                <a:tc>
                  <a:txBody>
                    <a:bodyPr/>
                    <a:lstStyle/>
                    <a:p>
                      <a:pPr algn="ctr">
                        <a:lnSpc>
                          <a:spcPts val="1900"/>
                        </a:lnSpc>
                        <a:spcAft>
                          <a:spcPts val="0"/>
                        </a:spcAft>
                      </a:pPr>
                      <a:r>
                        <a:rPr lang="en-US" sz="900" b="1" kern="0">
                          <a:solidFill>
                            <a:srgbClr val="000000"/>
                          </a:solidFill>
                          <a:latin typeface="SimSun"/>
                          <a:ea typeface="SimSun"/>
                          <a:cs typeface="SimSun"/>
                        </a:rPr>
                        <a:t>3</a:t>
                      </a:r>
                      <a:endParaRPr lang="zh-CN" sz="800" kern="100">
                        <a:latin typeface="Calibri"/>
                        <a:ea typeface="SimSun"/>
                        <a:cs typeface="Times New Roman"/>
                      </a:endParaRPr>
                    </a:p>
                  </a:txBody>
                  <a:tcPr marL="50629" marR="50629" marT="0" marB="0">
                    <a:lnL w="12700" cap="flat" cmpd="sng" algn="ctr">
                      <a:solidFill>
                        <a:srgbClr val="B3CC82"/>
                      </a:solidFill>
                      <a:prstDash val="solid"/>
                      <a:round/>
                      <a:headEnd type="none" w="med" len="med"/>
                      <a:tailEnd type="none" w="med" len="med"/>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algn="l">
                        <a:lnSpc>
                          <a:spcPts val="1900"/>
                        </a:lnSpc>
                        <a:spcAft>
                          <a:spcPts val="0"/>
                        </a:spcAft>
                      </a:pPr>
                      <a:r>
                        <a:rPr lang="zh-CN" sz="900" b="1" kern="0">
                          <a:solidFill>
                            <a:srgbClr val="000000"/>
                          </a:solidFill>
                          <a:latin typeface="Calibri"/>
                          <a:ea typeface="SimSun"/>
                          <a:cs typeface="SimSun"/>
                        </a:rPr>
                        <a:t>两所四川省烟草希望学校中的多元烟草广告</a:t>
                      </a:r>
                      <a:endParaRPr lang="zh-CN" sz="800" kern="100">
                        <a:latin typeface="Calibri"/>
                        <a:ea typeface="SimSun"/>
                        <a:cs typeface="Times New Roman"/>
                      </a:endParaRPr>
                    </a:p>
                  </a:txBody>
                  <a:tcPr marL="50629" marR="50629" marT="0" marB="0">
                    <a:lnL w="12700" cap="flat" cmpd="sng" algn="ctr">
                      <a:solidFill>
                        <a:srgbClr val="B3CC82"/>
                      </a:solidFill>
                      <a:prstDash val="solid"/>
                      <a:round/>
                      <a:headEnd type="none" w="med" len="med"/>
                      <a:tailEnd type="none" w="med" len="med"/>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algn="l">
                        <a:lnSpc>
                          <a:spcPts val="1900"/>
                        </a:lnSpc>
                        <a:spcAft>
                          <a:spcPts val="0"/>
                        </a:spcAft>
                      </a:pPr>
                      <a:r>
                        <a:rPr lang="en-US" sz="900" b="1" kern="100">
                          <a:latin typeface="SimSun"/>
                          <a:ea typeface="SimSun"/>
                          <a:cs typeface="Times New Roman"/>
                        </a:rPr>
                        <a:t>2012</a:t>
                      </a:r>
                      <a:r>
                        <a:rPr lang="zh-CN" sz="900" b="1" kern="100">
                          <a:latin typeface="Calibri"/>
                          <a:ea typeface="SimSun"/>
                          <a:cs typeface="Times New Roman"/>
                        </a:rPr>
                        <a:t>年</a:t>
                      </a:r>
                      <a:r>
                        <a:rPr lang="en-US" sz="900" b="1" kern="100">
                          <a:latin typeface="Calibri"/>
                          <a:ea typeface="SimSun"/>
                          <a:cs typeface="Times New Roman"/>
                        </a:rPr>
                        <a:t>8</a:t>
                      </a:r>
                      <a:r>
                        <a:rPr lang="zh-CN" sz="900" b="1" kern="100">
                          <a:latin typeface="Calibri"/>
                          <a:ea typeface="SimSun"/>
                          <a:cs typeface="Times New Roman"/>
                        </a:rPr>
                        <a:t>月末，发现四川省广安市邻水县坛同镇蜂子岩村“四川烟草希望学校”及四川省乐山市峨边彝族自治县官料河“四川烟草希望学校”内外均设有大量烟草广告，新探中心在公益律师帮助下，向学校所在地工商管理部门投诉。吁请工商部门依法督促相关部门进行整改，还学校一个没有烟草广告的良好校园环境。</a:t>
                      </a:r>
                      <a:endParaRPr lang="zh-CN" sz="800" kern="100">
                        <a:latin typeface="Calibri"/>
                        <a:ea typeface="SimSun"/>
                        <a:cs typeface="Times New Roman"/>
                      </a:endParaRPr>
                    </a:p>
                  </a:txBody>
                  <a:tcPr marL="50629" marR="50629" marT="0" marB="0">
                    <a:lnL w="12700" cap="flat" cmpd="sng" algn="ctr">
                      <a:solidFill>
                        <a:srgbClr val="B3CC82"/>
                      </a:solidFill>
                      <a:prstDash val="solid"/>
                      <a:round/>
                      <a:headEnd type="none" w="med" len="med"/>
                      <a:tailEnd type="none" w="med" len="med"/>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c>
                  <a:txBody>
                    <a:bodyPr/>
                    <a:lstStyle/>
                    <a:p>
                      <a:pPr algn="l">
                        <a:lnSpc>
                          <a:spcPts val="1900"/>
                        </a:lnSpc>
                        <a:spcAft>
                          <a:spcPts val="0"/>
                        </a:spcAft>
                      </a:pPr>
                      <a:r>
                        <a:rPr lang="en-US" sz="900" b="1" kern="0">
                          <a:solidFill>
                            <a:srgbClr val="000000"/>
                          </a:solidFill>
                          <a:latin typeface="SimSun"/>
                          <a:ea typeface="SimSun"/>
                          <a:cs typeface="SimSun"/>
                        </a:rPr>
                        <a:t>2012</a:t>
                      </a:r>
                      <a:r>
                        <a:rPr lang="zh-CN" sz="900" b="1" kern="0">
                          <a:solidFill>
                            <a:srgbClr val="000000"/>
                          </a:solidFill>
                          <a:latin typeface="Calibri"/>
                          <a:ea typeface="SimSun"/>
                          <a:cs typeface="SimSun"/>
                        </a:rPr>
                        <a:t>年</a:t>
                      </a:r>
                      <a:r>
                        <a:rPr lang="en-US" sz="900" b="1" kern="0">
                          <a:solidFill>
                            <a:srgbClr val="000000"/>
                          </a:solidFill>
                          <a:latin typeface="Calibri"/>
                          <a:ea typeface="SimSun"/>
                          <a:cs typeface="SimSun"/>
                        </a:rPr>
                        <a:t>9</a:t>
                      </a:r>
                      <a:r>
                        <a:rPr lang="zh-CN" sz="900" b="1" kern="0">
                          <a:solidFill>
                            <a:srgbClr val="000000"/>
                          </a:solidFill>
                          <a:latin typeface="Calibri"/>
                          <a:ea typeface="SimSun"/>
                          <a:cs typeface="SimSun"/>
                        </a:rPr>
                        <a:t>月收到工商回复：两所学校经过整改去掉了多元烟草广告，其包括： 校名中去掉了“烟草”二字； 取消了所有中国烟草“</a:t>
                      </a:r>
                      <a:r>
                        <a:rPr lang="en-US" sz="900" b="1" kern="0">
                          <a:solidFill>
                            <a:srgbClr val="000000"/>
                          </a:solidFill>
                          <a:latin typeface="Calibri"/>
                          <a:ea typeface="SimSun"/>
                          <a:cs typeface="SimSun"/>
                        </a:rPr>
                        <a:t>LOGO”</a:t>
                      </a:r>
                      <a:r>
                        <a:rPr lang="zh-CN" sz="900" b="1" kern="0">
                          <a:solidFill>
                            <a:srgbClr val="000000"/>
                          </a:solidFill>
                          <a:latin typeface="Calibri"/>
                          <a:ea typeface="SimSun"/>
                          <a:cs typeface="SimSun"/>
                        </a:rPr>
                        <a:t>及</a:t>
                      </a:r>
                      <a:r>
                        <a:rPr lang="en-US" sz="900" b="1" kern="0">
                          <a:solidFill>
                            <a:srgbClr val="000000"/>
                          </a:solidFill>
                          <a:latin typeface="Calibri"/>
                          <a:ea typeface="SimSun"/>
                          <a:cs typeface="SimSun"/>
                        </a:rPr>
                        <a:t>VI</a:t>
                      </a:r>
                      <a:r>
                        <a:rPr lang="zh-CN" sz="900" b="1" kern="0">
                          <a:solidFill>
                            <a:srgbClr val="000000"/>
                          </a:solidFill>
                          <a:latin typeface="Calibri"/>
                          <a:ea typeface="SimSun"/>
                          <a:cs typeface="SimSun"/>
                        </a:rPr>
                        <a:t>标识； 删去“烟草助你成才”题词；取消了学校内所有行业</a:t>
                      </a:r>
                      <a:r>
                        <a:rPr lang="en-US" sz="900" b="1" kern="0">
                          <a:solidFill>
                            <a:srgbClr val="000000"/>
                          </a:solidFill>
                          <a:latin typeface="Calibri"/>
                          <a:ea typeface="SimSun"/>
                          <a:cs typeface="SimSun"/>
                        </a:rPr>
                        <a:t>VI</a:t>
                      </a:r>
                      <a:r>
                        <a:rPr lang="zh-CN" sz="900" b="1" kern="0">
                          <a:solidFill>
                            <a:srgbClr val="000000"/>
                          </a:solidFill>
                          <a:latin typeface="Calibri"/>
                          <a:ea typeface="SimSun"/>
                          <a:cs typeface="SimSun"/>
                        </a:rPr>
                        <a:t>标识、企业文化理念宣传等。</a:t>
                      </a:r>
                      <a:endParaRPr lang="zh-CN" sz="800" kern="100">
                        <a:latin typeface="Calibri"/>
                        <a:ea typeface="SimSun"/>
                        <a:cs typeface="Times New Roman"/>
                      </a:endParaRPr>
                    </a:p>
                  </a:txBody>
                  <a:tcPr marL="50629" marR="50629" marT="0" marB="0">
                    <a:lnL w="12700" cap="flat" cmpd="sng" algn="ctr">
                      <a:solidFill>
                        <a:srgbClr val="B3CC82"/>
                      </a:solidFill>
                      <a:prstDash val="solid"/>
                      <a:round/>
                      <a:headEnd type="none" w="med" len="med"/>
                      <a:tailEnd type="none" w="med" len="med"/>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6EED5"/>
                    </a:solidFill>
                  </a:tcPr>
                </a:tc>
              </a:tr>
              <a:tr h="397084">
                <a:tc>
                  <a:txBody>
                    <a:bodyPr/>
                    <a:lstStyle/>
                    <a:p>
                      <a:pPr algn="ctr">
                        <a:lnSpc>
                          <a:spcPts val="1900"/>
                        </a:lnSpc>
                        <a:spcAft>
                          <a:spcPts val="0"/>
                        </a:spcAft>
                      </a:pPr>
                      <a:r>
                        <a:rPr lang="en-US" sz="900" b="1" kern="0">
                          <a:solidFill>
                            <a:srgbClr val="000000"/>
                          </a:solidFill>
                          <a:latin typeface="SimSun"/>
                          <a:ea typeface="SimSun"/>
                          <a:cs typeface="SimSun"/>
                        </a:rPr>
                        <a:t>4</a:t>
                      </a:r>
                      <a:endParaRPr lang="zh-CN" sz="800" kern="100">
                        <a:latin typeface="Calibri"/>
                        <a:ea typeface="SimSun"/>
                        <a:cs typeface="Times New Roman"/>
                      </a:endParaRPr>
                    </a:p>
                  </a:txBody>
                  <a:tcPr marL="50629" marR="50629" marT="0" marB="0">
                    <a:lnL w="12700" cap="flat" cmpd="sng" algn="ctr">
                      <a:solidFill>
                        <a:srgbClr val="B3CC82"/>
                      </a:solidFill>
                      <a:prstDash val="solid"/>
                      <a:round/>
                      <a:headEnd type="none" w="med" len="med"/>
                      <a:tailEnd type="none" w="med" len="med"/>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algn="l">
                        <a:lnSpc>
                          <a:spcPts val="1900"/>
                        </a:lnSpc>
                        <a:spcAft>
                          <a:spcPts val="0"/>
                        </a:spcAft>
                      </a:pPr>
                      <a:r>
                        <a:rPr lang="zh-CN" sz="900" b="1" kern="0">
                          <a:solidFill>
                            <a:srgbClr val="000000"/>
                          </a:solidFill>
                          <a:latin typeface="Calibri"/>
                          <a:ea typeface="SimSun"/>
                          <a:cs typeface="SimSun"/>
                        </a:rPr>
                        <a:t>重庆过街桥“天子”广告</a:t>
                      </a:r>
                      <a:endParaRPr lang="zh-CN" sz="800" kern="100">
                        <a:latin typeface="Calibri"/>
                        <a:ea typeface="SimSun"/>
                        <a:cs typeface="Times New Roman"/>
                      </a:endParaRPr>
                    </a:p>
                  </a:txBody>
                  <a:tcPr marL="50629" marR="50629" marT="0" marB="0">
                    <a:lnL w="12700" cap="flat" cmpd="sng" algn="ctr">
                      <a:solidFill>
                        <a:srgbClr val="B3CC82"/>
                      </a:solidFill>
                      <a:prstDash val="solid"/>
                      <a:round/>
                      <a:headEnd type="none" w="med" len="med"/>
                      <a:tailEnd type="none" w="med" len="med"/>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algn="l">
                        <a:lnSpc>
                          <a:spcPts val="1900"/>
                        </a:lnSpc>
                        <a:spcAft>
                          <a:spcPts val="0"/>
                        </a:spcAft>
                      </a:pPr>
                      <a:r>
                        <a:rPr lang="en-US" sz="900" b="1" kern="0">
                          <a:solidFill>
                            <a:srgbClr val="000000"/>
                          </a:solidFill>
                          <a:latin typeface="SimSun"/>
                          <a:ea typeface="SimSun"/>
                          <a:cs typeface="SimSun"/>
                        </a:rPr>
                        <a:t>2013</a:t>
                      </a:r>
                      <a:r>
                        <a:rPr lang="zh-CN" sz="900" b="1" kern="0">
                          <a:solidFill>
                            <a:srgbClr val="000000"/>
                          </a:solidFill>
                          <a:latin typeface="Calibri"/>
                          <a:ea typeface="SimSun"/>
                          <a:cs typeface="SimSun"/>
                        </a:rPr>
                        <a:t>年</a:t>
                      </a:r>
                      <a:r>
                        <a:rPr lang="en-US" sz="900" b="1" kern="0">
                          <a:solidFill>
                            <a:srgbClr val="000000"/>
                          </a:solidFill>
                          <a:latin typeface="Calibri"/>
                          <a:ea typeface="SimSun"/>
                          <a:cs typeface="SimSun"/>
                        </a:rPr>
                        <a:t>1</a:t>
                      </a:r>
                      <a:r>
                        <a:rPr lang="zh-CN" sz="900" b="1" kern="0">
                          <a:solidFill>
                            <a:srgbClr val="000000"/>
                          </a:solidFill>
                          <a:latin typeface="Calibri"/>
                          <a:ea typeface="SimSun"/>
                          <a:cs typeface="SimSun"/>
                        </a:rPr>
                        <a:t>月在重庆市南岸区一处隧道过街桥上方出现“天子”卷烟的巨幅广告牌。</a:t>
                      </a:r>
                      <a:endParaRPr lang="zh-CN" sz="800" kern="100">
                        <a:latin typeface="Calibri"/>
                        <a:ea typeface="SimSun"/>
                        <a:cs typeface="Times New Roman"/>
                      </a:endParaRPr>
                    </a:p>
                  </a:txBody>
                  <a:tcPr marL="50629" marR="50629" marT="0" marB="0">
                    <a:lnL w="12700" cap="flat" cmpd="sng" algn="ctr">
                      <a:solidFill>
                        <a:srgbClr val="B3CC82"/>
                      </a:solidFill>
                      <a:prstDash val="solid"/>
                      <a:round/>
                      <a:headEnd type="none" w="med" len="med"/>
                      <a:tailEnd type="none" w="med" len="med"/>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c>
                  <a:txBody>
                    <a:bodyPr/>
                    <a:lstStyle/>
                    <a:p>
                      <a:pPr algn="l">
                        <a:lnSpc>
                          <a:spcPts val="1900"/>
                        </a:lnSpc>
                        <a:spcAft>
                          <a:spcPts val="0"/>
                        </a:spcAft>
                      </a:pPr>
                      <a:r>
                        <a:rPr lang="zh-CN" sz="900" b="1" kern="0" dirty="0">
                          <a:solidFill>
                            <a:srgbClr val="000000"/>
                          </a:solidFill>
                          <a:latin typeface="Calibri"/>
                          <a:ea typeface="SimSun"/>
                          <a:cs typeface="SimSun"/>
                        </a:rPr>
                        <a:t>应重庆市健康教育所要求，重庆市政府积极回应并予以拆除。</a:t>
                      </a:r>
                      <a:endParaRPr lang="zh-CN" sz="800" kern="100" dirty="0">
                        <a:latin typeface="Calibri"/>
                        <a:ea typeface="SimSun"/>
                        <a:cs typeface="Times New Roman"/>
                      </a:endParaRPr>
                    </a:p>
                  </a:txBody>
                  <a:tcPr marL="50629" marR="50629" marT="0" marB="0">
                    <a:lnL w="12700" cap="flat" cmpd="sng" algn="ctr">
                      <a:solidFill>
                        <a:srgbClr val="B3CC82"/>
                      </a:solidFill>
                      <a:prstDash val="solid"/>
                      <a:round/>
                      <a:headEnd type="none" w="med" len="med"/>
                      <a:tailEnd type="none" w="med" len="med"/>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标题 1"/>
          <p:cNvSpPr>
            <a:spLocks noGrp="1"/>
          </p:cNvSpPr>
          <p:nvPr>
            <p:ph type="title"/>
          </p:nvPr>
        </p:nvSpPr>
        <p:spPr/>
        <p:txBody>
          <a:bodyPr/>
          <a:lstStyle/>
          <a:p>
            <a:endParaRPr lang="zh-CN" altLang="en-US" smtClean="0">
              <a:ea typeface="宋体" pitchFamily="2" charset="-122"/>
            </a:endParaRPr>
          </a:p>
        </p:txBody>
      </p:sp>
      <p:pic>
        <p:nvPicPr>
          <p:cNvPr id="56323" name="Picture 2"/>
          <p:cNvPicPr>
            <a:picLocks noGrp="1" noChangeAspect="1" noChangeArrowheads="1"/>
          </p:cNvPicPr>
          <p:nvPr>
            <p:ph idx="1"/>
          </p:nvPr>
        </p:nvPicPr>
        <p:blipFill>
          <a:blip r:embed="rId2" cstate="print"/>
          <a:srcRect/>
          <a:stretch>
            <a:fillRect/>
          </a:stretch>
        </p:blipFill>
        <p:spPr>
          <a:xfrm>
            <a:off x="1331913" y="411163"/>
            <a:ext cx="6419850" cy="4321175"/>
          </a:xfr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39863" y="249238"/>
            <a:ext cx="6172200" cy="857250"/>
          </a:xfrm>
        </p:spPr>
        <p:txBody>
          <a:bodyPr>
            <a:normAutofit fontScale="90000"/>
          </a:bodyPr>
          <a:lstStyle/>
          <a:p>
            <a:pPr algn="l"/>
            <a:r>
              <a:rPr lang="en-US" altLang="zh-CN" sz="2700" dirty="0" smtClean="0">
                <a:ea typeface="宋体" pitchFamily="2" charset="-122"/>
              </a:rPr>
              <a:t>2.</a:t>
            </a:r>
            <a:r>
              <a:rPr lang="zh-CN" altLang="zh-CN" sz="2700" b="1" dirty="0" smtClean="0">
                <a:ea typeface="宋体" pitchFamily="2" charset="-122"/>
              </a:rPr>
              <a:t> 《广告法》的缺陷以及执法不严导致的投诉未成功的案例</a:t>
            </a:r>
            <a:endParaRPr lang="zh-CN" altLang="en-US" sz="4000" dirty="0" smtClean="0">
              <a:ea typeface="宋体" pitchFamily="2" charset="-122"/>
            </a:endParaRPr>
          </a:p>
        </p:txBody>
      </p:sp>
      <p:graphicFrame>
        <p:nvGraphicFramePr>
          <p:cNvPr id="4" name="内容占位符 3"/>
          <p:cNvGraphicFramePr>
            <a:graphicFrameLocks noGrp="1"/>
          </p:cNvGraphicFramePr>
          <p:nvPr>
            <p:ph idx="1"/>
          </p:nvPr>
        </p:nvGraphicFramePr>
        <p:xfrm>
          <a:off x="1485900" y="1200151"/>
          <a:ext cx="6172200" cy="3394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标题 1"/>
          <p:cNvSpPr>
            <a:spLocks noGrp="1"/>
          </p:cNvSpPr>
          <p:nvPr>
            <p:ph type="title"/>
          </p:nvPr>
        </p:nvSpPr>
        <p:spPr/>
        <p:txBody>
          <a:bodyPr/>
          <a:lstStyle/>
          <a:p>
            <a:r>
              <a:rPr lang="zh-CN" altLang="en-US" sz="2100" b="1" smtClean="0">
                <a:ea typeface="宋体" pitchFamily="2" charset="-122"/>
              </a:rPr>
              <a:t>表</a:t>
            </a:r>
            <a:r>
              <a:rPr lang="en-US" altLang="zh-CN" sz="2100" b="1" smtClean="0">
                <a:ea typeface="宋体" pitchFamily="2" charset="-122"/>
              </a:rPr>
              <a:t>2. </a:t>
            </a:r>
            <a:r>
              <a:rPr lang="zh-CN" altLang="zh-CN" sz="2100" b="1" smtClean="0">
                <a:ea typeface="宋体" pitchFamily="2" charset="-122"/>
              </a:rPr>
              <a:t>《广告法》的缺陷以及执法不严导致的</a:t>
            </a:r>
            <a:r>
              <a:rPr lang="en-US" altLang="zh-CN" sz="2100" b="1" smtClean="0">
                <a:ea typeface="宋体" pitchFamily="2" charset="-122"/>
              </a:rPr>
              <a:t/>
            </a:r>
            <a:br>
              <a:rPr lang="en-US" altLang="zh-CN" sz="2100" b="1" smtClean="0">
                <a:ea typeface="宋体" pitchFamily="2" charset="-122"/>
              </a:rPr>
            </a:br>
            <a:r>
              <a:rPr lang="zh-CN" altLang="zh-CN" sz="2100" b="1" smtClean="0">
                <a:ea typeface="宋体" pitchFamily="2" charset="-122"/>
              </a:rPr>
              <a:t>投诉未成功的案例</a:t>
            </a:r>
            <a:r>
              <a:rPr lang="zh-CN" altLang="zh-CN" sz="2100" smtClean="0">
                <a:ea typeface="宋体" pitchFamily="2" charset="-122"/>
              </a:rPr>
              <a:t/>
            </a:r>
            <a:br>
              <a:rPr lang="zh-CN" altLang="zh-CN" sz="2100" smtClean="0">
                <a:ea typeface="宋体" pitchFamily="2" charset="-122"/>
              </a:rPr>
            </a:br>
            <a:endParaRPr lang="zh-CN" altLang="en-US" sz="2100" smtClean="0">
              <a:ea typeface="宋体" pitchFamily="2" charset="-122"/>
            </a:endParaRPr>
          </a:p>
        </p:txBody>
      </p:sp>
      <p:graphicFrame>
        <p:nvGraphicFramePr>
          <p:cNvPr id="4" name="内容占位符 3"/>
          <p:cNvGraphicFramePr>
            <a:graphicFrameLocks noGrp="1"/>
          </p:cNvGraphicFramePr>
          <p:nvPr>
            <p:ph idx="1"/>
          </p:nvPr>
        </p:nvGraphicFramePr>
        <p:xfrm>
          <a:off x="1331913" y="1222375"/>
          <a:ext cx="6372709" cy="4584700"/>
        </p:xfrm>
        <a:graphic>
          <a:graphicData uri="http://schemas.openxmlformats.org/drawingml/2006/table">
            <a:tbl>
              <a:tblPr/>
              <a:tblGrid>
                <a:gridCol w="397716"/>
                <a:gridCol w="1006440"/>
                <a:gridCol w="2374879"/>
                <a:gridCol w="2593674"/>
              </a:tblGrid>
              <a:tr h="180975">
                <a:tc>
                  <a:txBody>
                    <a:bodyPr/>
                    <a:lstStyle/>
                    <a:p>
                      <a:pPr algn="ctr">
                        <a:lnSpc>
                          <a:spcPts val="1900"/>
                        </a:lnSpc>
                        <a:spcAft>
                          <a:spcPts val="0"/>
                        </a:spcAft>
                      </a:pPr>
                      <a:r>
                        <a:rPr lang="zh-CN" sz="1100" b="1" kern="0">
                          <a:solidFill>
                            <a:srgbClr val="FFFFFF"/>
                          </a:solidFill>
                          <a:latin typeface="Calibri"/>
                          <a:ea typeface="SimSun"/>
                          <a:cs typeface="SimSun"/>
                        </a:rPr>
                        <a:t>编号</a:t>
                      </a:r>
                      <a:endParaRPr lang="zh-CN" sz="1100" kern="100">
                        <a:latin typeface="Calibri"/>
                        <a:ea typeface="SimSun"/>
                        <a:cs typeface="Times New Roman"/>
                      </a:endParaRPr>
                    </a:p>
                  </a:txBody>
                  <a:tcPr marL="27564" marR="27564" marT="0" marB="0">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c>
                  <a:txBody>
                    <a:bodyPr/>
                    <a:lstStyle/>
                    <a:p>
                      <a:pPr algn="ctr">
                        <a:lnSpc>
                          <a:spcPts val="1900"/>
                        </a:lnSpc>
                        <a:spcAft>
                          <a:spcPts val="0"/>
                        </a:spcAft>
                      </a:pPr>
                      <a:r>
                        <a:rPr lang="zh-CN" sz="1100" b="1" kern="0">
                          <a:solidFill>
                            <a:srgbClr val="FFFFFF"/>
                          </a:solidFill>
                          <a:latin typeface="Calibri"/>
                          <a:ea typeface="SimSun"/>
                          <a:cs typeface="SimSun"/>
                        </a:rPr>
                        <a:t>事件</a:t>
                      </a:r>
                      <a:endParaRPr lang="zh-CN" sz="1100" kern="100">
                        <a:latin typeface="Calibri"/>
                        <a:ea typeface="SimSun"/>
                        <a:cs typeface="Times New Roman"/>
                      </a:endParaRPr>
                    </a:p>
                  </a:txBody>
                  <a:tcPr marL="27564" marR="27564"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c>
                  <a:txBody>
                    <a:bodyPr/>
                    <a:lstStyle/>
                    <a:p>
                      <a:pPr algn="ctr">
                        <a:lnSpc>
                          <a:spcPts val="1900"/>
                        </a:lnSpc>
                        <a:spcAft>
                          <a:spcPts val="0"/>
                        </a:spcAft>
                      </a:pPr>
                      <a:r>
                        <a:rPr lang="zh-CN" sz="1100" b="1" kern="0">
                          <a:solidFill>
                            <a:srgbClr val="FFFFFF"/>
                          </a:solidFill>
                          <a:latin typeface="Calibri"/>
                          <a:ea typeface="SimSun"/>
                          <a:cs typeface="SimSun"/>
                        </a:rPr>
                        <a:t>过程</a:t>
                      </a:r>
                      <a:endParaRPr lang="zh-CN" sz="1100" kern="100">
                        <a:latin typeface="Calibri"/>
                        <a:ea typeface="SimSun"/>
                        <a:cs typeface="Times New Roman"/>
                      </a:endParaRPr>
                    </a:p>
                  </a:txBody>
                  <a:tcPr marL="27564" marR="27564"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c>
                  <a:txBody>
                    <a:bodyPr/>
                    <a:lstStyle/>
                    <a:p>
                      <a:pPr algn="l">
                        <a:lnSpc>
                          <a:spcPts val="1900"/>
                        </a:lnSpc>
                        <a:spcAft>
                          <a:spcPts val="0"/>
                        </a:spcAft>
                      </a:pPr>
                      <a:r>
                        <a:rPr lang="zh-CN" sz="1100" b="1" kern="0">
                          <a:solidFill>
                            <a:srgbClr val="FFFFFF"/>
                          </a:solidFill>
                          <a:latin typeface="Calibri"/>
                          <a:ea typeface="SimSun"/>
                          <a:cs typeface="SimSun"/>
                        </a:rPr>
                        <a:t>结果</a:t>
                      </a:r>
                      <a:r>
                        <a:rPr lang="en-US" sz="1100" b="1" kern="0">
                          <a:solidFill>
                            <a:srgbClr val="FFFFFF"/>
                          </a:solidFill>
                          <a:latin typeface="Calibri"/>
                          <a:ea typeface="SimSun"/>
                          <a:cs typeface="SimSun"/>
                        </a:rPr>
                        <a:t> </a:t>
                      </a:r>
                      <a:endParaRPr lang="zh-CN" sz="1100" kern="100">
                        <a:latin typeface="Calibri"/>
                        <a:ea typeface="SimSun"/>
                        <a:cs typeface="Times New Roman"/>
                      </a:endParaRPr>
                    </a:p>
                  </a:txBody>
                  <a:tcPr marL="27564" marR="27564"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r>
              <a:tr h="1628775">
                <a:tc>
                  <a:txBody>
                    <a:bodyPr/>
                    <a:lstStyle/>
                    <a:p>
                      <a:pPr algn="ctr">
                        <a:lnSpc>
                          <a:spcPts val="1900"/>
                        </a:lnSpc>
                        <a:spcAft>
                          <a:spcPts val="0"/>
                        </a:spcAft>
                      </a:pPr>
                      <a:r>
                        <a:rPr lang="en-US" sz="1100" b="1" kern="0">
                          <a:solidFill>
                            <a:srgbClr val="000000"/>
                          </a:solidFill>
                          <a:latin typeface="SimSun"/>
                          <a:ea typeface="SimSun"/>
                          <a:cs typeface="SimSun"/>
                        </a:rPr>
                        <a:t>1</a:t>
                      </a:r>
                      <a:endParaRPr lang="zh-CN" sz="1100" kern="100">
                        <a:latin typeface="Calibri"/>
                        <a:ea typeface="SimSun"/>
                        <a:cs typeface="Times New Roman"/>
                      </a:endParaRPr>
                    </a:p>
                  </a:txBody>
                  <a:tcPr marL="27564" marR="27564" marT="0" marB="0">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l">
                        <a:lnSpc>
                          <a:spcPts val="1900"/>
                        </a:lnSpc>
                        <a:spcAft>
                          <a:spcPts val="0"/>
                        </a:spcAft>
                      </a:pPr>
                      <a:r>
                        <a:rPr lang="zh-CN" sz="1100" b="1" kern="0">
                          <a:solidFill>
                            <a:srgbClr val="000000"/>
                          </a:solidFill>
                          <a:latin typeface="Calibri"/>
                          <a:ea typeface="SimSun"/>
                          <a:cs typeface="SimSun"/>
                        </a:rPr>
                        <a:t>烟草希望小学</a:t>
                      </a:r>
                      <a:endParaRPr lang="zh-CN" sz="1100" kern="100">
                        <a:latin typeface="Calibri"/>
                        <a:ea typeface="SimSun"/>
                        <a:cs typeface="Times New Roman"/>
                      </a:endParaRPr>
                    </a:p>
                  </a:txBody>
                  <a:tcPr marL="27564" marR="27564"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indent="306070" algn="l">
                        <a:lnSpc>
                          <a:spcPts val="1900"/>
                        </a:lnSpc>
                        <a:spcAft>
                          <a:spcPts val="0"/>
                        </a:spcAft>
                      </a:pPr>
                      <a:r>
                        <a:rPr lang="zh-CN" sz="1100" b="1" kern="0" dirty="0">
                          <a:latin typeface="Calibri"/>
                          <a:ea typeface="SimSun"/>
                          <a:cs typeface="Tahoma"/>
                        </a:rPr>
                        <a:t>成都市娇子小学，会理县</a:t>
                      </a:r>
                      <a:r>
                        <a:rPr lang="zh-CN" sz="1100" b="1" kern="100" dirty="0">
                          <a:latin typeface="Calibri"/>
                          <a:ea typeface="SimSun"/>
                          <a:cs typeface="Times New Roman"/>
                        </a:rPr>
                        <a:t>下村乡娇子小学、</a:t>
                      </a:r>
                      <a:r>
                        <a:rPr lang="zh-CN" sz="1100" b="1" kern="0" dirty="0">
                          <a:latin typeface="Calibri"/>
                          <a:ea typeface="SimSun"/>
                          <a:cs typeface="Tahoma"/>
                        </a:rPr>
                        <a:t>普格县螺髻山镇中国娇子希望小学、 西昌市利群阳光鹿鹤希望小学、德昌县麻栗双喜烟草希望小学五所小学以烟草品牌冠名学校。</a:t>
                      </a:r>
                      <a:r>
                        <a:rPr lang="en-US" sz="1100" b="1" kern="0" dirty="0">
                          <a:latin typeface="Calibri"/>
                          <a:ea typeface="SimSun"/>
                          <a:cs typeface="Tahoma"/>
                        </a:rPr>
                        <a:t>2012</a:t>
                      </a:r>
                      <a:r>
                        <a:rPr lang="zh-CN" sz="1100" b="1" kern="0" dirty="0">
                          <a:latin typeface="Calibri"/>
                          <a:ea typeface="SimSun"/>
                          <a:cs typeface="Tahoma"/>
                        </a:rPr>
                        <a:t>年底，新探健康发展研究中心向四川省工商行政管理局进行了投诉，希望撤销烟草品牌冠名。</a:t>
                      </a:r>
                      <a:endParaRPr lang="zh-CN" sz="1100" kern="100" dirty="0">
                        <a:latin typeface="Calibri"/>
                        <a:ea typeface="SimSun"/>
                        <a:cs typeface="Times New Roman"/>
                      </a:endParaRPr>
                    </a:p>
                  </a:txBody>
                  <a:tcPr marL="27564" marR="27564"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l">
                        <a:lnSpc>
                          <a:spcPts val="1900"/>
                        </a:lnSpc>
                        <a:spcAft>
                          <a:spcPts val="0"/>
                        </a:spcAft>
                      </a:pPr>
                      <a:r>
                        <a:rPr lang="zh-CN" sz="1100" b="1" kern="0">
                          <a:latin typeface="Calibri"/>
                          <a:ea typeface="SimSun"/>
                          <a:cs typeface="Tahoma"/>
                        </a:rPr>
                        <a:t>四川省工商局回复称：学校名称中含有的烟草名称，不属法定意义上的烟草广告范畴，但与教育部和卫生部《关于进一步加强学校控烟工作的意见》等法律法规性文件不相符，新探中心已经给省教育厅去函，建议教育厅下文更改学校名称。然而却迟迟未见四川省教育厅的回复。</a:t>
                      </a:r>
                      <a:endParaRPr lang="zh-CN" sz="1100" kern="100">
                        <a:latin typeface="Calibri"/>
                        <a:ea typeface="SimSun"/>
                        <a:cs typeface="Times New Roman"/>
                      </a:endParaRPr>
                    </a:p>
                    <a:p>
                      <a:pPr algn="l">
                        <a:lnSpc>
                          <a:spcPts val="1900"/>
                        </a:lnSpc>
                        <a:spcAft>
                          <a:spcPts val="0"/>
                        </a:spcAft>
                      </a:pPr>
                      <a:r>
                        <a:rPr lang="zh-CN" sz="1100" b="1" kern="0">
                          <a:latin typeface="Calibri"/>
                          <a:ea typeface="SimSun"/>
                          <a:cs typeface="Tahoma"/>
                        </a:rPr>
                        <a:t>有关希望小学以“烟草”二字或以烟草品牌冠名之事曾致函教育部部长，至今未见答复。</a:t>
                      </a:r>
                      <a:endParaRPr lang="zh-CN" sz="1100" kern="100">
                        <a:latin typeface="Calibri"/>
                        <a:ea typeface="SimSun"/>
                        <a:cs typeface="Times New Roman"/>
                      </a:endParaRPr>
                    </a:p>
                  </a:txBody>
                  <a:tcPr marL="27564" marR="27564"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1447800">
                <a:tc>
                  <a:txBody>
                    <a:bodyPr/>
                    <a:lstStyle/>
                    <a:p>
                      <a:pPr algn="ctr">
                        <a:lnSpc>
                          <a:spcPts val="1900"/>
                        </a:lnSpc>
                        <a:spcAft>
                          <a:spcPts val="0"/>
                        </a:spcAft>
                      </a:pPr>
                      <a:r>
                        <a:rPr lang="en-US" sz="1100" b="1" kern="0">
                          <a:solidFill>
                            <a:srgbClr val="000000"/>
                          </a:solidFill>
                          <a:latin typeface="SimSun"/>
                          <a:ea typeface="SimSun"/>
                          <a:cs typeface="SimSun"/>
                        </a:rPr>
                        <a:t>2</a:t>
                      </a:r>
                      <a:endParaRPr lang="zh-CN" sz="1100" kern="100">
                        <a:latin typeface="Calibri"/>
                        <a:ea typeface="SimSun"/>
                        <a:cs typeface="Times New Roman"/>
                      </a:endParaRPr>
                    </a:p>
                  </a:txBody>
                  <a:tcPr marL="27564" marR="27564" marT="0" marB="0">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algn="l">
                        <a:lnSpc>
                          <a:spcPts val="1900"/>
                        </a:lnSpc>
                        <a:spcAft>
                          <a:spcPts val="0"/>
                        </a:spcAft>
                      </a:pPr>
                      <a:r>
                        <a:rPr lang="zh-CN" sz="1100" b="1" kern="0">
                          <a:solidFill>
                            <a:srgbClr val="000000"/>
                          </a:solidFill>
                          <a:latin typeface="Calibri"/>
                          <a:ea typeface="SimSun"/>
                          <a:cs typeface="SimSun"/>
                        </a:rPr>
                        <a:t>上海烟草“爱我中华”广告</a:t>
                      </a:r>
                      <a:endParaRPr lang="zh-CN" sz="1100" kern="100">
                        <a:latin typeface="Calibri"/>
                        <a:ea typeface="SimSun"/>
                        <a:cs typeface="Times New Roman"/>
                      </a:endParaRPr>
                    </a:p>
                  </a:txBody>
                  <a:tcPr marL="27564" marR="27564"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algn="just">
                        <a:lnSpc>
                          <a:spcPts val="1900"/>
                        </a:lnSpc>
                        <a:spcAft>
                          <a:spcPts val="0"/>
                        </a:spcAft>
                      </a:pPr>
                      <a:r>
                        <a:rPr lang="zh-CN" sz="1100" b="1" kern="0">
                          <a:latin typeface="Calibri"/>
                          <a:ea typeface="SimSun"/>
                          <a:cs typeface="Tahoma"/>
                        </a:rPr>
                        <a:t>上海杨浦区长阳路与通北路交界处 （上海烟草集团有限责任公司旁）矗立大型的华表塑雕，下有带绿化背景的“爱我中华”四个红色大字，华表造型以及“爱我中华”的字体和颜色与“中华”品牌卷烟的标识完全相同。新探健康发展研究中心向上海市工商局杨浦分局进行了投诉。</a:t>
                      </a:r>
                      <a:endParaRPr lang="zh-CN" sz="1100" kern="100">
                        <a:latin typeface="Calibri"/>
                        <a:ea typeface="SimSun"/>
                        <a:cs typeface="Times New Roman"/>
                      </a:endParaRPr>
                    </a:p>
                  </a:txBody>
                  <a:tcPr marL="27564" marR="27564"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algn="l">
                        <a:lnSpc>
                          <a:spcPts val="1900"/>
                        </a:lnSpc>
                        <a:spcAft>
                          <a:spcPts val="0"/>
                        </a:spcAft>
                      </a:pPr>
                      <a:r>
                        <a:rPr lang="zh-CN" sz="1100" b="1" kern="0" dirty="0">
                          <a:latin typeface="Calibri"/>
                          <a:ea typeface="SimSun"/>
                          <a:cs typeface="Tahoma"/>
                        </a:rPr>
                        <a:t>上海市工商局杨浦分局回复：“爱我中华</a:t>
                      </a:r>
                      <a:r>
                        <a:rPr lang="en-US" sz="1100" b="1" kern="0" dirty="0">
                          <a:latin typeface="Calibri"/>
                          <a:ea typeface="SimSun"/>
                          <a:cs typeface="Tahoma"/>
                        </a:rPr>
                        <a:t>” </a:t>
                      </a:r>
                      <a:r>
                        <a:rPr lang="zh-CN" sz="1100" b="1" kern="0" dirty="0">
                          <a:latin typeface="Calibri"/>
                          <a:ea typeface="SimSun"/>
                          <a:cs typeface="Tahoma"/>
                        </a:rPr>
                        <a:t>和</a:t>
                      </a:r>
                      <a:r>
                        <a:rPr lang="en-US" sz="1100" b="1" kern="0" dirty="0">
                          <a:latin typeface="Calibri"/>
                          <a:ea typeface="SimSun"/>
                          <a:cs typeface="Tahoma"/>
                        </a:rPr>
                        <a:t>“</a:t>
                      </a:r>
                      <a:r>
                        <a:rPr lang="zh-CN" sz="1100" b="1" kern="0" dirty="0">
                          <a:latin typeface="Calibri"/>
                          <a:ea typeface="SimSun"/>
                          <a:cs typeface="Tahoma"/>
                        </a:rPr>
                        <a:t>华表</a:t>
                      </a:r>
                      <a:r>
                        <a:rPr lang="en-US" sz="1100" b="1" kern="0" dirty="0">
                          <a:latin typeface="Calibri"/>
                          <a:ea typeface="SimSun"/>
                          <a:cs typeface="Tahoma"/>
                        </a:rPr>
                        <a:t>”</a:t>
                      </a:r>
                      <a:r>
                        <a:rPr lang="zh-CN" sz="1100" b="1" kern="0" dirty="0">
                          <a:latin typeface="Calibri"/>
                          <a:ea typeface="SimSun"/>
                          <a:cs typeface="Tahoma"/>
                        </a:rPr>
                        <a:t>是上海烟草集团在其厂区内绿化内制作的爱国主义教育口号和景观。称未发现违法行为，因此不予立案。</a:t>
                      </a:r>
                      <a:endParaRPr lang="zh-CN" sz="1100" kern="100" dirty="0">
                        <a:latin typeface="Calibri"/>
                        <a:ea typeface="SimSun"/>
                        <a:cs typeface="Times New Roman"/>
                      </a:endParaRPr>
                    </a:p>
                  </a:txBody>
                  <a:tcPr marL="27564" marR="27564"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1331913" y="573088"/>
          <a:ext cx="6372709" cy="5549900"/>
        </p:xfrm>
        <a:graphic>
          <a:graphicData uri="http://schemas.openxmlformats.org/drawingml/2006/table">
            <a:tbl>
              <a:tblPr/>
              <a:tblGrid>
                <a:gridCol w="397716"/>
                <a:gridCol w="1006440"/>
                <a:gridCol w="2374879"/>
                <a:gridCol w="2593674"/>
              </a:tblGrid>
              <a:tr h="1446845">
                <a:tc>
                  <a:txBody>
                    <a:bodyPr/>
                    <a:lstStyle/>
                    <a:p>
                      <a:pPr algn="ctr">
                        <a:lnSpc>
                          <a:spcPts val="1900"/>
                        </a:lnSpc>
                        <a:spcAft>
                          <a:spcPts val="0"/>
                        </a:spcAft>
                      </a:pPr>
                      <a:r>
                        <a:rPr lang="en-US" sz="1100" b="1" kern="0" dirty="0">
                          <a:solidFill>
                            <a:srgbClr val="000000"/>
                          </a:solidFill>
                          <a:latin typeface="SimSun"/>
                          <a:ea typeface="SimSun"/>
                          <a:cs typeface="SimSun"/>
                        </a:rPr>
                        <a:t>3</a:t>
                      </a:r>
                      <a:endParaRPr lang="zh-CN" sz="1100" kern="100" dirty="0">
                        <a:latin typeface="Calibri"/>
                        <a:ea typeface="SimSun"/>
                        <a:cs typeface="Times New Roman"/>
                      </a:endParaRPr>
                    </a:p>
                  </a:txBody>
                  <a:tcPr marL="27564" marR="27564" marT="0" marB="0">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l">
                        <a:lnSpc>
                          <a:spcPts val="1900"/>
                        </a:lnSpc>
                        <a:spcAft>
                          <a:spcPts val="0"/>
                        </a:spcAft>
                      </a:pPr>
                      <a:r>
                        <a:rPr lang="zh-CN" sz="1100" b="1" kern="0" dirty="0">
                          <a:solidFill>
                            <a:srgbClr val="000000"/>
                          </a:solidFill>
                          <a:latin typeface="Calibri"/>
                          <a:ea typeface="SimSun"/>
                          <a:cs typeface="SimSun"/>
                        </a:rPr>
                        <a:t>《南方人物周刊》非法刊登烟草广告</a:t>
                      </a:r>
                      <a:endParaRPr lang="zh-CN" sz="1100" kern="100" dirty="0">
                        <a:latin typeface="Calibri"/>
                        <a:ea typeface="SimSun"/>
                        <a:cs typeface="Times New Roman"/>
                      </a:endParaRPr>
                    </a:p>
                  </a:txBody>
                  <a:tcPr marL="27564" marR="27564"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l">
                        <a:lnSpc>
                          <a:spcPts val="1900"/>
                        </a:lnSpc>
                        <a:spcAft>
                          <a:spcPts val="0"/>
                        </a:spcAft>
                      </a:pPr>
                      <a:r>
                        <a:rPr lang="en-US" sz="1100" b="1" kern="0">
                          <a:latin typeface="SimSun"/>
                          <a:ea typeface="SimSun"/>
                          <a:cs typeface="Tahoma"/>
                        </a:rPr>
                        <a:t>2013</a:t>
                      </a:r>
                      <a:r>
                        <a:rPr lang="zh-CN" sz="1100" b="1" kern="0">
                          <a:latin typeface="Calibri"/>
                          <a:ea typeface="SimSun"/>
                          <a:cs typeface="Tahoma"/>
                        </a:rPr>
                        <a:t>年</a:t>
                      </a:r>
                      <a:r>
                        <a:rPr lang="en-US" sz="1100" b="1" kern="0">
                          <a:latin typeface="Calibri"/>
                          <a:ea typeface="SimSun"/>
                          <a:cs typeface="Tahoma"/>
                        </a:rPr>
                        <a:t>5</a:t>
                      </a:r>
                      <a:r>
                        <a:rPr lang="zh-CN" sz="1100" b="1" kern="0">
                          <a:latin typeface="Calibri"/>
                          <a:ea typeface="SimSun"/>
                          <a:cs typeface="Tahoma"/>
                        </a:rPr>
                        <a:t>月 川渝中烟有限责任公司生产的卷烟品牌“娇子”冠名的</a:t>
                      </a:r>
                      <a:r>
                        <a:rPr lang="en-US" sz="1100" b="1" kern="0">
                          <a:latin typeface="Calibri"/>
                          <a:ea typeface="SimSun"/>
                          <a:cs typeface="Tahoma"/>
                        </a:rPr>
                        <a:t>“2013</a:t>
                      </a:r>
                      <a:r>
                        <a:rPr lang="zh-CN" sz="1100" b="1" kern="0">
                          <a:latin typeface="Calibri"/>
                          <a:ea typeface="SimSun"/>
                          <a:cs typeface="Tahoma"/>
                        </a:rPr>
                        <a:t>中国娇子青年领袖颁奖盛典”在北京举行。《南方人物周刊》总第</a:t>
                      </a:r>
                      <a:r>
                        <a:rPr lang="en-US" sz="1100" b="1" kern="0">
                          <a:latin typeface="Calibri"/>
                          <a:ea typeface="SimSun"/>
                          <a:cs typeface="Tahoma"/>
                        </a:rPr>
                        <a:t>344</a:t>
                      </a:r>
                      <a:r>
                        <a:rPr lang="zh-CN" sz="1100" b="1" kern="0">
                          <a:latin typeface="Calibri"/>
                          <a:ea typeface="SimSun"/>
                          <a:cs typeface="Tahoma"/>
                        </a:rPr>
                        <a:t>期多版面大幅刊登带有“娇子”冠名的评选活动的广告。 就期刊杂志刊登烟草广告，新探健康发展研究中心向广州市工商局投诉。</a:t>
                      </a:r>
                      <a:endParaRPr lang="zh-CN" sz="1100" kern="100">
                        <a:latin typeface="Calibri"/>
                        <a:ea typeface="SimSun"/>
                        <a:cs typeface="Times New Roman"/>
                      </a:endParaRPr>
                    </a:p>
                  </a:txBody>
                  <a:tcPr marL="27564" marR="27564"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l">
                        <a:lnSpc>
                          <a:spcPts val="1900"/>
                        </a:lnSpc>
                        <a:spcAft>
                          <a:spcPts val="0"/>
                        </a:spcAft>
                      </a:pPr>
                      <a:r>
                        <a:rPr lang="zh-CN" sz="1100" b="1" kern="0" dirty="0">
                          <a:latin typeface="Calibri"/>
                          <a:ea typeface="SimSun"/>
                          <a:cs typeface="Tahoma"/>
                        </a:rPr>
                        <a:t>广州市工商局回复：该活动合作对象是成都娇子品牌文化传播广告，并非烟草企业；且刊登的广告中“娇子”和烟包上的字样外观不一致，因此广告内容未涉及烟草品牌和烟草企业宣传，不是烟草广告。</a:t>
                      </a:r>
                      <a:endParaRPr lang="zh-CN" sz="1100" kern="100" dirty="0">
                        <a:latin typeface="Calibri"/>
                        <a:ea typeface="SimSun"/>
                        <a:cs typeface="Times New Roman"/>
                      </a:endParaRPr>
                    </a:p>
                  </a:txBody>
                  <a:tcPr marL="27564" marR="27564"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620077">
                <a:tc>
                  <a:txBody>
                    <a:bodyPr/>
                    <a:lstStyle/>
                    <a:p>
                      <a:pPr algn="ctr">
                        <a:lnSpc>
                          <a:spcPts val="1900"/>
                        </a:lnSpc>
                        <a:spcAft>
                          <a:spcPts val="0"/>
                        </a:spcAft>
                      </a:pPr>
                      <a:r>
                        <a:rPr lang="en-US" sz="1100" b="1" kern="0" dirty="0">
                          <a:solidFill>
                            <a:srgbClr val="000000"/>
                          </a:solidFill>
                          <a:latin typeface="SimSun"/>
                          <a:ea typeface="SimSun"/>
                          <a:cs typeface="SimSun"/>
                        </a:rPr>
                        <a:t>4</a:t>
                      </a:r>
                      <a:endParaRPr lang="zh-CN" sz="1100" kern="100" dirty="0">
                        <a:latin typeface="Calibri"/>
                        <a:ea typeface="SimSun"/>
                        <a:cs typeface="Times New Roman"/>
                      </a:endParaRPr>
                    </a:p>
                  </a:txBody>
                  <a:tcPr marL="27564" marR="27564" marT="0" marB="0">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l">
                        <a:lnSpc>
                          <a:spcPts val="1900"/>
                        </a:lnSpc>
                        <a:spcAft>
                          <a:spcPts val="0"/>
                        </a:spcAft>
                      </a:pPr>
                      <a:r>
                        <a:rPr lang="zh-CN" sz="1100" b="1" kern="0" dirty="0">
                          <a:solidFill>
                            <a:srgbClr val="000000"/>
                          </a:solidFill>
                          <a:latin typeface="Calibri"/>
                          <a:ea typeface="SimSun"/>
                          <a:cs typeface="SimSun"/>
                        </a:rPr>
                        <a:t>济南“七匹狼”卷烟广告矗立街头建筑物</a:t>
                      </a:r>
                      <a:endParaRPr lang="zh-CN" sz="1100" kern="100" dirty="0">
                        <a:latin typeface="Calibri"/>
                        <a:ea typeface="SimSun"/>
                        <a:cs typeface="Times New Roman"/>
                      </a:endParaRPr>
                    </a:p>
                  </a:txBody>
                  <a:tcPr marL="27564" marR="27564"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l">
                        <a:lnSpc>
                          <a:spcPts val="1900"/>
                        </a:lnSpc>
                        <a:spcAft>
                          <a:spcPts val="0"/>
                        </a:spcAft>
                      </a:pPr>
                      <a:r>
                        <a:rPr lang="en-US" sz="1100" b="1" kern="0" dirty="0">
                          <a:latin typeface="SimSun"/>
                          <a:ea typeface="SimSun"/>
                          <a:cs typeface="Tahoma"/>
                        </a:rPr>
                        <a:t>2012</a:t>
                      </a:r>
                      <a:r>
                        <a:rPr lang="zh-CN" sz="1100" b="1" kern="0" dirty="0">
                          <a:latin typeface="Calibri"/>
                          <a:ea typeface="SimSun"/>
                          <a:cs typeface="Tahoma"/>
                        </a:rPr>
                        <a:t>年，市民质疑济南经十路写字楼顶出现印有“吐纳有度 通仙情怀”的七匹狼卷烟广告。</a:t>
                      </a:r>
                      <a:endParaRPr lang="zh-CN" sz="1100" kern="100" dirty="0">
                        <a:latin typeface="Calibri"/>
                        <a:ea typeface="SimSun"/>
                        <a:cs typeface="Times New Roman"/>
                      </a:endParaRPr>
                    </a:p>
                  </a:txBody>
                  <a:tcPr marL="27564" marR="27564"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l">
                        <a:lnSpc>
                          <a:spcPts val="1900"/>
                        </a:lnSpc>
                        <a:spcAft>
                          <a:spcPts val="0"/>
                        </a:spcAft>
                      </a:pPr>
                      <a:r>
                        <a:rPr lang="zh-CN" sz="1100" b="1" kern="0">
                          <a:latin typeface="Calibri"/>
                          <a:ea typeface="SimSun"/>
                          <a:cs typeface="Tahoma"/>
                        </a:rPr>
                        <a:t>相关部门工作人员回应：该广告牌经过了审批，并没有违法相关法规。</a:t>
                      </a:r>
                      <a:endParaRPr lang="zh-CN" sz="1100" kern="100">
                        <a:latin typeface="Calibri"/>
                        <a:ea typeface="SimSun"/>
                        <a:cs typeface="Times New Roman"/>
                      </a:endParaRPr>
                    </a:p>
                  </a:txBody>
                  <a:tcPr marL="27564" marR="27564"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826769">
                <a:tc>
                  <a:txBody>
                    <a:bodyPr/>
                    <a:lstStyle/>
                    <a:p>
                      <a:pPr algn="ctr">
                        <a:lnSpc>
                          <a:spcPts val="1900"/>
                        </a:lnSpc>
                        <a:spcAft>
                          <a:spcPts val="0"/>
                        </a:spcAft>
                      </a:pPr>
                      <a:r>
                        <a:rPr lang="en-US" sz="1100" b="1" kern="0">
                          <a:solidFill>
                            <a:srgbClr val="000000"/>
                          </a:solidFill>
                          <a:latin typeface="SimSun"/>
                          <a:ea typeface="SimSun"/>
                          <a:cs typeface="SimSun"/>
                        </a:rPr>
                        <a:t>5</a:t>
                      </a:r>
                      <a:endParaRPr lang="zh-CN" sz="1100" kern="100">
                        <a:latin typeface="Calibri"/>
                        <a:ea typeface="SimSun"/>
                        <a:cs typeface="Times New Roman"/>
                      </a:endParaRPr>
                    </a:p>
                  </a:txBody>
                  <a:tcPr marL="27564" marR="27564" marT="0" marB="0">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l">
                        <a:lnSpc>
                          <a:spcPts val="1900"/>
                        </a:lnSpc>
                        <a:spcAft>
                          <a:spcPts val="0"/>
                        </a:spcAft>
                      </a:pPr>
                      <a:r>
                        <a:rPr lang="zh-CN" sz="1100" b="1" kern="0" dirty="0">
                          <a:solidFill>
                            <a:srgbClr val="000000"/>
                          </a:solidFill>
                          <a:latin typeface="Calibri"/>
                          <a:ea typeface="SimSun"/>
                          <a:cs typeface="SimSun"/>
                        </a:rPr>
                        <a:t>苏烟广告现身宁连高速公路</a:t>
                      </a:r>
                      <a:endParaRPr lang="zh-CN" sz="1100" kern="100" dirty="0">
                        <a:latin typeface="Calibri"/>
                        <a:ea typeface="SimSun"/>
                        <a:cs typeface="Times New Roman"/>
                      </a:endParaRPr>
                    </a:p>
                  </a:txBody>
                  <a:tcPr marL="27564" marR="27564"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l">
                        <a:lnSpc>
                          <a:spcPts val="1900"/>
                        </a:lnSpc>
                        <a:spcAft>
                          <a:spcPts val="0"/>
                        </a:spcAft>
                      </a:pPr>
                      <a:r>
                        <a:rPr lang="en-US" sz="1100" b="1" kern="0" dirty="0">
                          <a:latin typeface="SimSun"/>
                          <a:ea typeface="SimSun"/>
                          <a:cs typeface="Tahoma"/>
                        </a:rPr>
                        <a:t>2913</a:t>
                      </a:r>
                      <a:r>
                        <a:rPr lang="zh-CN" sz="1100" b="1" kern="0" dirty="0">
                          <a:latin typeface="Calibri"/>
                          <a:ea typeface="SimSun"/>
                          <a:cs typeface="Tahoma"/>
                        </a:rPr>
                        <a:t>年，群众举报在宁连高速上，出现了多幅印有“苏烟文化，名扬天下”、</a:t>
                      </a:r>
                      <a:r>
                        <a:rPr lang="en-US" sz="1100" b="1" kern="0" dirty="0">
                          <a:latin typeface="Calibri"/>
                          <a:ea typeface="SimSun"/>
                          <a:cs typeface="Tahoma"/>
                        </a:rPr>
                        <a:t>“</a:t>
                      </a:r>
                      <a:r>
                        <a:rPr lang="zh-CN" sz="1100" b="1" kern="0" dirty="0">
                          <a:latin typeface="Calibri"/>
                          <a:ea typeface="SimSun"/>
                          <a:cs typeface="Tahoma"/>
                        </a:rPr>
                        <a:t>中国苏烟，尊贵经典</a:t>
                      </a:r>
                      <a:r>
                        <a:rPr lang="en-US" sz="1100" b="1" kern="0" dirty="0">
                          <a:latin typeface="Calibri"/>
                          <a:ea typeface="SimSun"/>
                          <a:cs typeface="Tahoma"/>
                        </a:rPr>
                        <a:t>”</a:t>
                      </a:r>
                      <a:r>
                        <a:rPr lang="zh-CN" sz="1100" b="1" kern="0" dirty="0">
                          <a:latin typeface="Calibri"/>
                          <a:ea typeface="SimSun"/>
                          <a:cs typeface="Tahoma"/>
                        </a:rPr>
                        <a:t>的苏烟广告牌。人民网记者询问</a:t>
                      </a:r>
                      <a:r>
                        <a:rPr lang="zh-CN" sz="1100" b="1" kern="100" dirty="0">
                          <a:solidFill>
                            <a:srgbClr val="333333"/>
                          </a:solidFill>
                          <a:latin typeface="Calibri"/>
                          <a:ea typeface="SimSun"/>
                          <a:cs typeface="Times New Roman"/>
                        </a:rPr>
                        <a:t>江苏省工商局广告处。</a:t>
                      </a:r>
                      <a:endParaRPr lang="zh-CN" sz="1100" kern="100" dirty="0">
                        <a:latin typeface="Calibri"/>
                        <a:ea typeface="SimSun"/>
                        <a:cs typeface="Times New Roman"/>
                      </a:endParaRPr>
                    </a:p>
                  </a:txBody>
                  <a:tcPr marL="27564" marR="27564"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l">
                        <a:lnSpc>
                          <a:spcPts val="1900"/>
                        </a:lnSpc>
                        <a:spcAft>
                          <a:spcPts val="0"/>
                        </a:spcAft>
                      </a:pPr>
                      <a:r>
                        <a:rPr lang="zh-CN" sz="1100" b="1" kern="100">
                          <a:solidFill>
                            <a:srgbClr val="333333"/>
                          </a:solidFill>
                          <a:latin typeface="Calibri"/>
                          <a:ea typeface="SimSun"/>
                          <a:cs typeface="Times New Roman"/>
                        </a:rPr>
                        <a:t>江苏省工商局广告处回应：按照现有相关法律，经过审批的烟草户外广告是可以做的。该广告是经过批准的。</a:t>
                      </a:r>
                      <a:endParaRPr lang="zh-CN" sz="1100" kern="100">
                        <a:latin typeface="Calibri"/>
                        <a:ea typeface="SimSun"/>
                        <a:cs typeface="Times New Roman"/>
                      </a:endParaRPr>
                    </a:p>
                  </a:txBody>
                  <a:tcPr marL="27564" marR="27564"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1446845">
                <a:tc>
                  <a:txBody>
                    <a:bodyPr/>
                    <a:lstStyle/>
                    <a:p>
                      <a:pPr algn="ctr">
                        <a:lnSpc>
                          <a:spcPts val="1900"/>
                        </a:lnSpc>
                        <a:spcAft>
                          <a:spcPts val="0"/>
                        </a:spcAft>
                      </a:pPr>
                      <a:r>
                        <a:rPr lang="en-US" sz="1100" b="1" kern="0">
                          <a:solidFill>
                            <a:srgbClr val="000000"/>
                          </a:solidFill>
                          <a:latin typeface="SimSun"/>
                          <a:ea typeface="SimSun"/>
                          <a:cs typeface="SimSun"/>
                        </a:rPr>
                        <a:t>6</a:t>
                      </a:r>
                      <a:endParaRPr lang="zh-CN" sz="1100" kern="100">
                        <a:latin typeface="Calibri"/>
                        <a:ea typeface="SimSun"/>
                        <a:cs typeface="Times New Roman"/>
                      </a:endParaRPr>
                    </a:p>
                  </a:txBody>
                  <a:tcPr marL="27564" marR="27564" marT="0" marB="0">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l">
                        <a:lnSpc>
                          <a:spcPts val="1900"/>
                        </a:lnSpc>
                        <a:spcAft>
                          <a:spcPts val="0"/>
                        </a:spcAft>
                      </a:pPr>
                      <a:r>
                        <a:rPr lang="zh-CN" sz="1100" b="1" kern="0">
                          <a:latin typeface="Calibri"/>
                          <a:ea typeface="SimSun"/>
                          <a:cs typeface="Tahoma"/>
                        </a:rPr>
                        <a:t>“党员经典导读”</a:t>
                      </a:r>
                      <a:r>
                        <a:rPr lang="zh-CN" sz="1100" b="1" kern="0">
                          <a:solidFill>
                            <a:srgbClr val="000000"/>
                          </a:solidFill>
                          <a:latin typeface="Calibri"/>
                          <a:ea typeface="SimSun"/>
                          <a:cs typeface="SimSun"/>
                        </a:rPr>
                        <a:t>杂志刊登吸烟女士吸烟照片，发文赞赏吸烟形象“优雅”</a:t>
                      </a:r>
                      <a:endParaRPr lang="zh-CN" sz="1100" kern="100">
                        <a:latin typeface="Calibri"/>
                        <a:ea typeface="SimSun"/>
                        <a:cs typeface="Times New Roman"/>
                      </a:endParaRPr>
                    </a:p>
                  </a:txBody>
                  <a:tcPr marL="27564" marR="27564"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L="133350" algn="just">
                        <a:lnSpc>
                          <a:spcPts val="1900"/>
                        </a:lnSpc>
                        <a:spcAft>
                          <a:spcPts val="0"/>
                        </a:spcAft>
                      </a:pPr>
                      <a:r>
                        <a:rPr lang="en-US" sz="1100" b="1" kern="0" dirty="0">
                          <a:latin typeface="SimSun"/>
                          <a:ea typeface="SimSun"/>
                          <a:cs typeface="Tahoma"/>
                        </a:rPr>
                        <a:t>2013</a:t>
                      </a:r>
                      <a:r>
                        <a:rPr lang="zh-CN" sz="1100" b="1" kern="0" dirty="0">
                          <a:latin typeface="Calibri"/>
                          <a:ea typeface="SimSun"/>
                          <a:cs typeface="Tahoma"/>
                        </a:rPr>
                        <a:t>年初，上海市社会工作党委主办的杂志刊登题为“</a:t>
                      </a:r>
                      <a:r>
                        <a:rPr lang="zh-CN" sz="1100" b="1" kern="100" dirty="0">
                          <a:latin typeface="Calibri"/>
                          <a:ea typeface="SimSun"/>
                          <a:cs typeface="Tahoma"/>
                        </a:rPr>
                        <a:t>那位吸烟的优雅女人”的文章，并附女人抽烟的相片。</a:t>
                      </a:r>
                      <a:r>
                        <a:rPr lang="en-US" sz="1100" b="1" kern="100" dirty="0">
                          <a:latin typeface="Calibri"/>
                          <a:ea typeface="SimSun"/>
                          <a:cs typeface="Tahoma"/>
                        </a:rPr>
                        <a:t>500</a:t>
                      </a:r>
                      <a:r>
                        <a:rPr lang="zh-CN" sz="1100" b="1" kern="100" dirty="0">
                          <a:latin typeface="Calibri"/>
                          <a:ea typeface="SimSun"/>
                          <a:cs typeface="Tahoma"/>
                        </a:rPr>
                        <a:t>多字居然出现了三遍“‘烟怎么抽的那么美” </a:t>
                      </a:r>
                      <a:r>
                        <a:rPr lang="en-US" sz="1100" b="1" kern="0" dirty="0">
                          <a:latin typeface="SimSun"/>
                          <a:ea typeface="SimSun"/>
                          <a:cs typeface="Tahoma"/>
                        </a:rPr>
                        <a:t>“</a:t>
                      </a:r>
                      <a:r>
                        <a:rPr lang="zh-CN" sz="1100" b="1" kern="0" dirty="0">
                          <a:latin typeface="Calibri"/>
                          <a:ea typeface="SimSun"/>
                          <a:cs typeface="Tahoma"/>
                        </a:rPr>
                        <a:t>看见你抽烟，我也想抽了</a:t>
                      </a:r>
                      <a:r>
                        <a:rPr lang="en-US" sz="1100" b="1" kern="0" dirty="0">
                          <a:latin typeface="Calibri"/>
                          <a:ea typeface="SimSun"/>
                          <a:cs typeface="Tahoma"/>
                        </a:rPr>
                        <a:t>”</a:t>
                      </a:r>
                      <a:r>
                        <a:rPr lang="zh-CN" sz="1100" b="1" kern="0" dirty="0">
                          <a:latin typeface="Calibri"/>
                          <a:ea typeface="SimSun"/>
                          <a:cs typeface="Tahoma"/>
                        </a:rPr>
                        <a:t>。新探健康发展研究中心致电杂志社，提出质疑。</a:t>
                      </a:r>
                      <a:endParaRPr lang="zh-CN" sz="1100" kern="100" dirty="0">
                        <a:latin typeface="Calibri"/>
                        <a:ea typeface="SimSun"/>
                        <a:cs typeface="Times New Roman"/>
                      </a:endParaRPr>
                    </a:p>
                  </a:txBody>
                  <a:tcPr marL="27564" marR="27564"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l">
                        <a:lnSpc>
                          <a:spcPts val="1900"/>
                        </a:lnSpc>
                        <a:spcAft>
                          <a:spcPts val="0"/>
                        </a:spcAft>
                      </a:pPr>
                      <a:r>
                        <a:rPr lang="zh-CN" sz="1100" b="1" kern="100" dirty="0">
                          <a:solidFill>
                            <a:srgbClr val="333333"/>
                          </a:solidFill>
                          <a:latin typeface="Calibri"/>
                          <a:ea typeface="SimSun"/>
                          <a:cs typeface="Times New Roman"/>
                        </a:rPr>
                        <a:t>杂志编辑部回应：不违法。是观众来信摘登，只是花边新闻，不是烟草业作的广告。</a:t>
                      </a:r>
                      <a:endParaRPr lang="zh-CN" sz="1100" kern="100" dirty="0">
                        <a:latin typeface="Calibri"/>
                        <a:ea typeface="SimSun"/>
                        <a:cs typeface="Times New Roman"/>
                      </a:endParaRPr>
                    </a:p>
                  </a:txBody>
                  <a:tcPr marL="27564" marR="27564"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图示 4"/>
          <p:cNvGraphicFramePr/>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rot="630825">
            <a:off x="2844473" y="1064511"/>
            <a:ext cx="3657600" cy="1446550"/>
          </a:xfrm>
          <a:prstGeom prst="rect">
            <a:avLst/>
          </a:prstGeom>
          <a:solidFill>
            <a:srgbClr val="953735"/>
          </a:solidFill>
        </p:spPr>
        <p:txBody>
          <a:bodyPr>
            <a:spAutoFit/>
          </a:bodyPr>
          <a:lstStyle/>
          <a:p>
            <a:pPr algn="ctr">
              <a:defRPr/>
            </a:pPr>
            <a:r>
              <a:rPr lang="zh-CN" altLang="en-US" sz="4400" b="1" dirty="0" smtClean="0">
                <a:solidFill>
                  <a:schemeClr val="bg1"/>
                </a:solidFill>
                <a:latin typeface="+mn-ea"/>
                <a:ea typeface="+mn-ea"/>
              </a:rPr>
              <a:t>差距明显</a:t>
            </a:r>
            <a:endParaRPr lang="en-US" altLang="zh-CN" sz="4400" b="1" dirty="0" smtClean="0">
              <a:solidFill>
                <a:schemeClr val="bg1"/>
              </a:solidFill>
              <a:latin typeface="+mn-ea"/>
              <a:ea typeface="+mn-ea"/>
            </a:endParaRPr>
          </a:p>
          <a:p>
            <a:pPr algn="ctr">
              <a:defRPr/>
            </a:pPr>
            <a:r>
              <a:rPr lang="zh-CN" altLang="en-US" sz="4400" b="1" dirty="0" smtClean="0">
                <a:solidFill>
                  <a:schemeClr val="bg1"/>
                </a:solidFill>
                <a:latin typeface="+mn-ea"/>
                <a:ea typeface="+mn-ea"/>
              </a:rPr>
              <a:t>修法势在必行</a:t>
            </a:r>
            <a:endParaRPr lang="zh-CN" altLang="en-US" sz="4400" b="1" dirty="0">
              <a:solidFill>
                <a:schemeClr val="bg1"/>
              </a:solidFill>
              <a:latin typeface="+mn-ea"/>
              <a:ea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wipe(down)">
                                      <p:cBhvr>
                                        <p:cTn id="7" dur="500"/>
                                        <p:tgtEl>
                                          <p:spTgt spid="9">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wipe(down)">
                                      <p:cBhvr>
                                        <p:cTn id="10" dur="500"/>
                                        <p:tgtEl>
                                          <p:spTgt spid="9">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wipe(down)">
                                      <p:cBhvr>
                                        <p:cTn id="13"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标题 1"/>
          <p:cNvSpPr>
            <a:spLocks noGrp="1"/>
          </p:cNvSpPr>
          <p:nvPr>
            <p:ph type="title"/>
          </p:nvPr>
        </p:nvSpPr>
        <p:spPr>
          <a:xfrm>
            <a:off x="1493838" y="303213"/>
            <a:ext cx="6172200" cy="857250"/>
          </a:xfrm>
        </p:spPr>
        <p:txBody>
          <a:bodyPr/>
          <a:lstStyle/>
          <a:p>
            <a:r>
              <a:rPr lang="en-US" altLang="zh-CN" sz="2400" b="1" smtClean="0">
                <a:ea typeface="宋体" pitchFamily="2" charset="-122"/>
              </a:rPr>
              <a:t>3.</a:t>
            </a:r>
            <a:r>
              <a:rPr lang="zh-CN" altLang="zh-CN" sz="2400" b="1" smtClean="0">
                <a:ea typeface="宋体" pitchFamily="2" charset="-122"/>
              </a:rPr>
              <a:t>在《公约》指引下，多个政府部门制止烟草广告、促销和赞助的案例</a:t>
            </a:r>
            <a:r>
              <a:rPr lang="zh-CN" altLang="zh-CN" sz="2400" smtClean="0">
                <a:ea typeface="宋体" pitchFamily="2" charset="-122"/>
              </a:rPr>
              <a:t/>
            </a:r>
            <a:br>
              <a:rPr lang="zh-CN" altLang="zh-CN" sz="2400" smtClean="0">
                <a:ea typeface="宋体" pitchFamily="2" charset="-122"/>
              </a:rPr>
            </a:br>
            <a:endParaRPr lang="zh-CN" altLang="en-US" sz="2400" smtClean="0">
              <a:ea typeface="宋体" pitchFamily="2" charset="-122"/>
            </a:endParaRPr>
          </a:p>
        </p:txBody>
      </p:sp>
      <p:graphicFrame>
        <p:nvGraphicFramePr>
          <p:cNvPr id="4" name="图示 3"/>
          <p:cNvGraphicFramePr/>
          <p:nvPr/>
        </p:nvGraphicFramePr>
        <p:xfrm>
          <a:off x="2286000" y="1047750"/>
          <a:ext cx="4572000" cy="304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93838" y="303213"/>
            <a:ext cx="6172200" cy="857250"/>
          </a:xfrm>
        </p:spPr>
        <p:txBody>
          <a:bodyPr>
            <a:normAutofit/>
          </a:bodyPr>
          <a:lstStyle/>
          <a:p>
            <a:r>
              <a:rPr lang="zh-CN" altLang="zh-CN" sz="2400" b="1" dirty="0" smtClean="0">
                <a:ea typeface="宋体" pitchFamily="2" charset="-122"/>
              </a:rPr>
              <a:t>表</a:t>
            </a:r>
            <a:r>
              <a:rPr lang="en-US" altLang="zh-CN" sz="2400" b="1" dirty="0" smtClean="0">
                <a:ea typeface="宋体" pitchFamily="2" charset="-122"/>
              </a:rPr>
              <a:t>3. </a:t>
            </a:r>
            <a:r>
              <a:rPr lang="zh-CN" altLang="zh-CN" sz="2400" b="1" dirty="0" smtClean="0">
                <a:ea typeface="宋体" pitchFamily="2" charset="-122"/>
              </a:rPr>
              <a:t>多个部门制止烟草广告、促销和赞助的成功案例汇总</a:t>
            </a:r>
            <a:endParaRPr lang="zh-CN" altLang="en-US" sz="4000" dirty="0" smtClean="0">
              <a:ea typeface="宋体" pitchFamily="2" charset="-122"/>
            </a:endParaRPr>
          </a:p>
        </p:txBody>
      </p:sp>
      <p:graphicFrame>
        <p:nvGraphicFramePr>
          <p:cNvPr id="5" name="表格 4"/>
          <p:cNvGraphicFramePr>
            <a:graphicFrameLocks noGrp="1"/>
          </p:cNvGraphicFramePr>
          <p:nvPr/>
        </p:nvGraphicFramePr>
        <p:xfrm>
          <a:off x="1143000" y="950913"/>
          <a:ext cx="6723366" cy="4826000"/>
        </p:xfrm>
        <a:graphic>
          <a:graphicData uri="http://schemas.openxmlformats.org/drawingml/2006/table">
            <a:tbl>
              <a:tblPr/>
              <a:tblGrid>
                <a:gridCol w="458670"/>
                <a:gridCol w="1350150"/>
                <a:gridCol w="3372617"/>
                <a:gridCol w="1541929"/>
              </a:tblGrid>
              <a:tr h="183644">
                <a:tc>
                  <a:txBody>
                    <a:bodyPr/>
                    <a:lstStyle/>
                    <a:p>
                      <a:pPr algn="l">
                        <a:lnSpc>
                          <a:spcPts val="1900"/>
                        </a:lnSpc>
                        <a:spcAft>
                          <a:spcPts val="0"/>
                        </a:spcAft>
                      </a:pPr>
                      <a:r>
                        <a:rPr lang="zh-CN" sz="800" b="1" kern="0" dirty="0">
                          <a:solidFill>
                            <a:srgbClr val="FFFFFF"/>
                          </a:solidFill>
                          <a:latin typeface="Calibri"/>
                          <a:ea typeface="SimSun"/>
                          <a:cs typeface="SimSun"/>
                        </a:rPr>
                        <a:t>编号</a:t>
                      </a:r>
                      <a:endParaRPr lang="zh-CN" sz="800" kern="100" dirty="0">
                        <a:latin typeface="Calibri"/>
                        <a:ea typeface="SimSun"/>
                        <a:cs typeface="Times New Roman"/>
                      </a:endParaRPr>
                    </a:p>
                  </a:txBody>
                  <a:tcPr marL="32084" marR="32084" marT="0" marB="0">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8064A2"/>
                    </a:solidFill>
                  </a:tcPr>
                </a:tc>
                <a:tc>
                  <a:txBody>
                    <a:bodyPr/>
                    <a:lstStyle/>
                    <a:p>
                      <a:pPr algn="l">
                        <a:lnSpc>
                          <a:spcPts val="1900"/>
                        </a:lnSpc>
                        <a:spcAft>
                          <a:spcPts val="0"/>
                        </a:spcAft>
                      </a:pPr>
                      <a:r>
                        <a:rPr lang="zh-CN" sz="800" b="1" kern="0">
                          <a:solidFill>
                            <a:srgbClr val="FFFFFF"/>
                          </a:solidFill>
                          <a:latin typeface="Calibri"/>
                          <a:ea typeface="SimSun"/>
                          <a:cs typeface="SimSun"/>
                        </a:rPr>
                        <a:t>事件</a:t>
                      </a:r>
                      <a:endParaRPr lang="zh-CN" sz="800" kern="100">
                        <a:latin typeface="Calibri"/>
                        <a:ea typeface="SimSun"/>
                        <a:cs typeface="Times New Roman"/>
                      </a:endParaRPr>
                    </a:p>
                  </a:txBody>
                  <a:tcPr marL="32084" marR="32084" marT="0" marB="0">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8064A2"/>
                    </a:solidFill>
                  </a:tcPr>
                </a:tc>
                <a:tc>
                  <a:txBody>
                    <a:bodyPr/>
                    <a:lstStyle/>
                    <a:p>
                      <a:pPr algn="l">
                        <a:lnSpc>
                          <a:spcPts val="1900"/>
                        </a:lnSpc>
                        <a:spcAft>
                          <a:spcPts val="0"/>
                        </a:spcAft>
                      </a:pPr>
                      <a:r>
                        <a:rPr lang="zh-CN" sz="800" b="1" kern="0">
                          <a:solidFill>
                            <a:srgbClr val="FFFFFF"/>
                          </a:solidFill>
                          <a:latin typeface="Calibri"/>
                          <a:ea typeface="SimSun"/>
                          <a:cs typeface="SimSun"/>
                        </a:rPr>
                        <a:t>揭露</a:t>
                      </a:r>
                      <a:endParaRPr lang="zh-CN" sz="800" kern="100">
                        <a:latin typeface="Calibri"/>
                        <a:ea typeface="SimSun"/>
                        <a:cs typeface="Times New Roman"/>
                      </a:endParaRPr>
                    </a:p>
                  </a:txBody>
                  <a:tcPr marL="32084" marR="32084" marT="0" marB="0">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8064A2"/>
                    </a:solidFill>
                  </a:tcPr>
                </a:tc>
                <a:tc>
                  <a:txBody>
                    <a:bodyPr/>
                    <a:lstStyle/>
                    <a:p>
                      <a:pPr algn="l">
                        <a:lnSpc>
                          <a:spcPts val="1900"/>
                        </a:lnSpc>
                        <a:spcAft>
                          <a:spcPts val="0"/>
                        </a:spcAft>
                      </a:pPr>
                      <a:r>
                        <a:rPr lang="zh-CN" sz="800" b="1" kern="0">
                          <a:solidFill>
                            <a:srgbClr val="FFFFFF"/>
                          </a:solidFill>
                          <a:latin typeface="Calibri"/>
                          <a:ea typeface="SimSun"/>
                          <a:cs typeface="SimSun"/>
                        </a:rPr>
                        <a:t>结果 </a:t>
                      </a:r>
                      <a:endParaRPr lang="zh-CN" sz="800" kern="100">
                        <a:latin typeface="Calibri"/>
                        <a:ea typeface="SimSun"/>
                        <a:cs typeface="Times New Roman"/>
                      </a:endParaRPr>
                    </a:p>
                  </a:txBody>
                  <a:tcPr marL="32084" marR="32084" marT="0" marB="0">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8064A2"/>
                    </a:solidFill>
                  </a:tcPr>
                </a:tc>
              </a:tr>
              <a:tr h="810638">
                <a:tc>
                  <a:txBody>
                    <a:bodyPr/>
                    <a:lstStyle/>
                    <a:p>
                      <a:pPr algn="l">
                        <a:lnSpc>
                          <a:spcPts val="1900"/>
                        </a:lnSpc>
                        <a:spcAft>
                          <a:spcPts val="0"/>
                        </a:spcAft>
                      </a:pPr>
                      <a:r>
                        <a:rPr lang="en-US" sz="800" b="1" kern="0">
                          <a:solidFill>
                            <a:srgbClr val="000000"/>
                          </a:solidFill>
                          <a:latin typeface="SimSun"/>
                          <a:ea typeface="SimSun"/>
                          <a:cs typeface="SimSun"/>
                        </a:rPr>
                        <a:t>1</a:t>
                      </a:r>
                      <a:endParaRPr lang="zh-CN" sz="800" kern="100">
                        <a:latin typeface="Calibri"/>
                        <a:ea typeface="SimSun"/>
                        <a:cs typeface="Times New Roman"/>
                      </a:endParaRPr>
                    </a:p>
                  </a:txBody>
                  <a:tcPr marL="32084" marR="32084" marT="0" marB="0">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algn="l">
                        <a:lnSpc>
                          <a:spcPts val="1900"/>
                        </a:lnSpc>
                        <a:spcAft>
                          <a:spcPts val="0"/>
                        </a:spcAft>
                      </a:pPr>
                      <a:r>
                        <a:rPr lang="zh-CN" sz="800" b="1" kern="0">
                          <a:solidFill>
                            <a:srgbClr val="000000"/>
                          </a:solidFill>
                          <a:latin typeface="Calibri"/>
                          <a:ea typeface="SimSun"/>
                          <a:cs typeface="SimSun"/>
                        </a:rPr>
                        <a:t>人民网撤销一则误导公众的吸烟长寿的新闻</a:t>
                      </a:r>
                      <a:endParaRPr lang="zh-CN" sz="800" kern="100">
                        <a:latin typeface="Calibri"/>
                        <a:ea typeface="SimSun"/>
                        <a:cs typeface="Times New Roman"/>
                      </a:endParaRPr>
                    </a:p>
                  </a:txBody>
                  <a:tcPr marL="32084" marR="32084" marT="0" marB="0">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algn="l">
                        <a:lnSpc>
                          <a:spcPts val="1900"/>
                        </a:lnSpc>
                        <a:spcAft>
                          <a:spcPts val="0"/>
                        </a:spcAft>
                      </a:pPr>
                      <a:r>
                        <a:rPr lang="en-US" sz="800" b="1" kern="0">
                          <a:solidFill>
                            <a:srgbClr val="000000"/>
                          </a:solidFill>
                          <a:latin typeface="SimSun"/>
                          <a:ea typeface="SimSun"/>
                          <a:cs typeface="SimSun"/>
                        </a:rPr>
                        <a:t>2013</a:t>
                      </a:r>
                      <a:r>
                        <a:rPr lang="zh-CN" sz="800" b="1" kern="0">
                          <a:solidFill>
                            <a:srgbClr val="000000"/>
                          </a:solidFill>
                          <a:latin typeface="Calibri"/>
                          <a:ea typeface="SimSun"/>
                          <a:cs typeface="SimSun"/>
                        </a:rPr>
                        <a:t>年</a:t>
                      </a:r>
                      <a:r>
                        <a:rPr lang="en-US" sz="800" b="1" kern="0">
                          <a:solidFill>
                            <a:srgbClr val="000000"/>
                          </a:solidFill>
                          <a:latin typeface="Calibri"/>
                          <a:ea typeface="SimSun"/>
                          <a:cs typeface="SimSun"/>
                        </a:rPr>
                        <a:t>11</a:t>
                      </a:r>
                      <a:r>
                        <a:rPr lang="zh-CN" sz="800" b="1" kern="0">
                          <a:solidFill>
                            <a:srgbClr val="000000"/>
                          </a:solidFill>
                          <a:latin typeface="Calibri"/>
                          <a:ea typeface="SimSun"/>
                          <a:cs typeface="SimSun"/>
                        </a:rPr>
                        <a:t>月，人民网环球时报和国际频道出现了题为：“英国百岁老太长寿秘诀：日抽</a:t>
                      </a:r>
                      <a:r>
                        <a:rPr lang="en-US" sz="800" b="1" kern="0">
                          <a:solidFill>
                            <a:srgbClr val="000000"/>
                          </a:solidFill>
                          <a:latin typeface="Calibri"/>
                          <a:ea typeface="SimSun"/>
                          <a:cs typeface="SimSun"/>
                        </a:rPr>
                        <a:t>15</a:t>
                      </a:r>
                      <a:r>
                        <a:rPr lang="zh-CN" sz="800" b="1" kern="0">
                          <a:solidFill>
                            <a:srgbClr val="000000"/>
                          </a:solidFill>
                          <a:latin typeface="Calibri"/>
                          <a:ea typeface="SimSun"/>
                          <a:cs typeface="SimSun"/>
                        </a:rPr>
                        <a:t>根烟 喝威士忌”的报道</a:t>
                      </a:r>
                      <a:r>
                        <a:rPr lang="en-US" sz="800" b="1" kern="0">
                          <a:solidFill>
                            <a:srgbClr val="000000"/>
                          </a:solidFill>
                          <a:latin typeface="Calibri"/>
                          <a:ea typeface="SimSun"/>
                          <a:cs typeface="SimSun"/>
                        </a:rPr>
                        <a:t>,</a:t>
                      </a:r>
                      <a:r>
                        <a:rPr lang="zh-CN" sz="800" b="1" kern="0">
                          <a:solidFill>
                            <a:srgbClr val="000000"/>
                          </a:solidFill>
                          <a:latin typeface="Calibri"/>
                          <a:ea typeface="SimSun"/>
                          <a:cs typeface="SimSun"/>
                        </a:rPr>
                        <a:t>该报道有涉嫌诱导吸烟的嫌疑，并被各大知名门户网站大量转载，造成了恶劣的社会影响。新探中心致电人民网编辑部，希望撤销变相烟草广告。</a:t>
                      </a:r>
                      <a:endParaRPr lang="zh-CN" sz="800" kern="100">
                        <a:latin typeface="Calibri"/>
                        <a:ea typeface="SimSun"/>
                        <a:cs typeface="Times New Roman"/>
                      </a:endParaRPr>
                    </a:p>
                  </a:txBody>
                  <a:tcPr marL="32084" marR="32084" marT="0" marB="0">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algn="l">
                        <a:lnSpc>
                          <a:spcPts val="1900"/>
                        </a:lnSpc>
                        <a:spcAft>
                          <a:spcPts val="0"/>
                        </a:spcAft>
                      </a:pPr>
                      <a:r>
                        <a:rPr lang="zh-CN" sz="800" b="1" kern="0">
                          <a:solidFill>
                            <a:srgbClr val="000000"/>
                          </a:solidFill>
                          <a:latin typeface="Calibri"/>
                          <a:ea typeface="SimSun"/>
                          <a:cs typeface="SimSun"/>
                        </a:rPr>
                        <a:t>投诉后，人民网在</a:t>
                      </a:r>
                      <a:r>
                        <a:rPr lang="en-US" sz="800" b="1" kern="0">
                          <a:solidFill>
                            <a:srgbClr val="000000"/>
                          </a:solidFill>
                          <a:latin typeface="Calibri"/>
                          <a:ea typeface="SimSun"/>
                          <a:cs typeface="SimSun"/>
                        </a:rPr>
                        <a:t>30</a:t>
                      </a:r>
                      <a:r>
                        <a:rPr lang="zh-CN" sz="800" b="1" kern="0">
                          <a:solidFill>
                            <a:srgbClr val="000000"/>
                          </a:solidFill>
                          <a:latin typeface="Calibri"/>
                          <a:ea typeface="SimSun"/>
                          <a:cs typeface="SimSun"/>
                        </a:rPr>
                        <a:t>分钟内删掉了该条新闻。</a:t>
                      </a:r>
                      <a:endParaRPr lang="zh-CN" sz="800" kern="100">
                        <a:latin typeface="Calibri"/>
                        <a:ea typeface="SimSun"/>
                        <a:cs typeface="Times New Roman"/>
                      </a:endParaRPr>
                    </a:p>
                  </a:txBody>
                  <a:tcPr marL="32084" marR="32084" marT="0" marB="0">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r>
              <a:tr h="1019635">
                <a:tc>
                  <a:txBody>
                    <a:bodyPr/>
                    <a:lstStyle/>
                    <a:p>
                      <a:pPr algn="l">
                        <a:lnSpc>
                          <a:spcPts val="1900"/>
                        </a:lnSpc>
                        <a:spcAft>
                          <a:spcPts val="0"/>
                        </a:spcAft>
                      </a:pPr>
                      <a:r>
                        <a:rPr lang="en-US" sz="800" b="1" kern="0">
                          <a:solidFill>
                            <a:srgbClr val="000000"/>
                          </a:solidFill>
                          <a:latin typeface="SimSun"/>
                          <a:ea typeface="SimSun"/>
                          <a:cs typeface="SimSun"/>
                        </a:rPr>
                        <a:t>2</a:t>
                      </a:r>
                      <a:endParaRPr lang="zh-CN" sz="800" kern="100">
                        <a:latin typeface="Calibri"/>
                        <a:ea typeface="SimSun"/>
                        <a:cs typeface="Times New Roman"/>
                      </a:endParaRPr>
                    </a:p>
                  </a:txBody>
                  <a:tcPr marL="32084" marR="32084" marT="0" marB="0">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algn="l">
                        <a:lnSpc>
                          <a:spcPts val="1900"/>
                        </a:lnSpc>
                        <a:spcAft>
                          <a:spcPts val="0"/>
                        </a:spcAft>
                      </a:pPr>
                      <a:r>
                        <a:rPr lang="zh-CN" sz="800" b="1" kern="0">
                          <a:solidFill>
                            <a:srgbClr val="000000"/>
                          </a:solidFill>
                          <a:latin typeface="Calibri"/>
                          <a:ea typeface="SimSun"/>
                          <a:cs typeface="SimSun"/>
                        </a:rPr>
                        <a:t>民政部撤销</a:t>
                      </a:r>
                      <a:r>
                        <a:rPr lang="en-US" sz="800" b="1" kern="0">
                          <a:solidFill>
                            <a:srgbClr val="000000"/>
                          </a:solidFill>
                          <a:latin typeface="Calibri"/>
                          <a:ea typeface="SimSun"/>
                          <a:cs typeface="SimSun"/>
                        </a:rPr>
                        <a:t>6</a:t>
                      </a:r>
                      <a:r>
                        <a:rPr lang="zh-CN" sz="800" b="1" kern="0">
                          <a:solidFill>
                            <a:srgbClr val="000000"/>
                          </a:solidFill>
                          <a:latin typeface="Calibri"/>
                          <a:ea typeface="SimSun"/>
                          <a:cs typeface="SimSun"/>
                        </a:rPr>
                        <a:t>家进入中华慈善奖公示名单的烟草企业的评审资格</a:t>
                      </a:r>
                      <a:endParaRPr lang="zh-CN" sz="800" kern="100">
                        <a:latin typeface="Calibri"/>
                        <a:ea typeface="SimSun"/>
                        <a:cs typeface="Times New Roman"/>
                      </a:endParaRPr>
                    </a:p>
                  </a:txBody>
                  <a:tcPr marL="32084" marR="32084" marT="0" marB="0">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indent="229235" algn="l">
                        <a:lnSpc>
                          <a:spcPts val="1900"/>
                        </a:lnSpc>
                        <a:spcAft>
                          <a:spcPts val="0"/>
                        </a:spcAft>
                      </a:pPr>
                      <a:r>
                        <a:rPr lang="en-US" sz="800" b="1" kern="0">
                          <a:solidFill>
                            <a:srgbClr val="000000"/>
                          </a:solidFill>
                          <a:latin typeface="SimSun"/>
                          <a:ea typeface="SimSun"/>
                          <a:cs typeface="SimSun"/>
                        </a:rPr>
                        <a:t>2008</a:t>
                      </a:r>
                      <a:r>
                        <a:rPr lang="zh-CN" sz="800" b="1" kern="0">
                          <a:solidFill>
                            <a:srgbClr val="000000"/>
                          </a:solidFill>
                          <a:latin typeface="Calibri"/>
                          <a:ea typeface="SimSun"/>
                          <a:cs typeface="SimSun"/>
                        </a:rPr>
                        <a:t>年</a:t>
                      </a:r>
                      <a:r>
                        <a:rPr lang="en-US" sz="800" b="1" kern="0">
                          <a:solidFill>
                            <a:srgbClr val="000000"/>
                          </a:solidFill>
                          <a:latin typeface="Calibri"/>
                          <a:ea typeface="SimSun"/>
                          <a:cs typeface="SimSun"/>
                        </a:rPr>
                        <a:t>11</a:t>
                      </a:r>
                      <a:r>
                        <a:rPr lang="zh-CN" sz="800" b="1" kern="0">
                          <a:solidFill>
                            <a:srgbClr val="000000"/>
                          </a:solidFill>
                          <a:latin typeface="Calibri"/>
                          <a:ea typeface="SimSun"/>
                          <a:cs typeface="SimSun"/>
                        </a:rPr>
                        <a:t>月</a:t>
                      </a:r>
                      <a:r>
                        <a:rPr lang="en-US" sz="800" b="1" kern="0">
                          <a:solidFill>
                            <a:srgbClr val="000000"/>
                          </a:solidFill>
                          <a:latin typeface="Calibri"/>
                          <a:ea typeface="SimSun"/>
                          <a:cs typeface="SimSun"/>
                        </a:rPr>
                        <a:t>26</a:t>
                      </a:r>
                      <a:r>
                        <a:rPr lang="zh-CN" sz="800" b="1" kern="0">
                          <a:solidFill>
                            <a:srgbClr val="000000"/>
                          </a:solidFill>
                          <a:latin typeface="Calibri"/>
                          <a:ea typeface="SimSun"/>
                          <a:cs typeface="SimSun"/>
                        </a:rPr>
                        <a:t>日，民政部公示的中华慈善奖名单中，有中国烟草总公司等六家烟草企业。新探中心致电民政部，将《公约》第</a:t>
                      </a:r>
                      <a:r>
                        <a:rPr lang="en-US" sz="800" b="1" kern="0">
                          <a:solidFill>
                            <a:srgbClr val="000000"/>
                          </a:solidFill>
                          <a:latin typeface="Calibri"/>
                          <a:ea typeface="SimSun"/>
                          <a:cs typeface="SimSun"/>
                        </a:rPr>
                        <a:t> 5.3</a:t>
                      </a:r>
                      <a:r>
                        <a:rPr lang="zh-CN" sz="800" b="1" kern="0">
                          <a:solidFill>
                            <a:srgbClr val="000000"/>
                          </a:solidFill>
                          <a:latin typeface="Calibri"/>
                          <a:ea typeface="SimSun"/>
                          <a:cs typeface="SimSun"/>
                        </a:rPr>
                        <a:t>条实施准则精神电传民政部，与相关司局负责人</a:t>
                      </a:r>
                      <a:r>
                        <a:rPr lang="en-US" sz="800" b="1" kern="0">
                          <a:solidFill>
                            <a:srgbClr val="000000"/>
                          </a:solidFill>
                          <a:latin typeface="Calibri"/>
                          <a:ea typeface="SimSun"/>
                          <a:cs typeface="SimSun"/>
                        </a:rPr>
                        <a:t>2</a:t>
                      </a:r>
                      <a:r>
                        <a:rPr lang="zh-CN" sz="800" b="1" kern="0">
                          <a:solidFill>
                            <a:srgbClr val="000000"/>
                          </a:solidFill>
                          <a:latin typeface="Calibri"/>
                          <a:ea typeface="SimSun"/>
                          <a:cs typeface="SimSun"/>
                        </a:rPr>
                        <a:t>次通话沟通、中国控制吸烟协会、中国疾病预防控制中心等多家控烟组织以及世界卫生组织驻华代表致函民政部，吁请将烟草企业从名单中除去。</a:t>
                      </a:r>
                      <a:endParaRPr lang="zh-CN" sz="800" kern="100">
                        <a:latin typeface="Calibri"/>
                        <a:ea typeface="SimSun"/>
                        <a:cs typeface="Times New Roman"/>
                      </a:endParaRPr>
                    </a:p>
                  </a:txBody>
                  <a:tcPr marL="32084" marR="32084" marT="0" marB="0">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algn="l">
                        <a:lnSpc>
                          <a:spcPts val="1900"/>
                        </a:lnSpc>
                        <a:spcAft>
                          <a:spcPts val="0"/>
                        </a:spcAft>
                      </a:pPr>
                      <a:r>
                        <a:rPr lang="en-US" sz="800" b="1" kern="0">
                          <a:solidFill>
                            <a:srgbClr val="000000"/>
                          </a:solidFill>
                          <a:latin typeface="SimSun"/>
                          <a:ea typeface="SimSun"/>
                          <a:cs typeface="SimSun"/>
                        </a:rPr>
                        <a:t>12</a:t>
                      </a:r>
                      <a:r>
                        <a:rPr lang="zh-CN" sz="800" b="1" kern="0">
                          <a:solidFill>
                            <a:srgbClr val="000000"/>
                          </a:solidFill>
                          <a:latin typeface="Calibri"/>
                          <a:ea typeface="SimSun"/>
                          <a:cs typeface="SimSun"/>
                        </a:rPr>
                        <a:t>月</a:t>
                      </a:r>
                      <a:r>
                        <a:rPr lang="en-US" sz="800" b="1" kern="0">
                          <a:solidFill>
                            <a:srgbClr val="000000"/>
                          </a:solidFill>
                          <a:latin typeface="Calibri"/>
                          <a:ea typeface="SimSun"/>
                          <a:cs typeface="SimSun"/>
                        </a:rPr>
                        <a:t>5</a:t>
                      </a:r>
                      <a:r>
                        <a:rPr lang="zh-CN" sz="800" b="1" kern="0">
                          <a:solidFill>
                            <a:srgbClr val="000000"/>
                          </a:solidFill>
                          <a:latin typeface="Calibri"/>
                          <a:ea typeface="SimSun"/>
                          <a:cs typeface="SimSun"/>
                        </a:rPr>
                        <a:t>日，民政部作出决定，在中华慈善奖名单中撤掉了</a:t>
                      </a:r>
                      <a:r>
                        <a:rPr lang="en-US" sz="800" b="1" kern="0">
                          <a:solidFill>
                            <a:srgbClr val="000000"/>
                          </a:solidFill>
                          <a:latin typeface="Calibri"/>
                          <a:ea typeface="SimSun"/>
                          <a:cs typeface="SimSun"/>
                        </a:rPr>
                        <a:t>6</a:t>
                      </a:r>
                      <a:r>
                        <a:rPr lang="zh-CN" sz="800" b="1" kern="0">
                          <a:solidFill>
                            <a:srgbClr val="000000"/>
                          </a:solidFill>
                          <a:latin typeface="Calibri"/>
                          <a:ea typeface="SimSun"/>
                          <a:cs typeface="SimSun"/>
                        </a:rPr>
                        <a:t>家烟草企业。</a:t>
                      </a:r>
                      <a:endParaRPr lang="zh-CN" sz="800" kern="100">
                        <a:latin typeface="Calibri"/>
                        <a:ea typeface="SimSun"/>
                        <a:cs typeface="Times New Roman"/>
                      </a:endParaRPr>
                    </a:p>
                  </a:txBody>
                  <a:tcPr marL="32084" marR="32084" marT="0" marB="0">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r>
              <a:tr h="810638">
                <a:tc>
                  <a:txBody>
                    <a:bodyPr/>
                    <a:lstStyle/>
                    <a:p>
                      <a:pPr algn="l">
                        <a:lnSpc>
                          <a:spcPts val="1900"/>
                        </a:lnSpc>
                        <a:spcAft>
                          <a:spcPts val="0"/>
                        </a:spcAft>
                      </a:pPr>
                      <a:r>
                        <a:rPr lang="en-US" sz="800" b="1" kern="0">
                          <a:solidFill>
                            <a:srgbClr val="000000"/>
                          </a:solidFill>
                          <a:latin typeface="SimSun"/>
                          <a:ea typeface="SimSun"/>
                          <a:cs typeface="SimSun"/>
                        </a:rPr>
                        <a:t>3</a:t>
                      </a:r>
                      <a:endParaRPr lang="zh-CN" sz="800" kern="100">
                        <a:latin typeface="Calibri"/>
                        <a:ea typeface="SimSun"/>
                        <a:cs typeface="Times New Roman"/>
                      </a:endParaRPr>
                    </a:p>
                  </a:txBody>
                  <a:tcPr marL="32084" marR="32084" marT="0" marB="0">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algn="l">
                        <a:lnSpc>
                          <a:spcPts val="1900"/>
                        </a:lnSpc>
                        <a:spcAft>
                          <a:spcPts val="0"/>
                        </a:spcAft>
                      </a:pPr>
                      <a:r>
                        <a:rPr lang="zh-CN" sz="800" b="1" kern="0">
                          <a:solidFill>
                            <a:srgbClr val="000000"/>
                          </a:solidFill>
                          <a:latin typeface="Calibri"/>
                          <a:ea typeface="SimSun"/>
                          <a:cs typeface="SimSun"/>
                        </a:rPr>
                        <a:t>第十一届全国运动会组委会退回烟草公司捐助</a:t>
                      </a:r>
                      <a:endParaRPr lang="zh-CN" sz="800" kern="100">
                        <a:latin typeface="Calibri"/>
                        <a:ea typeface="SimSun"/>
                        <a:cs typeface="Times New Roman"/>
                      </a:endParaRPr>
                    </a:p>
                  </a:txBody>
                  <a:tcPr marL="32084" marR="32084" marT="0" marB="0">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algn="l">
                        <a:lnSpc>
                          <a:spcPts val="1900"/>
                        </a:lnSpc>
                        <a:spcAft>
                          <a:spcPts val="0"/>
                        </a:spcAft>
                      </a:pPr>
                      <a:r>
                        <a:rPr lang="en-US" sz="800" b="1" kern="0">
                          <a:solidFill>
                            <a:srgbClr val="000000"/>
                          </a:solidFill>
                          <a:latin typeface="SimSun"/>
                          <a:ea typeface="SimSun"/>
                          <a:cs typeface="SimSun"/>
                        </a:rPr>
                        <a:t>  </a:t>
                      </a:r>
                      <a:r>
                        <a:rPr lang="en-US" sz="800" b="1" kern="100">
                          <a:solidFill>
                            <a:srgbClr val="000000"/>
                          </a:solidFill>
                          <a:latin typeface="Calibri"/>
                          <a:ea typeface="SimSun"/>
                          <a:cs typeface="Times New Roman"/>
                        </a:rPr>
                        <a:t>2009</a:t>
                      </a:r>
                      <a:r>
                        <a:rPr lang="zh-CN" sz="800" b="1" kern="100">
                          <a:solidFill>
                            <a:srgbClr val="000000"/>
                          </a:solidFill>
                          <a:latin typeface="Calibri"/>
                          <a:ea typeface="SimSun"/>
                          <a:cs typeface="Times New Roman"/>
                        </a:rPr>
                        <a:t>年</a:t>
                      </a:r>
                      <a:r>
                        <a:rPr lang="en-US" sz="800" b="1" kern="100">
                          <a:solidFill>
                            <a:srgbClr val="000000"/>
                          </a:solidFill>
                          <a:latin typeface="Calibri"/>
                          <a:ea typeface="SimSun"/>
                          <a:cs typeface="Times New Roman"/>
                        </a:rPr>
                        <a:t>9</a:t>
                      </a:r>
                      <a:r>
                        <a:rPr lang="zh-CN" sz="800" b="1" kern="100">
                          <a:solidFill>
                            <a:srgbClr val="000000"/>
                          </a:solidFill>
                          <a:latin typeface="Calibri"/>
                          <a:ea typeface="SimSun"/>
                          <a:cs typeface="Times New Roman"/>
                        </a:rPr>
                        <a:t>月底，媒体报道了全运会接受包括山东烟草专卖局</a:t>
                      </a:r>
                      <a:r>
                        <a:rPr lang="en-US" sz="800" b="1" kern="100">
                          <a:solidFill>
                            <a:srgbClr val="000000"/>
                          </a:solidFill>
                          <a:latin typeface="Calibri"/>
                          <a:ea typeface="SimSun"/>
                          <a:cs typeface="Times New Roman"/>
                        </a:rPr>
                        <a:t>(</a:t>
                      </a:r>
                      <a:r>
                        <a:rPr lang="zh-CN" sz="800" b="1" kern="100">
                          <a:solidFill>
                            <a:srgbClr val="000000"/>
                          </a:solidFill>
                          <a:latin typeface="Calibri"/>
                          <a:ea typeface="SimSun"/>
                          <a:cs typeface="Times New Roman"/>
                        </a:rPr>
                        <a:t>公司</a:t>
                      </a:r>
                      <a:r>
                        <a:rPr lang="en-US" sz="800" b="1" kern="100">
                          <a:solidFill>
                            <a:srgbClr val="000000"/>
                          </a:solidFill>
                          <a:latin typeface="Calibri"/>
                          <a:ea typeface="SimSun"/>
                          <a:cs typeface="Times New Roman"/>
                        </a:rPr>
                        <a:t>)2000</a:t>
                      </a:r>
                      <a:r>
                        <a:rPr lang="zh-CN" sz="800" b="1" kern="100">
                          <a:solidFill>
                            <a:srgbClr val="000000"/>
                          </a:solidFill>
                          <a:latin typeface="Calibri"/>
                          <a:ea typeface="SimSun"/>
                          <a:cs typeface="Times New Roman"/>
                        </a:rPr>
                        <a:t>万元捐款在内的</a:t>
                      </a:r>
                      <a:r>
                        <a:rPr lang="en-US" sz="800" b="1" kern="100">
                          <a:solidFill>
                            <a:srgbClr val="000000"/>
                          </a:solidFill>
                          <a:latin typeface="Calibri"/>
                          <a:ea typeface="SimSun"/>
                          <a:cs typeface="Times New Roman"/>
                        </a:rPr>
                        <a:t>9</a:t>
                      </a:r>
                      <a:r>
                        <a:rPr lang="zh-CN" sz="800" b="1" kern="100">
                          <a:solidFill>
                            <a:srgbClr val="000000"/>
                          </a:solidFill>
                          <a:latin typeface="Calibri"/>
                          <a:ea typeface="SimSun"/>
                          <a:cs typeface="Times New Roman"/>
                        </a:rPr>
                        <a:t>家烟草公司的巨额捐款的消息。</a:t>
                      </a:r>
                      <a:r>
                        <a:rPr lang="zh-CN" sz="800" b="1" kern="100">
                          <a:solidFill>
                            <a:srgbClr val="000000"/>
                          </a:solidFill>
                          <a:latin typeface="ˎ̥"/>
                          <a:ea typeface="SimSun"/>
                          <a:cs typeface="Times New Roman"/>
                        </a:rPr>
                        <a:t>新探中心、中国疾控中心分别在</a:t>
                      </a:r>
                      <a:r>
                        <a:rPr lang="en-US" sz="800" b="1" kern="100">
                          <a:solidFill>
                            <a:srgbClr val="000000"/>
                          </a:solidFill>
                          <a:latin typeface="ˎ̥"/>
                          <a:ea typeface="SimSun"/>
                          <a:cs typeface="Times New Roman"/>
                        </a:rPr>
                        <a:t>10</a:t>
                      </a:r>
                      <a:r>
                        <a:rPr lang="zh-CN" sz="800" b="1" kern="100">
                          <a:solidFill>
                            <a:srgbClr val="000000"/>
                          </a:solidFill>
                          <a:latin typeface="ˎ̥"/>
                          <a:ea typeface="SimSun"/>
                          <a:cs typeface="Times New Roman"/>
                        </a:rPr>
                        <a:t>月</a:t>
                      </a:r>
                      <a:r>
                        <a:rPr lang="en-US" sz="800" b="1" kern="100">
                          <a:solidFill>
                            <a:srgbClr val="000000"/>
                          </a:solidFill>
                          <a:latin typeface="ˎ̥"/>
                          <a:ea typeface="SimSun"/>
                          <a:cs typeface="Times New Roman"/>
                        </a:rPr>
                        <a:t>12</a:t>
                      </a:r>
                      <a:r>
                        <a:rPr lang="zh-CN" sz="800" b="1" kern="100">
                          <a:solidFill>
                            <a:srgbClr val="000000"/>
                          </a:solidFill>
                          <a:latin typeface="ˎ̥"/>
                          <a:ea typeface="SimSun"/>
                          <a:cs typeface="Times New Roman"/>
                        </a:rPr>
                        <a:t>日和</a:t>
                      </a:r>
                      <a:r>
                        <a:rPr lang="en-US" sz="800" b="1" kern="100">
                          <a:solidFill>
                            <a:srgbClr val="000000"/>
                          </a:solidFill>
                          <a:latin typeface="ˎ̥"/>
                          <a:ea typeface="SimSun"/>
                          <a:cs typeface="Times New Roman"/>
                        </a:rPr>
                        <a:t>14</a:t>
                      </a:r>
                      <a:r>
                        <a:rPr lang="zh-CN" sz="800" b="1" kern="100">
                          <a:solidFill>
                            <a:srgbClr val="000000"/>
                          </a:solidFill>
                          <a:latin typeface="ˎ̥"/>
                          <a:ea typeface="SimSun"/>
                          <a:cs typeface="Times New Roman"/>
                        </a:rPr>
                        <a:t>日致函、中国控制吸烟协会举行会议，呼吁</a:t>
                      </a:r>
                      <a:r>
                        <a:rPr lang="zh-CN" sz="800" b="1" kern="0">
                          <a:solidFill>
                            <a:srgbClr val="000000"/>
                          </a:solidFill>
                          <a:latin typeface="Calibri"/>
                          <a:ea typeface="SimSun"/>
                          <a:cs typeface="SimSun"/>
                        </a:rPr>
                        <a:t>国家体育总局、第十一届全国运动会组委会</a:t>
                      </a:r>
                      <a:r>
                        <a:rPr lang="zh-CN" sz="800" b="1" kern="100">
                          <a:solidFill>
                            <a:srgbClr val="000000"/>
                          </a:solidFill>
                          <a:latin typeface="Calibri"/>
                          <a:ea typeface="SimSun"/>
                          <a:cs typeface="Times New Roman"/>
                        </a:rPr>
                        <a:t>退回烟草业的赞助款。</a:t>
                      </a:r>
                      <a:endParaRPr lang="zh-CN" sz="800" kern="100">
                        <a:latin typeface="Calibri"/>
                        <a:ea typeface="SimSun"/>
                        <a:cs typeface="Times New Roman"/>
                      </a:endParaRPr>
                    </a:p>
                  </a:txBody>
                  <a:tcPr marL="32084" marR="32084" marT="0" marB="0">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algn="l">
                        <a:lnSpc>
                          <a:spcPts val="1900"/>
                        </a:lnSpc>
                        <a:spcAft>
                          <a:spcPts val="0"/>
                        </a:spcAft>
                      </a:pPr>
                      <a:r>
                        <a:rPr lang="en-US" sz="800" b="1" kern="100">
                          <a:solidFill>
                            <a:srgbClr val="000000"/>
                          </a:solidFill>
                          <a:latin typeface="Calibri"/>
                          <a:ea typeface="SimSun"/>
                          <a:cs typeface="Times New Roman"/>
                        </a:rPr>
                        <a:t>10</a:t>
                      </a:r>
                      <a:r>
                        <a:rPr lang="zh-CN" sz="800" b="1" kern="100">
                          <a:solidFill>
                            <a:srgbClr val="000000"/>
                          </a:solidFill>
                          <a:latin typeface="Calibri"/>
                          <a:ea typeface="SimSun"/>
                          <a:cs typeface="Times New Roman"/>
                        </a:rPr>
                        <a:t>月</a:t>
                      </a:r>
                      <a:r>
                        <a:rPr lang="en-US" sz="800" b="1" kern="100">
                          <a:solidFill>
                            <a:srgbClr val="000000"/>
                          </a:solidFill>
                          <a:latin typeface="Calibri"/>
                          <a:ea typeface="SimSun"/>
                          <a:cs typeface="Times New Roman"/>
                        </a:rPr>
                        <a:t>16</a:t>
                      </a:r>
                      <a:r>
                        <a:rPr lang="zh-CN" sz="800" b="1" kern="100">
                          <a:solidFill>
                            <a:srgbClr val="000000"/>
                          </a:solidFill>
                          <a:latin typeface="Calibri"/>
                          <a:ea typeface="SimSun"/>
                          <a:cs typeface="Times New Roman"/>
                        </a:rPr>
                        <a:t>日</a:t>
                      </a:r>
                      <a:r>
                        <a:rPr lang="zh-CN" sz="800" b="1" kern="0">
                          <a:solidFill>
                            <a:srgbClr val="000000"/>
                          </a:solidFill>
                          <a:latin typeface="Calibri"/>
                          <a:ea typeface="SimSun"/>
                          <a:cs typeface="SimSun"/>
                        </a:rPr>
                        <a:t>全运会组委会正式致函中国疾控中心控烟办公室，表示</a:t>
                      </a:r>
                      <a:r>
                        <a:rPr lang="zh-CN" sz="800" b="1" kern="100">
                          <a:latin typeface="Calibri"/>
                          <a:ea typeface="SimSun"/>
                          <a:cs typeface="Times New Roman"/>
                        </a:rPr>
                        <a:t>国家体育总局决定退还烟草企业给第十届全运会的捐款。</a:t>
                      </a:r>
                      <a:endParaRPr lang="zh-CN" sz="800" kern="100">
                        <a:latin typeface="Calibri"/>
                        <a:ea typeface="SimSun"/>
                        <a:cs typeface="Times New Roman"/>
                      </a:endParaRPr>
                    </a:p>
                  </a:txBody>
                  <a:tcPr marL="32084" marR="32084" marT="0" marB="0">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r>
              <a:tr h="601640">
                <a:tc>
                  <a:txBody>
                    <a:bodyPr/>
                    <a:lstStyle/>
                    <a:p>
                      <a:pPr algn="l">
                        <a:lnSpc>
                          <a:spcPts val="1900"/>
                        </a:lnSpc>
                        <a:spcAft>
                          <a:spcPts val="0"/>
                        </a:spcAft>
                      </a:pPr>
                      <a:r>
                        <a:rPr lang="en-US" sz="800" b="1" kern="0">
                          <a:solidFill>
                            <a:srgbClr val="000000"/>
                          </a:solidFill>
                          <a:latin typeface="SimSun"/>
                          <a:ea typeface="SimSun"/>
                          <a:cs typeface="SimSun"/>
                        </a:rPr>
                        <a:t>4</a:t>
                      </a:r>
                      <a:endParaRPr lang="zh-CN" sz="800" kern="100">
                        <a:latin typeface="Calibri"/>
                        <a:ea typeface="SimSun"/>
                        <a:cs typeface="Times New Roman"/>
                      </a:endParaRPr>
                    </a:p>
                  </a:txBody>
                  <a:tcPr marL="32084" marR="32084" marT="0" marB="0">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marL="19685" algn="l">
                        <a:lnSpc>
                          <a:spcPts val="1900"/>
                        </a:lnSpc>
                        <a:spcAft>
                          <a:spcPts val="0"/>
                        </a:spcAft>
                      </a:pPr>
                      <a:r>
                        <a:rPr lang="zh-CN" sz="800" b="1" kern="0">
                          <a:solidFill>
                            <a:srgbClr val="000000"/>
                          </a:solidFill>
                          <a:latin typeface="Calibri"/>
                          <a:ea typeface="SimSun"/>
                          <a:cs typeface="SimSun"/>
                        </a:rPr>
                        <a:t>南宁拒绝烟草赞助“大地飞歌民歌大赛”</a:t>
                      </a:r>
                      <a:r>
                        <a:rPr lang="en-US" sz="800" b="1" kern="0">
                          <a:solidFill>
                            <a:srgbClr val="000000"/>
                          </a:solidFill>
                          <a:latin typeface="Calibri"/>
                          <a:ea typeface="SimSun"/>
                          <a:cs typeface="SimSun"/>
                        </a:rPr>
                        <a:t> </a:t>
                      </a:r>
                      <a:endParaRPr lang="zh-CN" sz="800" kern="100">
                        <a:latin typeface="Calibri"/>
                        <a:ea typeface="SimSun"/>
                        <a:cs typeface="Times New Roman"/>
                      </a:endParaRPr>
                    </a:p>
                  </a:txBody>
                  <a:tcPr marL="32084" marR="32084" marT="0" marB="0">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algn="l">
                        <a:lnSpc>
                          <a:spcPts val="1900"/>
                        </a:lnSpc>
                        <a:spcAft>
                          <a:spcPts val="0"/>
                        </a:spcAft>
                      </a:pPr>
                      <a:r>
                        <a:rPr lang="en-US" sz="800" b="1" kern="0">
                          <a:solidFill>
                            <a:srgbClr val="000000"/>
                          </a:solidFill>
                          <a:latin typeface="SimSun"/>
                          <a:ea typeface="SimSun"/>
                          <a:cs typeface="SimSun"/>
                        </a:rPr>
                        <a:t> </a:t>
                      </a:r>
                      <a:r>
                        <a:rPr lang="en-US" sz="800" b="1" kern="100">
                          <a:solidFill>
                            <a:srgbClr val="000000"/>
                          </a:solidFill>
                          <a:latin typeface="Calibri"/>
                          <a:ea typeface="SimSun"/>
                          <a:cs typeface="Times New Roman"/>
                        </a:rPr>
                        <a:t>2011</a:t>
                      </a:r>
                      <a:r>
                        <a:rPr lang="zh-CN" sz="800" b="1" kern="100">
                          <a:solidFill>
                            <a:srgbClr val="000000"/>
                          </a:solidFill>
                          <a:latin typeface="Calibri"/>
                          <a:ea typeface="SimSun"/>
                          <a:cs typeface="Times New Roman"/>
                        </a:rPr>
                        <a:t>年</a:t>
                      </a:r>
                      <a:r>
                        <a:rPr lang="zh-CN" sz="800" b="1" kern="100">
                          <a:latin typeface="Calibri"/>
                          <a:ea typeface="SimSun"/>
                          <a:cs typeface="Times New Roman"/>
                        </a:rPr>
                        <a:t>广西中烟公司赞助</a:t>
                      </a:r>
                      <a:r>
                        <a:rPr lang="en-US" sz="800" b="1" kern="100">
                          <a:latin typeface="Calibri"/>
                          <a:ea typeface="SimSun"/>
                          <a:cs typeface="Times New Roman"/>
                        </a:rPr>
                        <a:t>500</a:t>
                      </a:r>
                      <a:r>
                        <a:rPr lang="zh-CN" sz="800" b="1" kern="100">
                          <a:latin typeface="Calibri"/>
                          <a:ea typeface="SimSun"/>
                          <a:cs typeface="Times New Roman"/>
                        </a:rPr>
                        <a:t>万元给南宁电视台和大地飞歌公司主办的</a:t>
                      </a:r>
                      <a:r>
                        <a:rPr lang="en-US" sz="800" b="1" kern="100">
                          <a:latin typeface="Calibri"/>
                          <a:ea typeface="SimSun"/>
                          <a:cs typeface="Times New Roman"/>
                        </a:rPr>
                        <a:t>“</a:t>
                      </a:r>
                      <a:r>
                        <a:rPr lang="zh-CN" sz="800" b="1" kern="100">
                          <a:latin typeface="Calibri"/>
                          <a:ea typeface="SimSun"/>
                          <a:cs typeface="Times New Roman"/>
                        </a:rPr>
                        <a:t>歌手海选活动</a:t>
                      </a:r>
                      <a:r>
                        <a:rPr lang="en-US" sz="800" b="1" kern="100">
                          <a:latin typeface="Calibri"/>
                          <a:ea typeface="SimSun"/>
                          <a:cs typeface="Times New Roman"/>
                        </a:rPr>
                        <a:t>”</a:t>
                      </a:r>
                      <a:r>
                        <a:rPr lang="en-US" sz="800" b="1" kern="100">
                          <a:solidFill>
                            <a:srgbClr val="000000"/>
                          </a:solidFill>
                          <a:latin typeface="Calibri"/>
                          <a:ea typeface="SimSun"/>
                          <a:cs typeface="Times New Roman"/>
                        </a:rPr>
                        <a:t> </a:t>
                      </a:r>
                      <a:endParaRPr lang="zh-CN" sz="800" kern="100">
                        <a:latin typeface="Calibri"/>
                        <a:ea typeface="SimSun"/>
                        <a:cs typeface="Times New Roman"/>
                      </a:endParaRPr>
                    </a:p>
                  </a:txBody>
                  <a:tcPr marL="32084" marR="32084" marT="0" marB="0">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c>
                  <a:txBody>
                    <a:bodyPr/>
                    <a:lstStyle/>
                    <a:p>
                      <a:pPr algn="l">
                        <a:lnSpc>
                          <a:spcPts val="1900"/>
                        </a:lnSpc>
                        <a:spcAft>
                          <a:spcPts val="0"/>
                        </a:spcAft>
                      </a:pPr>
                      <a:r>
                        <a:rPr lang="zh-CN" sz="800" b="1" kern="0">
                          <a:solidFill>
                            <a:srgbClr val="000000"/>
                          </a:solidFill>
                          <a:latin typeface="Calibri"/>
                          <a:ea typeface="SimSun"/>
                          <a:cs typeface="SimSun"/>
                        </a:rPr>
                        <a:t>在南宁市创卫办建议下“大地飞歌—</a:t>
                      </a:r>
                      <a:r>
                        <a:rPr lang="en-US" sz="800" b="1" kern="0">
                          <a:solidFill>
                            <a:srgbClr val="000000"/>
                          </a:solidFill>
                          <a:latin typeface="Calibri"/>
                          <a:ea typeface="SimSun"/>
                          <a:cs typeface="SimSun"/>
                        </a:rPr>
                        <a:t>2011</a:t>
                      </a:r>
                      <a:r>
                        <a:rPr lang="zh-CN" sz="800" b="1" kern="0">
                          <a:solidFill>
                            <a:srgbClr val="000000"/>
                          </a:solidFill>
                          <a:latin typeface="Calibri"/>
                          <a:ea typeface="SimSun"/>
                          <a:cs typeface="SimSun"/>
                        </a:rPr>
                        <a:t>民歌大赛”组织者拒绝了广西中烟公司赞助的</a:t>
                      </a:r>
                      <a:r>
                        <a:rPr lang="en-US" sz="800" b="1" kern="0">
                          <a:solidFill>
                            <a:srgbClr val="000000"/>
                          </a:solidFill>
                          <a:latin typeface="Calibri"/>
                          <a:ea typeface="SimSun"/>
                          <a:cs typeface="SimSun"/>
                        </a:rPr>
                        <a:t>500</a:t>
                      </a:r>
                      <a:r>
                        <a:rPr lang="zh-CN" sz="800" b="1" kern="0">
                          <a:solidFill>
                            <a:srgbClr val="000000"/>
                          </a:solidFill>
                          <a:latin typeface="Calibri"/>
                          <a:ea typeface="SimSun"/>
                          <a:cs typeface="SimSun"/>
                        </a:rPr>
                        <a:t>万。</a:t>
                      </a:r>
                      <a:r>
                        <a:rPr lang="en-US" sz="800" b="1" kern="0">
                          <a:solidFill>
                            <a:srgbClr val="000000"/>
                          </a:solidFill>
                          <a:latin typeface="Calibri"/>
                          <a:ea typeface="SimSun"/>
                          <a:cs typeface="SimSun"/>
                        </a:rPr>
                        <a:t> </a:t>
                      </a:r>
                      <a:endParaRPr lang="zh-CN" sz="800" kern="100">
                        <a:latin typeface="Calibri"/>
                        <a:ea typeface="SimSun"/>
                        <a:cs typeface="Times New Roman"/>
                      </a:endParaRPr>
                    </a:p>
                  </a:txBody>
                  <a:tcPr marL="32084" marR="32084" marT="0" marB="0">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tcPr>
                </a:tc>
              </a:tr>
              <a:tr h="601640">
                <a:tc>
                  <a:txBody>
                    <a:bodyPr/>
                    <a:lstStyle/>
                    <a:p>
                      <a:pPr algn="l">
                        <a:lnSpc>
                          <a:spcPts val="1900"/>
                        </a:lnSpc>
                        <a:spcAft>
                          <a:spcPts val="0"/>
                        </a:spcAft>
                      </a:pPr>
                      <a:r>
                        <a:rPr lang="en-US" sz="800" b="1" kern="0">
                          <a:solidFill>
                            <a:srgbClr val="000000"/>
                          </a:solidFill>
                          <a:latin typeface="SimSun"/>
                          <a:ea typeface="SimSun"/>
                          <a:cs typeface="SimSun"/>
                        </a:rPr>
                        <a:t>5</a:t>
                      </a:r>
                      <a:endParaRPr lang="zh-CN" sz="800" kern="100">
                        <a:latin typeface="Calibri"/>
                        <a:ea typeface="SimSun"/>
                        <a:cs typeface="Times New Roman"/>
                      </a:endParaRPr>
                    </a:p>
                  </a:txBody>
                  <a:tcPr marL="32084" marR="32084" marT="0" marB="0">
                    <a:lnL w="12700" cap="flat" cmpd="sng" algn="ctr">
                      <a:solidFill>
                        <a:srgbClr val="9F8AB9"/>
                      </a:solidFill>
                      <a:prstDash val="solid"/>
                      <a:round/>
                      <a:headEnd type="none" w="med" len="med"/>
                      <a:tailEnd type="none" w="med" len="med"/>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algn="l">
                        <a:lnSpc>
                          <a:spcPts val="1900"/>
                        </a:lnSpc>
                        <a:spcAft>
                          <a:spcPts val="0"/>
                        </a:spcAft>
                      </a:pPr>
                      <a:r>
                        <a:rPr lang="zh-CN" sz="800" b="1" kern="0">
                          <a:solidFill>
                            <a:srgbClr val="000000"/>
                          </a:solidFill>
                          <a:latin typeface="Calibri"/>
                          <a:ea typeface="SimSun"/>
                          <a:cs typeface="SimSun"/>
                        </a:rPr>
                        <a:t>广西中烟老总借奥运火炬传递做“真龙”广告</a:t>
                      </a:r>
                      <a:endParaRPr lang="zh-CN" sz="800" kern="100">
                        <a:latin typeface="Calibri"/>
                        <a:ea typeface="SimSun"/>
                        <a:cs typeface="Times New Roman"/>
                      </a:endParaRPr>
                    </a:p>
                  </a:txBody>
                  <a:tcPr marL="32084" marR="32084" marT="0" marB="0">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algn="l">
                        <a:lnSpc>
                          <a:spcPts val="1900"/>
                        </a:lnSpc>
                        <a:spcAft>
                          <a:spcPts val="0"/>
                        </a:spcAft>
                      </a:pPr>
                      <a:r>
                        <a:rPr lang="en-US" sz="800" b="1" kern="0" dirty="0">
                          <a:solidFill>
                            <a:srgbClr val="000000"/>
                          </a:solidFill>
                          <a:latin typeface="SimSun"/>
                          <a:ea typeface="SimSun"/>
                          <a:cs typeface="SimSun"/>
                        </a:rPr>
                        <a:t>2008</a:t>
                      </a:r>
                      <a:r>
                        <a:rPr lang="zh-CN" sz="800" b="1" kern="0" dirty="0">
                          <a:solidFill>
                            <a:srgbClr val="000000"/>
                          </a:solidFill>
                          <a:latin typeface="Calibri"/>
                          <a:ea typeface="SimSun"/>
                          <a:cs typeface="SimSun"/>
                        </a:rPr>
                        <a:t>年</a:t>
                      </a:r>
                      <a:r>
                        <a:rPr lang="en-US" sz="800" b="1" kern="0" dirty="0">
                          <a:solidFill>
                            <a:srgbClr val="000000"/>
                          </a:solidFill>
                          <a:latin typeface="Calibri"/>
                          <a:ea typeface="SimSun"/>
                          <a:cs typeface="SimSun"/>
                        </a:rPr>
                        <a:t>6</a:t>
                      </a:r>
                      <a:r>
                        <a:rPr lang="zh-CN" sz="800" b="1" kern="0" dirty="0">
                          <a:solidFill>
                            <a:srgbClr val="000000"/>
                          </a:solidFill>
                          <a:latin typeface="Calibri"/>
                          <a:ea typeface="SimSun"/>
                          <a:cs typeface="SimSun"/>
                        </a:rPr>
                        <a:t>月，中国控制吸烟协会就广西中烟老总被选作奥运火炬手，在传递中大做 “真龙”烟草广告，致函奥组委火炬传递中心，指出烟企老总利用奥运火炬传递做卷品牌广告与实现无烟奥运的承诺相悖。</a:t>
                      </a:r>
                      <a:endParaRPr lang="zh-CN" sz="800" kern="100" dirty="0">
                        <a:latin typeface="Calibri"/>
                        <a:ea typeface="SimSun"/>
                        <a:cs typeface="Times New Roman"/>
                      </a:endParaRPr>
                    </a:p>
                  </a:txBody>
                  <a:tcPr marL="32084" marR="32084" marT="0" marB="0">
                    <a:lnL>
                      <a:noFill/>
                    </a:lnL>
                    <a:lnR>
                      <a:noFill/>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c>
                  <a:txBody>
                    <a:bodyPr/>
                    <a:lstStyle/>
                    <a:p>
                      <a:pPr algn="l">
                        <a:lnSpc>
                          <a:spcPts val="1900"/>
                        </a:lnSpc>
                        <a:spcAft>
                          <a:spcPts val="0"/>
                        </a:spcAft>
                      </a:pPr>
                      <a:r>
                        <a:rPr lang="zh-CN" sz="800" b="1" kern="0" dirty="0">
                          <a:solidFill>
                            <a:srgbClr val="000000"/>
                          </a:solidFill>
                          <a:latin typeface="Calibri"/>
                          <a:ea typeface="SimSun"/>
                          <a:cs typeface="SimSun"/>
                        </a:rPr>
                        <a:t>奥组委接受了意见，并承诺不再发生类似事件。</a:t>
                      </a:r>
                      <a:endParaRPr lang="zh-CN" sz="800" kern="100" dirty="0">
                        <a:latin typeface="Calibri"/>
                        <a:ea typeface="SimSun"/>
                        <a:cs typeface="Times New Roman"/>
                      </a:endParaRPr>
                    </a:p>
                  </a:txBody>
                  <a:tcPr marL="32084" marR="32084" marT="0" marB="0">
                    <a:lnL>
                      <a:noFill/>
                    </a:lnL>
                    <a:lnR w="12700" cap="flat" cmpd="sng" algn="ctr">
                      <a:solidFill>
                        <a:srgbClr val="9F8AB9"/>
                      </a:solidFill>
                      <a:prstDash val="solid"/>
                      <a:round/>
                      <a:headEnd type="none" w="med" len="med"/>
                      <a:tailEnd type="none" w="med" len="med"/>
                    </a:lnR>
                    <a:lnT w="12700" cap="flat" cmpd="sng" algn="ctr">
                      <a:solidFill>
                        <a:srgbClr val="9F8AB9"/>
                      </a:solidFill>
                      <a:prstDash val="solid"/>
                      <a:round/>
                      <a:headEnd type="none" w="med" len="med"/>
                      <a:tailEnd type="none" w="med" len="med"/>
                    </a:lnT>
                    <a:lnB w="12700" cap="flat" cmpd="sng" algn="ctr">
                      <a:solidFill>
                        <a:srgbClr val="9F8AB9"/>
                      </a:solidFill>
                      <a:prstDash val="solid"/>
                      <a:round/>
                      <a:headEnd type="none" w="med" len="med"/>
                      <a:tailEnd type="none" w="med" len="med"/>
                    </a:lnB>
                    <a:solidFill>
                      <a:srgbClr val="DFD8E8"/>
                    </a:solidFill>
                  </a:tcPr>
                </a:tc>
              </a:tr>
            </a:tbl>
          </a:graphicData>
        </a:graphic>
      </p:graphicFrame>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4000" b="1" dirty="0" smtClean="0">
                <a:ea typeface="宋体" pitchFamily="2" charset="-122"/>
              </a:rPr>
              <a:t>4.</a:t>
            </a:r>
            <a:r>
              <a:rPr lang="zh-CN" altLang="zh-CN" sz="4000" b="1" dirty="0" smtClean="0">
                <a:ea typeface="宋体" pitchFamily="2" charset="-122"/>
              </a:rPr>
              <a:t>正在继续的行动</a:t>
            </a:r>
            <a:endParaRPr lang="zh-CN" altLang="en-US" sz="4000" dirty="0" smtClean="0">
              <a:ea typeface="宋体" pitchFamily="2" charset="-122"/>
            </a:endParaRPr>
          </a:p>
        </p:txBody>
      </p:sp>
      <p:graphicFrame>
        <p:nvGraphicFramePr>
          <p:cNvPr id="4" name="图示 3"/>
          <p:cNvGraphicFramePr/>
          <p:nvPr/>
        </p:nvGraphicFramePr>
        <p:xfrm>
          <a:off x="2286000" y="1047750"/>
          <a:ext cx="4572000" cy="304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93838" y="249238"/>
            <a:ext cx="6172200" cy="857250"/>
          </a:xfrm>
        </p:spPr>
        <p:txBody>
          <a:bodyPr>
            <a:normAutofit fontScale="90000"/>
          </a:bodyPr>
          <a:lstStyle/>
          <a:p>
            <a:r>
              <a:rPr lang="zh-CN" altLang="en-US" sz="1800" smtClean="0">
                <a:ea typeface="宋体" pitchFamily="2" charset="-122"/>
              </a:rPr>
              <a:t>表</a:t>
            </a:r>
            <a:r>
              <a:rPr lang="en-US" altLang="zh-CN" sz="1800" smtClean="0">
                <a:ea typeface="宋体" pitchFamily="2" charset="-122"/>
              </a:rPr>
              <a:t>4. </a:t>
            </a:r>
            <a:r>
              <a:rPr lang="zh-CN" altLang="zh-CN" sz="1800" b="1" smtClean="0">
                <a:ea typeface="宋体" pitchFamily="2" charset="-122"/>
              </a:rPr>
              <a:t>正在继续的“禁止烟草广告、促销和赞助”法律行动</a:t>
            </a:r>
            <a:r>
              <a:rPr lang="zh-CN" altLang="zh-CN" sz="4000" smtClean="0">
                <a:ea typeface="宋体" pitchFamily="2" charset="-122"/>
              </a:rPr>
              <a:t/>
            </a:r>
            <a:br>
              <a:rPr lang="zh-CN" altLang="zh-CN" sz="4000" smtClean="0">
                <a:ea typeface="宋体" pitchFamily="2" charset="-122"/>
              </a:rPr>
            </a:br>
            <a:endParaRPr lang="zh-CN" altLang="en-US" sz="4000" smtClean="0">
              <a:ea typeface="宋体" pitchFamily="2" charset="-122"/>
            </a:endParaRPr>
          </a:p>
        </p:txBody>
      </p:sp>
      <p:graphicFrame>
        <p:nvGraphicFramePr>
          <p:cNvPr id="4" name="表格 3"/>
          <p:cNvGraphicFramePr>
            <a:graphicFrameLocks noGrp="1"/>
          </p:cNvGraphicFramePr>
          <p:nvPr/>
        </p:nvGraphicFramePr>
        <p:xfrm>
          <a:off x="1143000" y="735013"/>
          <a:ext cx="6858001" cy="5791200"/>
        </p:xfrm>
        <a:graphic>
          <a:graphicData uri="http://schemas.openxmlformats.org/drawingml/2006/table">
            <a:tbl>
              <a:tblPr/>
              <a:tblGrid>
                <a:gridCol w="333202"/>
                <a:gridCol w="1221738"/>
                <a:gridCol w="2698757"/>
                <a:gridCol w="2604304"/>
              </a:tblGrid>
              <a:tr h="180975">
                <a:tc>
                  <a:txBody>
                    <a:bodyPr/>
                    <a:lstStyle/>
                    <a:p>
                      <a:pPr algn="ctr">
                        <a:lnSpc>
                          <a:spcPts val="1900"/>
                        </a:lnSpc>
                        <a:spcAft>
                          <a:spcPts val="0"/>
                        </a:spcAft>
                      </a:pPr>
                      <a:r>
                        <a:rPr lang="zh-CN" sz="900" b="1" kern="0" dirty="0">
                          <a:solidFill>
                            <a:srgbClr val="FFFFFF"/>
                          </a:solidFill>
                          <a:latin typeface="Calibri"/>
                          <a:ea typeface="SimSun"/>
                          <a:cs typeface="SimSun"/>
                        </a:rPr>
                        <a:t>编号</a:t>
                      </a:r>
                      <a:endParaRPr lang="zh-CN" sz="800" kern="100" dirty="0">
                        <a:latin typeface="Calibri"/>
                        <a:ea typeface="SimSun"/>
                        <a:cs typeface="Times New Roman"/>
                      </a:endParaRPr>
                    </a:p>
                  </a:txBody>
                  <a:tcPr marL="36095" marR="36095" marT="0" marB="0">
                    <a:lnL w="12700" cap="flat" cmpd="sng" algn="ctr">
                      <a:solidFill>
                        <a:srgbClr val="F9B074"/>
                      </a:solidFill>
                      <a:prstDash val="solid"/>
                      <a:round/>
                      <a:headEnd type="none" w="med" len="med"/>
                      <a:tailEnd type="none" w="med" len="med"/>
                    </a:lnL>
                    <a:lnR>
                      <a:noFill/>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79646"/>
                    </a:solidFill>
                  </a:tcPr>
                </a:tc>
                <a:tc>
                  <a:txBody>
                    <a:bodyPr/>
                    <a:lstStyle/>
                    <a:p>
                      <a:pPr algn="ctr">
                        <a:lnSpc>
                          <a:spcPts val="1900"/>
                        </a:lnSpc>
                        <a:spcAft>
                          <a:spcPts val="0"/>
                        </a:spcAft>
                      </a:pPr>
                      <a:r>
                        <a:rPr lang="zh-CN" sz="900" b="1" kern="0">
                          <a:solidFill>
                            <a:srgbClr val="FFFFFF"/>
                          </a:solidFill>
                          <a:latin typeface="Calibri"/>
                          <a:ea typeface="SimSun"/>
                          <a:cs typeface="SimSun"/>
                        </a:rPr>
                        <a:t>事件</a:t>
                      </a:r>
                      <a:endParaRPr lang="zh-CN" sz="800" kern="100">
                        <a:latin typeface="Calibri"/>
                        <a:ea typeface="SimSun"/>
                        <a:cs typeface="Times New Roman"/>
                      </a:endParaRPr>
                    </a:p>
                  </a:txBody>
                  <a:tcPr marL="36095" marR="36095" marT="0" marB="0">
                    <a:lnL>
                      <a:noFill/>
                    </a:lnL>
                    <a:lnR>
                      <a:noFill/>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79646"/>
                    </a:solidFill>
                  </a:tcPr>
                </a:tc>
                <a:tc>
                  <a:txBody>
                    <a:bodyPr/>
                    <a:lstStyle/>
                    <a:p>
                      <a:pPr algn="ctr">
                        <a:lnSpc>
                          <a:spcPts val="1900"/>
                        </a:lnSpc>
                        <a:spcAft>
                          <a:spcPts val="0"/>
                        </a:spcAft>
                      </a:pPr>
                      <a:r>
                        <a:rPr lang="zh-CN" sz="900" b="1" kern="0">
                          <a:solidFill>
                            <a:srgbClr val="FFFFFF"/>
                          </a:solidFill>
                          <a:latin typeface="Calibri"/>
                          <a:ea typeface="SimSun"/>
                          <a:cs typeface="SimSun"/>
                        </a:rPr>
                        <a:t>揭露</a:t>
                      </a:r>
                      <a:endParaRPr lang="zh-CN" sz="800" kern="100">
                        <a:latin typeface="Calibri"/>
                        <a:ea typeface="SimSun"/>
                        <a:cs typeface="Times New Roman"/>
                      </a:endParaRPr>
                    </a:p>
                  </a:txBody>
                  <a:tcPr marL="36095" marR="36095" marT="0" marB="0">
                    <a:lnL>
                      <a:noFill/>
                    </a:lnL>
                    <a:lnR>
                      <a:noFill/>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79646"/>
                    </a:solidFill>
                  </a:tcPr>
                </a:tc>
                <a:tc>
                  <a:txBody>
                    <a:bodyPr/>
                    <a:lstStyle/>
                    <a:p>
                      <a:pPr algn="l">
                        <a:lnSpc>
                          <a:spcPts val="1900"/>
                        </a:lnSpc>
                        <a:spcAft>
                          <a:spcPts val="0"/>
                        </a:spcAft>
                      </a:pPr>
                      <a:r>
                        <a:rPr lang="zh-CN" sz="900" b="1" kern="0">
                          <a:solidFill>
                            <a:srgbClr val="FFFFFF"/>
                          </a:solidFill>
                          <a:latin typeface="Calibri"/>
                          <a:ea typeface="SimSun"/>
                          <a:cs typeface="SimSun"/>
                        </a:rPr>
                        <a:t>结果 </a:t>
                      </a:r>
                      <a:endParaRPr lang="zh-CN" sz="800" kern="100">
                        <a:latin typeface="Calibri"/>
                        <a:ea typeface="SimSun"/>
                        <a:cs typeface="Times New Roman"/>
                      </a:endParaRPr>
                    </a:p>
                  </a:txBody>
                  <a:tcPr marL="36095" marR="36095" marT="0" marB="0">
                    <a:lnL>
                      <a:noFill/>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79646"/>
                    </a:solidFill>
                  </a:tcPr>
                </a:tc>
              </a:tr>
              <a:tr h="1085850">
                <a:tc>
                  <a:txBody>
                    <a:bodyPr/>
                    <a:lstStyle/>
                    <a:p>
                      <a:pPr algn="ctr">
                        <a:lnSpc>
                          <a:spcPts val="1900"/>
                        </a:lnSpc>
                        <a:spcAft>
                          <a:spcPts val="0"/>
                        </a:spcAft>
                        <a:tabLst>
                          <a:tab pos="269875" algn="l"/>
                        </a:tabLst>
                      </a:pPr>
                      <a:r>
                        <a:rPr lang="en-US" sz="900" b="1" kern="0">
                          <a:solidFill>
                            <a:srgbClr val="000000"/>
                          </a:solidFill>
                          <a:latin typeface="SimSun"/>
                          <a:ea typeface="SimSun"/>
                          <a:cs typeface="SimSun"/>
                        </a:rPr>
                        <a:t>1</a:t>
                      </a:r>
                      <a:endParaRPr lang="zh-CN" sz="800" kern="100">
                        <a:latin typeface="Calibri"/>
                        <a:ea typeface="SimSun"/>
                        <a:cs typeface="Times New Roman"/>
                      </a:endParaRPr>
                    </a:p>
                  </a:txBody>
                  <a:tcPr marL="36095" marR="36095" marT="0" marB="0">
                    <a:lnL w="12700" cap="flat" cmpd="sng" algn="ctr">
                      <a:solidFill>
                        <a:srgbClr val="F9B074"/>
                      </a:solidFill>
                      <a:prstDash val="solid"/>
                      <a:round/>
                      <a:headEnd type="none" w="med" len="med"/>
                      <a:tailEnd type="none" w="med" len="med"/>
                    </a:lnL>
                    <a:lnR>
                      <a:noFill/>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l">
                        <a:lnSpc>
                          <a:spcPts val="1900"/>
                        </a:lnSpc>
                        <a:spcAft>
                          <a:spcPts val="0"/>
                        </a:spcAft>
                      </a:pPr>
                      <a:r>
                        <a:rPr lang="zh-CN" sz="900" b="1" kern="0">
                          <a:solidFill>
                            <a:srgbClr val="000000"/>
                          </a:solidFill>
                          <a:latin typeface="Calibri"/>
                          <a:ea typeface="SimSun"/>
                          <a:cs typeface="SimSun"/>
                        </a:rPr>
                        <a:t>呼吁无烟影视</a:t>
                      </a:r>
                      <a:endParaRPr lang="zh-CN" sz="800" kern="100">
                        <a:latin typeface="Calibri"/>
                        <a:ea typeface="SimSun"/>
                        <a:cs typeface="Times New Roman"/>
                      </a:endParaRPr>
                    </a:p>
                  </a:txBody>
                  <a:tcPr marL="36095" marR="36095" marT="0" marB="0">
                    <a:lnL>
                      <a:noFill/>
                    </a:lnL>
                    <a:lnR>
                      <a:noFill/>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just">
                        <a:lnSpc>
                          <a:spcPts val="1900"/>
                        </a:lnSpc>
                        <a:spcAft>
                          <a:spcPts val="0"/>
                        </a:spcAft>
                      </a:pPr>
                      <a:r>
                        <a:rPr lang="en-US" sz="900" b="1" kern="100" dirty="0">
                          <a:latin typeface="Calibri"/>
                          <a:ea typeface="SimSun"/>
                          <a:cs typeface="Times New Roman"/>
                        </a:rPr>
                        <a:t>2007</a:t>
                      </a:r>
                      <a:r>
                        <a:rPr lang="zh-CN" sz="900" b="1" kern="100" dirty="0">
                          <a:latin typeface="Calibri"/>
                          <a:ea typeface="SimSun"/>
                          <a:cs typeface="Times New Roman"/>
                        </a:rPr>
                        <a:t>年</a:t>
                      </a:r>
                      <a:r>
                        <a:rPr lang="en-US" sz="900" b="1" kern="100" dirty="0">
                          <a:latin typeface="Calibri"/>
                          <a:ea typeface="SimSun"/>
                          <a:cs typeface="Times New Roman"/>
                        </a:rPr>
                        <a:t>7</a:t>
                      </a:r>
                      <a:r>
                        <a:rPr lang="zh-CN" sz="900" b="1" kern="100" dirty="0">
                          <a:latin typeface="Calibri"/>
                          <a:ea typeface="SimSun"/>
                          <a:cs typeface="Times New Roman"/>
                        </a:rPr>
                        <a:t>月新探健康发展研究中心举办 “执行新准则，促进无烟环境”研讨会，</a:t>
                      </a:r>
                      <a:r>
                        <a:rPr lang="en-US" sz="900" b="1" kern="100" dirty="0">
                          <a:latin typeface="Calibri"/>
                          <a:ea typeface="SimSun"/>
                          <a:cs typeface="Times New Roman"/>
                        </a:rPr>
                        <a:t>30 </a:t>
                      </a:r>
                      <a:r>
                        <a:rPr lang="zh-CN" sz="900" b="1" kern="100" dirty="0">
                          <a:latin typeface="Calibri"/>
                          <a:ea typeface="SimSun"/>
                          <a:cs typeface="Times New Roman"/>
                        </a:rPr>
                        <a:t>家相关控烟相关组织团体起草了《致广电总局建议书》，呼吁倡导无烟影视。</a:t>
                      </a:r>
                      <a:endParaRPr lang="zh-CN" sz="800" kern="100" dirty="0">
                        <a:latin typeface="Calibri"/>
                        <a:ea typeface="SimSun"/>
                        <a:cs typeface="Times New Roman"/>
                      </a:endParaRPr>
                    </a:p>
                    <a:p>
                      <a:pPr algn="just">
                        <a:lnSpc>
                          <a:spcPts val="1900"/>
                        </a:lnSpc>
                        <a:spcAft>
                          <a:spcPts val="0"/>
                        </a:spcAft>
                      </a:pPr>
                      <a:r>
                        <a:rPr lang="en-US" sz="900" b="1" kern="100" dirty="0">
                          <a:solidFill>
                            <a:srgbClr val="000000"/>
                          </a:solidFill>
                          <a:latin typeface="Calibri"/>
                          <a:ea typeface="SimSun"/>
                          <a:cs typeface="Times New Roman"/>
                        </a:rPr>
                        <a:t>2009</a:t>
                      </a:r>
                      <a:r>
                        <a:rPr lang="zh-CN" sz="900" b="1" kern="100" dirty="0">
                          <a:solidFill>
                            <a:srgbClr val="000000"/>
                          </a:solidFill>
                          <a:latin typeface="Calibri"/>
                          <a:ea typeface="SimSun"/>
                          <a:cs typeface="Times New Roman"/>
                        </a:rPr>
                        <a:t>中国控烟协会致函国家广电总局，呼吁尽快制定并颁布无烟影视政策</a:t>
                      </a:r>
                      <a:endParaRPr lang="zh-CN" sz="800" kern="100" dirty="0">
                        <a:latin typeface="Calibri"/>
                        <a:ea typeface="SimSun"/>
                        <a:cs typeface="Times New Roman"/>
                      </a:endParaRPr>
                    </a:p>
                  </a:txBody>
                  <a:tcPr marL="36095" marR="36095" marT="0" marB="0">
                    <a:lnL>
                      <a:noFill/>
                    </a:lnL>
                    <a:lnR>
                      <a:noFill/>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l">
                        <a:lnSpc>
                          <a:spcPts val="1900"/>
                        </a:lnSpc>
                        <a:spcAft>
                          <a:spcPts val="0"/>
                        </a:spcAft>
                      </a:pPr>
                      <a:r>
                        <a:rPr lang="zh-CN" sz="900" b="1" kern="100">
                          <a:latin typeface="Calibri"/>
                          <a:ea typeface="SimSun"/>
                          <a:cs typeface="Times New Roman"/>
                        </a:rPr>
                        <a:t>对新探中心的致函，</a:t>
                      </a:r>
                      <a:r>
                        <a:rPr lang="en-US" sz="900" b="1" kern="100">
                          <a:latin typeface="Calibri"/>
                          <a:ea typeface="SimSun"/>
                          <a:cs typeface="Times New Roman"/>
                        </a:rPr>
                        <a:t>2007</a:t>
                      </a:r>
                      <a:r>
                        <a:rPr lang="zh-CN" sz="900" b="1" kern="100">
                          <a:latin typeface="Calibri"/>
                          <a:ea typeface="SimSun"/>
                          <a:cs typeface="Times New Roman"/>
                        </a:rPr>
                        <a:t>年广电总局回函表示：杜绝滥用吸烟镜头现象、实现“无烟影视”是国家广电总局的责任和义务。</a:t>
                      </a:r>
                      <a:endParaRPr lang="zh-CN" sz="800" kern="100">
                        <a:latin typeface="Calibri"/>
                        <a:ea typeface="SimSun"/>
                        <a:cs typeface="Times New Roman"/>
                      </a:endParaRPr>
                    </a:p>
                    <a:p>
                      <a:pPr algn="l">
                        <a:lnSpc>
                          <a:spcPts val="1900"/>
                        </a:lnSpc>
                        <a:spcAft>
                          <a:spcPts val="0"/>
                        </a:spcAft>
                      </a:pPr>
                      <a:r>
                        <a:rPr lang="zh-CN" sz="900" b="1" kern="100">
                          <a:latin typeface="Calibri"/>
                          <a:ea typeface="SimSun"/>
                          <a:cs typeface="Times New Roman"/>
                        </a:rPr>
                        <a:t>对中国控烟协会的呼吁，</a:t>
                      </a:r>
                      <a:r>
                        <a:rPr lang="zh-CN" sz="900" b="1" kern="100">
                          <a:solidFill>
                            <a:srgbClr val="000000"/>
                          </a:solidFill>
                          <a:latin typeface="Calibri"/>
                          <a:ea typeface="SimSun"/>
                          <a:cs typeface="Times New Roman"/>
                        </a:rPr>
                        <a:t>国家广电总局于</a:t>
                      </a:r>
                      <a:r>
                        <a:rPr lang="en-US" sz="900" b="1" kern="100">
                          <a:solidFill>
                            <a:srgbClr val="000000"/>
                          </a:solidFill>
                          <a:latin typeface="Calibri"/>
                          <a:ea typeface="SimSun"/>
                          <a:cs typeface="Times New Roman"/>
                        </a:rPr>
                        <a:t>2009</a:t>
                      </a:r>
                      <a:r>
                        <a:rPr lang="zh-CN" sz="900" b="1" kern="100">
                          <a:solidFill>
                            <a:srgbClr val="000000"/>
                          </a:solidFill>
                          <a:latin typeface="Calibri"/>
                          <a:ea typeface="SimSun"/>
                          <a:cs typeface="Times New Roman"/>
                        </a:rPr>
                        <a:t>年</a:t>
                      </a:r>
                      <a:r>
                        <a:rPr lang="en-US" sz="900" b="1" kern="100">
                          <a:solidFill>
                            <a:srgbClr val="000000"/>
                          </a:solidFill>
                          <a:latin typeface="Calibri"/>
                          <a:ea typeface="SimSun"/>
                          <a:cs typeface="Times New Roman"/>
                        </a:rPr>
                        <a:t>7</a:t>
                      </a:r>
                      <a:r>
                        <a:rPr lang="zh-CN" sz="900" b="1" kern="100">
                          <a:solidFill>
                            <a:srgbClr val="000000"/>
                          </a:solidFill>
                          <a:latin typeface="Calibri"/>
                          <a:ea typeface="SimSun"/>
                          <a:cs typeface="Times New Roman"/>
                        </a:rPr>
                        <a:t>月</a:t>
                      </a:r>
                      <a:r>
                        <a:rPr lang="en-US" sz="900" b="1" kern="100">
                          <a:solidFill>
                            <a:srgbClr val="000000"/>
                          </a:solidFill>
                          <a:latin typeface="Calibri"/>
                          <a:ea typeface="SimSun"/>
                          <a:cs typeface="Times New Roman"/>
                        </a:rPr>
                        <a:t>12</a:t>
                      </a:r>
                      <a:r>
                        <a:rPr lang="zh-CN" sz="900" b="1" kern="100">
                          <a:solidFill>
                            <a:srgbClr val="000000"/>
                          </a:solidFill>
                          <a:latin typeface="Calibri"/>
                          <a:ea typeface="SimSun"/>
                          <a:cs typeface="Times New Roman"/>
                        </a:rPr>
                        <a:t>日和</a:t>
                      </a:r>
                      <a:r>
                        <a:rPr lang="en-US" sz="900" b="1" kern="100">
                          <a:solidFill>
                            <a:srgbClr val="000000"/>
                          </a:solidFill>
                          <a:latin typeface="Calibri"/>
                          <a:ea typeface="SimSun"/>
                          <a:cs typeface="Times New Roman"/>
                        </a:rPr>
                        <a:t>2010</a:t>
                      </a:r>
                      <a:r>
                        <a:rPr lang="zh-CN" sz="900" b="1" kern="100">
                          <a:solidFill>
                            <a:srgbClr val="000000"/>
                          </a:solidFill>
                          <a:latin typeface="Calibri"/>
                          <a:ea typeface="SimSun"/>
                          <a:cs typeface="Times New Roman"/>
                        </a:rPr>
                        <a:t>年</a:t>
                      </a:r>
                      <a:r>
                        <a:rPr lang="en-US" sz="900" b="1" kern="100">
                          <a:solidFill>
                            <a:srgbClr val="000000"/>
                          </a:solidFill>
                          <a:latin typeface="Calibri"/>
                          <a:ea typeface="SimSun"/>
                          <a:cs typeface="Times New Roman"/>
                        </a:rPr>
                        <a:t>2</a:t>
                      </a:r>
                      <a:r>
                        <a:rPr lang="zh-CN" sz="900" b="1" kern="100">
                          <a:solidFill>
                            <a:srgbClr val="000000"/>
                          </a:solidFill>
                          <a:latin typeface="Calibri"/>
                          <a:ea typeface="SimSun"/>
                          <a:cs typeface="Times New Roman"/>
                        </a:rPr>
                        <a:t>月</a:t>
                      </a:r>
                      <a:r>
                        <a:rPr lang="en-US" sz="900" b="1" kern="100">
                          <a:solidFill>
                            <a:srgbClr val="000000"/>
                          </a:solidFill>
                          <a:latin typeface="Calibri"/>
                          <a:ea typeface="SimSun"/>
                          <a:cs typeface="Times New Roman"/>
                        </a:rPr>
                        <a:t>12</a:t>
                      </a:r>
                      <a:r>
                        <a:rPr lang="zh-CN" sz="900" b="1" kern="100">
                          <a:solidFill>
                            <a:srgbClr val="000000"/>
                          </a:solidFill>
                          <a:latin typeface="Calibri"/>
                          <a:ea typeface="SimSun"/>
                          <a:cs typeface="Times New Roman"/>
                        </a:rPr>
                        <a:t>日两次下发《关于严格控制电视剧中吸烟草镜头的通知》。 </a:t>
                      </a:r>
                      <a:endParaRPr lang="zh-CN" sz="800" kern="100">
                        <a:latin typeface="Calibri"/>
                        <a:ea typeface="SimSun"/>
                        <a:cs typeface="Times New Roman"/>
                      </a:endParaRPr>
                    </a:p>
                  </a:txBody>
                  <a:tcPr marL="36095" marR="36095" marT="0" marB="0">
                    <a:lnL>
                      <a:noFill/>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r>
              <a:tr h="361950">
                <a:tc>
                  <a:txBody>
                    <a:bodyPr/>
                    <a:lstStyle/>
                    <a:p>
                      <a:pPr algn="ctr">
                        <a:lnSpc>
                          <a:spcPts val="1900"/>
                        </a:lnSpc>
                        <a:spcAft>
                          <a:spcPts val="0"/>
                        </a:spcAft>
                        <a:tabLst>
                          <a:tab pos="269875" algn="l"/>
                        </a:tabLst>
                      </a:pPr>
                      <a:r>
                        <a:rPr lang="en-US" sz="900" b="1" kern="0">
                          <a:solidFill>
                            <a:srgbClr val="000000"/>
                          </a:solidFill>
                          <a:latin typeface="SimSun"/>
                          <a:ea typeface="SimSun"/>
                          <a:cs typeface="SimSun"/>
                        </a:rPr>
                        <a:t>2</a:t>
                      </a:r>
                      <a:endParaRPr lang="zh-CN" sz="800" kern="100">
                        <a:latin typeface="Calibri"/>
                        <a:ea typeface="SimSun"/>
                        <a:cs typeface="Times New Roman"/>
                      </a:endParaRPr>
                    </a:p>
                  </a:txBody>
                  <a:tcPr marL="36095" marR="36095" marT="0" marB="0">
                    <a:lnL w="12700" cap="flat" cmpd="sng" algn="ctr">
                      <a:solidFill>
                        <a:srgbClr val="F9B074"/>
                      </a:solidFill>
                      <a:prstDash val="solid"/>
                      <a:round/>
                      <a:headEnd type="none" w="med" len="med"/>
                      <a:tailEnd type="none" w="med" len="med"/>
                    </a:lnL>
                    <a:lnR>
                      <a:noFill/>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tcPr>
                </a:tc>
                <a:tc>
                  <a:txBody>
                    <a:bodyPr/>
                    <a:lstStyle/>
                    <a:p>
                      <a:pPr algn="l">
                        <a:lnSpc>
                          <a:spcPts val="1900"/>
                        </a:lnSpc>
                        <a:spcAft>
                          <a:spcPts val="0"/>
                        </a:spcAft>
                      </a:pPr>
                      <a:r>
                        <a:rPr lang="zh-CN" sz="900" b="1" kern="0">
                          <a:solidFill>
                            <a:srgbClr val="000000"/>
                          </a:solidFill>
                          <a:latin typeface="Calibri"/>
                          <a:ea typeface="SimSun"/>
                          <a:cs typeface="SimSun"/>
                        </a:rPr>
                        <a:t>烟悦网非法刊登烟草广告</a:t>
                      </a:r>
                      <a:endParaRPr lang="zh-CN" sz="800" kern="100">
                        <a:latin typeface="Calibri"/>
                        <a:ea typeface="SimSun"/>
                        <a:cs typeface="Times New Roman"/>
                      </a:endParaRPr>
                    </a:p>
                  </a:txBody>
                  <a:tcPr marL="36095" marR="36095" marT="0" marB="0">
                    <a:lnL>
                      <a:noFill/>
                    </a:lnL>
                    <a:lnR>
                      <a:noFill/>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tcPr>
                </a:tc>
                <a:tc>
                  <a:txBody>
                    <a:bodyPr/>
                    <a:lstStyle/>
                    <a:p>
                      <a:pPr algn="just">
                        <a:lnSpc>
                          <a:spcPts val="1900"/>
                        </a:lnSpc>
                        <a:spcAft>
                          <a:spcPts val="0"/>
                        </a:spcAft>
                      </a:pPr>
                      <a:r>
                        <a:rPr lang="en-US" sz="900" b="1" kern="100">
                          <a:solidFill>
                            <a:srgbClr val="000000"/>
                          </a:solidFill>
                          <a:latin typeface="Calibri"/>
                          <a:ea typeface="SimSun"/>
                          <a:cs typeface="Times New Roman"/>
                        </a:rPr>
                        <a:t>2013</a:t>
                      </a:r>
                      <a:r>
                        <a:rPr lang="zh-CN" sz="900" b="1" kern="100">
                          <a:solidFill>
                            <a:srgbClr val="000000"/>
                          </a:solidFill>
                          <a:latin typeface="Calibri"/>
                          <a:ea typeface="SimSun"/>
                          <a:cs typeface="Times New Roman"/>
                        </a:rPr>
                        <a:t>年</a:t>
                      </a:r>
                      <a:r>
                        <a:rPr lang="en-US" sz="900" b="1" kern="100">
                          <a:solidFill>
                            <a:srgbClr val="000000"/>
                          </a:solidFill>
                          <a:latin typeface="Calibri"/>
                          <a:ea typeface="SimSun"/>
                          <a:cs typeface="Times New Roman"/>
                        </a:rPr>
                        <a:t>7</a:t>
                      </a:r>
                      <a:r>
                        <a:rPr lang="zh-CN" sz="900" b="1" kern="100">
                          <a:solidFill>
                            <a:srgbClr val="000000"/>
                          </a:solidFill>
                          <a:latin typeface="Calibri"/>
                          <a:ea typeface="SimSun"/>
                          <a:cs typeface="Times New Roman"/>
                        </a:rPr>
                        <a:t>月发现</a:t>
                      </a:r>
                      <a:r>
                        <a:rPr lang="zh-CN" sz="900" b="1" kern="0">
                          <a:latin typeface="Calibri"/>
                          <a:ea typeface="SimSun"/>
                          <a:cs typeface="Tahoma"/>
                        </a:rPr>
                        <a:t>烟悦网明目张胆地登载了大量的烟草广告</a:t>
                      </a:r>
                      <a:endParaRPr lang="zh-CN" sz="800" kern="100">
                        <a:latin typeface="Calibri"/>
                        <a:ea typeface="SimSun"/>
                        <a:cs typeface="Times New Roman"/>
                      </a:endParaRPr>
                    </a:p>
                  </a:txBody>
                  <a:tcPr marL="36095" marR="36095" marT="0" marB="0">
                    <a:lnL>
                      <a:noFill/>
                    </a:lnL>
                    <a:lnR>
                      <a:noFill/>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tcPr>
                </a:tc>
                <a:tc>
                  <a:txBody>
                    <a:bodyPr/>
                    <a:lstStyle/>
                    <a:p>
                      <a:pPr algn="l">
                        <a:lnSpc>
                          <a:spcPts val="1900"/>
                        </a:lnSpc>
                        <a:spcAft>
                          <a:spcPts val="0"/>
                        </a:spcAft>
                      </a:pPr>
                      <a:r>
                        <a:rPr lang="zh-CN" sz="900" b="1" kern="100">
                          <a:solidFill>
                            <a:srgbClr val="000000"/>
                          </a:solidFill>
                          <a:latin typeface="Calibri"/>
                          <a:ea typeface="SimSun"/>
                          <a:cs typeface="Times New Roman"/>
                        </a:rPr>
                        <a:t>新探健康发展研究中心向北京市工商行政管理局投诉，但至今未得到回复。</a:t>
                      </a:r>
                      <a:endParaRPr lang="zh-CN" sz="800" kern="100">
                        <a:latin typeface="Calibri"/>
                        <a:ea typeface="SimSun"/>
                        <a:cs typeface="Times New Roman"/>
                      </a:endParaRPr>
                    </a:p>
                  </a:txBody>
                  <a:tcPr marL="36095" marR="36095" marT="0" marB="0">
                    <a:lnL>
                      <a:noFill/>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tcPr>
                </a:tc>
              </a:tr>
              <a:tr h="723900">
                <a:tc>
                  <a:txBody>
                    <a:bodyPr/>
                    <a:lstStyle/>
                    <a:p>
                      <a:pPr algn="ctr">
                        <a:lnSpc>
                          <a:spcPts val="1900"/>
                        </a:lnSpc>
                        <a:spcAft>
                          <a:spcPts val="0"/>
                        </a:spcAft>
                        <a:tabLst>
                          <a:tab pos="269875" algn="l"/>
                        </a:tabLst>
                      </a:pPr>
                      <a:r>
                        <a:rPr lang="en-US" sz="900" b="1" kern="0">
                          <a:solidFill>
                            <a:srgbClr val="000000"/>
                          </a:solidFill>
                          <a:latin typeface="SimSun"/>
                          <a:ea typeface="SimSun"/>
                          <a:cs typeface="SimSun"/>
                        </a:rPr>
                        <a:t>3</a:t>
                      </a:r>
                      <a:endParaRPr lang="zh-CN" sz="800" kern="100">
                        <a:latin typeface="Calibri"/>
                        <a:ea typeface="SimSun"/>
                        <a:cs typeface="Times New Roman"/>
                      </a:endParaRPr>
                    </a:p>
                  </a:txBody>
                  <a:tcPr marL="36095" marR="36095" marT="0" marB="0">
                    <a:lnL w="12700" cap="flat" cmpd="sng" algn="ctr">
                      <a:solidFill>
                        <a:srgbClr val="F9B074"/>
                      </a:solidFill>
                      <a:prstDash val="solid"/>
                      <a:round/>
                      <a:headEnd type="none" w="med" len="med"/>
                      <a:tailEnd type="none" w="med" len="med"/>
                    </a:lnL>
                    <a:lnR>
                      <a:noFill/>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l">
                        <a:lnSpc>
                          <a:spcPts val="1900"/>
                        </a:lnSpc>
                        <a:spcAft>
                          <a:spcPts val="0"/>
                        </a:spcAft>
                      </a:pPr>
                      <a:r>
                        <a:rPr lang="zh-CN" sz="900" b="1" kern="0">
                          <a:solidFill>
                            <a:srgbClr val="000000"/>
                          </a:solidFill>
                          <a:latin typeface="Calibri"/>
                          <a:ea typeface="SimSun"/>
                          <a:cs typeface="SimSun"/>
                        </a:rPr>
                        <a:t>南方周末刊登变相烟草广告</a:t>
                      </a:r>
                      <a:endParaRPr lang="zh-CN" sz="800" kern="100">
                        <a:latin typeface="Calibri"/>
                        <a:ea typeface="SimSun"/>
                        <a:cs typeface="Times New Roman"/>
                      </a:endParaRPr>
                    </a:p>
                  </a:txBody>
                  <a:tcPr marL="36095" marR="36095" marT="0" marB="0">
                    <a:lnL>
                      <a:noFill/>
                    </a:lnL>
                    <a:lnR>
                      <a:noFill/>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just">
                        <a:lnSpc>
                          <a:spcPts val="1900"/>
                        </a:lnSpc>
                        <a:spcAft>
                          <a:spcPts val="0"/>
                        </a:spcAft>
                      </a:pPr>
                      <a:r>
                        <a:rPr lang="zh-CN" sz="900" b="1" kern="100">
                          <a:solidFill>
                            <a:srgbClr val="000000"/>
                          </a:solidFill>
                          <a:latin typeface="Calibri"/>
                          <a:ea typeface="SimSun"/>
                          <a:cs typeface="Times New Roman"/>
                        </a:rPr>
                        <a:t>《南方周末》于</a:t>
                      </a:r>
                      <a:r>
                        <a:rPr lang="en-US" sz="900" b="1" kern="100">
                          <a:solidFill>
                            <a:srgbClr val="000000"/>
                          </a:solidFill>
                          <a:latin typeface="Calibri"/>
                          <a:ea typeface="SimSun"/>
                          <a:cs typeface="Times New Roman"/>
                        </a:rPr>
                        <a:t>2013</a:t>
                      </a:r>
                      <a:r>
                        <a:rPr lang="zh-CN" sz="900" b="1" kern="100">
                          <a:solidFill>
                            <a:srgbClr val="000000"/>
                          </a:solidFill>
                          <a:latin typeface="Calibri"/>
                          <a:ea typeface="SimSun"/>
                          <a:cs typeface="Times New Roman"/>
                        </a:rPr>
                        <a:t>年</a:t>
                      </a:r>
                      <a:r>
                        <a:rPr lang="en-US" sz="900" b="1" kern="100">
                          <a:solidFill>
                            <a:srgbClr val="000000"/>
                          </a:solidFill>
                          <a:latin typeface="Calibri"/>
                          <a:ea typeface="SimSun"/>
                          <a:cs typeface="Times New Roman"/>
                        </a:rPr>
                        <a:t>12</a:t>
                      </a:r>
                      <a:r>
                        <a:rPr lang="zh-CN" sz="900" b="1" kern="100">
                          <a:solidFill>
                            <a:srgbClr val="000000"/>
                          </a:solidFill>
                          <a:latin typeface="Calibri"/>
                          <a:ea typeface="SimSun"/>
                          <a:cs typeface="Times New Roman"/>
                        </a:rPr>
                        <a:t>月</a:t>
                      </a:r>
                      <a:r>
                        <a:rPr lang="en-US" sz="900" b="1" kern="100">
                          <a:solidFill>
                            <a:srgbClr val="000000"/>
                          </a:solidFill>
                          <a:latin typeface="Calibri"/>
                          <a:ea typeface="SimSun"/>
                          <a:cs typeface="Times New Roman"/>
                        </a:rPr>
                        <a:t>5</a:t>
                      </a:r>
                      <a:r>
                        <a:rPr lang="zh-CN" sz="900" b="1" kern="100">
                          <a:solidFill>
                            <a:srgbClr val="000000"/>
                          </a:solidFill>
                          <a:latin typeface="Calibri"/>
                          <a:ea typeface="SimSun"/>
                          <a:cs typeface="Times New Roman"/>
                        </a:rPr>
                        <a:t>日</a:t>
                      </a:r>
                      <a:r>
                        <a:rPr lang="en-US" sz="900" b="1" kern="100">
                          <a:solidFill>
                            <a:srgbClr val="000000"/>
                          </a:solidFill>
                          <a:latin typeface="Calibri"/>
                          <a:ea typeface="SimSun"/>
                          <a:cs typeface="Times New Roman"/>
                        </a:rPr>
                        <a:t>D28</a:t>
                      </a:r>
                      <a:r>
                        <a:rPr lang="zh-CN" sz="900" b="1" kern="100">
                          <a:solidFill>
                            <a:srgbClr val="000000"/>
                          </a:solidFill>
                          <a:latin typeface="Calibri"/>
                          <a:ea typeface="SimSun"/>
                          <a:cs typeface="Times New Roman"/>
                        </a:rPr>
                        <a:t>版刊登了有“百年双喜特约中国梦之晚清发轫</a:t>
                      </a:r>
                      <a:r>
                        <a:rPr lang="en-US" sz="900" b="1" kern="100">
                          <a:solidFill>
                            <a:srgbClr val="000000"/>
                          </a:solidFill>
                          <a:latin typeface="Calibri"/>
                          <a:ea typeface="SimSun"/>
                          <a:cs typeface="Times New Roman"/>
                        </a:rPr>
                        <a:t>”</a:t>
                      </a:r>
                      <a:r>
                        <a:rPr lang="zh-CN" sz="900" b="1" kern="100">
                          <a:solidFill>
                            <a:srgbClr val="000000"/>
                          </a:solidFill>
                          <a:latin typeface="Calibri"/>
                          <a:ea typeface="SimSun"/>
                          <a:cs typeface="Times New Roman"/>
                        </a:rPr>
                        <a:t>以及“‘珍藏梦想，星耀未来’广东中烟工业有限责任公司特别呈现”字样的烟草广告</a:t>
                      </a:r>
                      <a:endParaRPr lang="zh-CN" sz="800" kern="100">
                        <a:latin typeface="Calibri"/>
                        <a:ea typeface="SimSun"/>
                        <a:cs typeface="Times New Roman"/>
                      </a:endParaRPr>
                    </a:p>
                  </a:txBody>
                  <a:tcPr marL="36095" marR="36095" marT="0" marB="0">
                    <a:lnL>
                      <a:noFill/>
                    </a:lnL>
                    <a:lnR>
                      <a:noFill/>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l">
                        <a:lnSpc>
                          <a:spcPts val="1900"/>
                        </a:lnSpc>
                        <a:spcAft>
                          <a:spcPts val="0"/>
                        </a:spcAft>
                      </a:pPr>
                      <a:r>
                        <a:rPr lang="en-US" sz="900" b="1" kern="100">
                          <a:solidFill>
                            <a:srgbClr val="000000"/>
                          </a:solidFill>
                          <a:latin typeface="Calibri"/>
                          <a:ea typeface="SimSun"/>
                          <a:cs typeface="Times New Roman"/>
                        </a:rPr>
                        <a:t>2013</a:t>
                      </a:r>
                      <a:r>
                        <a:rPr lang="zh-CN" sz="900" b="1" kern="100">
                          <a:solidFill>
                            <a:srgbClr val="000000"/>
                          </a:solidFill>
                          <a:latin typeface="Calibri"/>
                          <a:ea typeface="SimSun"/>
                          <a:cs typeface="Times New Roman"/>
                        </a:rPr>
                        <a:t>年</a:t>
                      </a:r>
                      <a:r>
                        <a:rPr lang="en-US" sz="900" b="1" kern="100">
                          <a:solidFill>
                            <a:srgbClr val="FF0000"/>
                          </a:solidFill>
                          <a:latin typeface="Calibri"/>
                          <a:ea typeface="SimSun"/>
                          <a:cs typeface="Times New Roman"/>
                        </a:rPr>
                        <a:t>12</a:t>
                      </a:r>
                      <a:r>
                        <a:rPr lang="zh-CN" sz="900" b="1" kern="100">
                          <a:solidFill>
                            <a:srgbClr val="000000"/>
                          </a:solidFill>
                          <a:latin typeface="Calibri"/>
                          <a:ea typeface="SimSun"/>
                          <a:cs typeface="Times New Roman"/>
                        </a:rPr>
                        <a:t>月新探健康发展研究中心向广州市工商行政管理局投诉，但至今未得到回复。</a:t>
                      </a:r>
                      <a:endParaRPr lang="zh-CN" sz="800" kern="100">
                        <a:latin typeface="Calibri"/>
                        <a:ea typeface="SimSun"/>
                        <a:cs typeface="Times New Roman"/>
                      </a:endParaRPr>
                    </a:p>
                  </a:txBody>
                  <a:tcPr marL="36095" marR="36095" marT="0" marB="0">
                    <a:lnL>
                      <a:noFill/>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r>
              <a:tr h="723900">
                <a:tc>
                  <a:txBody>
                    <a:bodyPr/>
                    <a:lstStyle/>
                    <a:p>
                      <a:pPr algn="ctr">
                        <a:lnSpc>
                          <a:spcPts val="1900"/>
                        </a:lnSpc>
                        <a:spcAft>
                          <a:spcPts val="0"/>
                        </a:spcAft>
                        <a:tabLst>
                          <a:tab pos="269875" algn="l"/>
                        </a:tabLst>
                      </a:pPr>
                      <a:r>
                        <a:rPr lang="en-US" sz="900" b="1" kern="0">
                          <a:solidFill>
                            <a:srgbClr val="000000"/>
                          </a:solidFill>
                          <a:latin typeface="SimSun"/>
                          <a:ea typeface="SimSun"/>
                          <a:cs typeface="SimSun"/>
                        </a:rPr>
                        <a:t>4</a:t>
                      </a:r>
                      <a:endParaRPr lang="zh-CN" sz="800" kern="100">
                        <a:latin typeface="Calibri"/>
                        <a:ea typeface="SimSun"/>
                        <a:cs typeface="Times New Roman"/>
                      </a:endParaRPr>
                    </a:p>
                  </a:txBody>
                  <a:tcPr marL="36095" marR="36095" marT="0" marB="0">
                    <a:lnL w="12700" cap="flat" cmpd="sng" algn="ctr">
                      <a:solidFill>
                        <a:srgbClr val="F9B074"/>
                      </a:solidFill>
                      <a:prstDash val="solid"/>
                      <a:round/>
                      <a:headEnd type="none" w="med" len="med"/>
                      <a:tailEnd type="none" w="med" len="med"/>
                    </a:lnL>
                    <a:lnR>
                      <a:noFill/>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tcPr>
                </a:tc>
                <a:tc>
                  <a:txBody>
                    <a:bodyPr/>
                    <a:lstStyle/>
                    <a:p>
                      <a:pPr algn="l">
                        <a:lnSpc>
                          <a:spcPts val="1900"/>
                        </a:lnSpc>
                        <a:spcAft>
                          <a:spcPts val="0"/>
                        </a:spcAft>
                      </a:pPr>
                      <a:r>
                        <a:rPr lang="zh-CN" sz="900" b="1" kern="0">
                          <a:solidFill>
                            <a:srgbClr val="000000"/>
                          </a:solidFill>
                          <a:latin typeface="Calibri"/>
                          <a:ea typeface="SimSun"/>
                          <a:cs typeface="SimSun"/>
                        </a:rPr>
                        <a:t>云南广播电视报红云红河烟草广告</a:t>
                      </a:r>
                      <a:endParaRPr lang="zh-CN" sz="800" kern="100">
                        <a:latin typeface="Calibri"/>
                        <a:ea typeface="SimSun"/>
                        <a:cs typeface="Times New Roman"/>
                      </a:endParaRPr>
                    </a:p>
                  </a:txBody>
                  <a:tcPr marL="36095" marR="36095" marT="0" marB="0">
                    <a:lnL>
                      <a:noFill/>
                    </a:lnL>
                    <a:lnR>
                      <a:noFill/>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tcPr>
                </a:tc>
                <a:tc>
                  <a:txBody>
                    <a:bodyPr/>
                    <a:lstStyle/>
                    <a:p>
                      <a:pPr algn="just">
                        <a:lnSpc>
                          <a:spcPts val="1900"/>
                        </a:lnSpc>
                        <a:spcAft>
                          <a:spcPts val="0"/>
                        </a:spcAft>
                      </a:pPr>
                      <a:r>
                        <a:rPr lang="zh-CN" sz="900" b="1" kern="100">
                          <a:solidFill>
                            <a:srgbClr val="000000"/>
                          </a:solidFill>
                          <a:latin typeface="Calibri"/>
                          <a:ea typeface="SimSun"/>
                          <a:cs typeface="Times New Roman"/>
                        </a:rPr>
                        <a:t>自</a:t>
                      </a:r>
                      <a:r>
                        <a:rPr lang="en-US" sz="900" b="1" kern="100">
                          <a:solidFill>
                            <a:srgbClr val="000000"/>
                          </a:solidFill>
                          <a:latin typeface="Calibri"/>
                          <a:ea typeface="SimSun"/>
                          <a:cs typeface="Times New Roman"/>
                        </a:rPr>
                        <a:t>2011</a:t>
                      </a:r>
                      <a:r>
                        <a:rPr lang="zh-CN" sz="900" b="1" kern="100">
                          <a:solidFill>
                            <a:srgbClr val="000000"/>
                          </a:solidFill>
                          <a:latin typeface="Calibri"/>
                          <a:ea typeface="SimSun"/>
                          <a:cs typeface="Times New Roman"/>
                        </a:rPr>
                        <a:t>年</a:t>
                      </a:r>
                      <a:r>
                        <a:rPr lang="en-US" sz="900" b="1" kern="100">
                          <a:solidFill>
                            <a:srgbClr val="000000"/>
                          </a:solidFill>
                          <a:latin typeface="Calibri"/>
                          <a:ea typeface="SimSun"/>
                          <a:cs typeface="Times New Roman"/>
                        </a:rPr>
                        <a:t>8</a:t>
                      </a:r>
                      <a:r>
                        <a:rPr lang="zh-CN" sz="900" b="1" kern="100">
                          <a:solidFill>
                            <a:srgbClr val="000000"/>
                          </a:solidFill>
                          <a:latin typeface="Calibri"/>
                          <a:ea typeface="SimSun"/>
                          <a:cs typeface="Times New Roman"/>
                        </a:rPr>
                        <a:t>月至今，《云南广播电视报》每期末版的整个版面都对红河红云集团的品牌发展和成就进行大肆宣传，并充斥了大量宣扬红河红云集团旗下诸多卷烟品牌以及红河红云集团形象的烟草广告</a:t>
                      </a:r>
                      <a:endParaRPr lang="zh-CN" sz="800" kern="100">
                        <a:latin typeface="Calibri"/>
                        <a:ea typeface="SimSun"/>
                        <a:cs typeface="Times New Roman"/>
                      </a:endParaRPr>
                    </a:p>
                  </a:txBody>
                  <a:tcPr marL="36095" marR="36095" marT="0" marB="0">
                    <a:lnL>
                      <a:noFill/>
                    </a:lnL>
                    <a:lnR>
                      <a:noFill/>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tcPr>
                </a:tc>
                <a:tc>
                  <a:txBody>
                    <a:bodyPr/>
                    <a:lstStyle/>
                    <a:p>
                      <a:pPr algn="l">
                        <a:lnSpc>
                          <a:spcPts val="1900"/>
                        </a:lnSpc>
                        <a:spcAft>
                          <a:spcPts val="0"/>
                        </a:spcAft>
                      </a:pPr>
                      <a:r>
                        <a:rPr lang="en-US" sz="900" b="1" kern="100" dirty="0">
                          <a:solidFill>
                            <a:srgbClr val="000000"/>
                          </a:solidFill>
                          <a:latin typeface="Calibri"/>
                          <a:ea typeface="SimSun"/>
                          <a:cs typeface="Times New Roman"/>
                        </a:rPr>
                        <a:t>2014</a:t>
                      </a:r>
                      <a:r>
                        <a:rPr lang="zh-CN" sz="900" b="1" kern="100" dirty="0">
                          <a:solidFill>
                            <a:srgbClr val="000000"/>
                          </a:solidFill>
                          <a:latin typeface="Calibri"/>
                          <a:ea typeface="SimSun"/>
                          <a:cs typeface="Times New Roman"/>
                        </a:rPr>
                        <a:t>年</a:t>
                      </a:r>
                      <a:r>
                        <a:rPr lang="en-US" sz="900" b="1" kern="100" dirty="0">
                          <a:solidFill>
                            <a:srgbClr val="FF0000"/>
                          </a:solidFill>
                          <a:latin typeface="Calibri"/>
                          <a:ea typeface="SimSun"/>
                          <a:cs typeface="Times New Roman"/>
                        </a:rPr>
                        <a:t>7</a:t>
                      </a:r>
                      <a:r>
                        <a:rPr lang="zh-CN" sz="900" b="1" kern="100" dirty="0">
                          <a:solidFill>
                            <a:srgbClr val="000000"/>
                          </a:solidFill>
                          <a:latin typeface="Calibri"/>
                          <a:ea typeface="SimSun"/>
                          <a:cs typeface="Times New Roman"/>
                        </a:rPr>
                        <a:t>月</a:t>
                      </a:r>
                      <a:r>
                        <a:rPr lang="en-US" sz="900" b="1" kern="100" dirty="0">
                          <a:solidFill>
                            <a:srgbClr val="000000"/>
                          </a:solidFill>
                          <a:latin typeface="Calibri"/>
                          <a:ea typeface="SimSun"/>
                          <a:cs typeface="Times New Roman"/>
                        </a:rPr>
                        <a:t>25</a:t>
                      </a:r>
                      <a:r>
                        <a:rPr lang="zh-CN" sz="900" b="1" kern="100" dirty="0">
                          <a:solidFill>
                            <a:srgbClr val="000000"/>
                          </a:solidFill>
                          <a:latin typeface="Calibri"/>
                          <a:ea typeface="SimSun"/>
                          <a:cs typeface="Times New Roman"/>
                        </a:rPr>
                        <a:t>日新探健康发展研究中心向云南省工商行政管理局投诉，但迄今未得到回复</a:t>
                      </a:r>
                      <a:endParaRPr lang="zh-CN" sz="800" kern="100" dirty="0">
                        <a:latin typeface="Calibri"/>
                        <a:ea typeface="SimSun"/>
                        <a:cs typeface="Times New Roman"/>
                      </a:endParaRPr>
                    </a:p>
                  </a:txBody>
                  <a:tcPr marL="36095" marR="36095" marT="0" marB="0">
                    <a:lnL>
                      <a:noFill/>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tcPr>
                </a:tc>
              </a:tr>
              <a:tr h="542925">
                <a:tc>
                  <a:txBody>
                    <a:bodyPr/>
                    <a:lstStyle/>
                    <a:p>
                      <a:pPr algn="ctr">
                        <a:lnSpc>
                          <a:spcPts val="1900"/>
                        </a:lnSpc>
                        <a:spcAft>
                          <a:spcPts val="0"/>
                        </a:spcAft>
                        <a:tabLst>
                          <a:tab pos="269875" algn="l"/>
                        </a:tabLst>
                      </a:pPr>
                      <a:r>
                        <a:rPr lang="en-US" sz="900" b="1" kern="0">
                          <a:solidFill>
                            <a:srgbClr val="000000"/>
                          </a:solidFill>
                          <a:latin typeface="SimSun"/>
                          <a:ea typeface="SimSun"/>
                          <a:cs typeface="SimSun"/>
                        </a:rPr>
                        <a:t>5</a:t>
                      </a:r>
                      <a:endParaRPr lang="zh-CN" sz="800" kern="100">
                        <a:latin typeface="Calibri"/>
                        <a:ea typeface="SimSun"/>
                        <a:cs typeface="Times New Roman"/>
                      </a:endParaRPr>
                    </a:p>
                  </a:txBody>
                  <a:tcPr marL="36095" marR="36095" marT="0" marB="0">
                    <a:lnL w="12700" cap="flat" cmpd="sng" algn="ctr">
                      <a:solidFill>
                        <a:srgbClr val="F9B074"/>
                      </a:solidFill>
                      <a:prstDash val="solid"/>
                      <a:round/>
                      <a:headEnd type="none" w="med" len="med"/>
                      <a:tailEnd type="none" w="med" len="med"/>
                    </a:lnL>
                    <a:lnR>
                      <a:noFill/>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l">
                        <a:lnSpc>
                          <a:spcPts val="1900"/>
                        </a:lnSpc>
                        <a:spcAft>
                          <a:spcPts val="0"/>
                        </a:spcAft>
                      </a:pPr>
                      <a:r>
                        <a:rPr lang="zh-CN" sz="900" b="1" kern="0">
                          <a:solidFill>
                            <a:srgbClr val="000000"/>
                          </a:solidFill>
                          <a:latin typeface="Calibri"/>
                          <a:ea typeface="SimSun"/>
                          <a:cs typeface="SimSun"/>
                        </a:rPr>
                        <a:t>陕西渭南市居民小区“好猫</a:t>
                      </a:r>
                      <a:r>
                        <a:rPr lang="en-US" sz="900" b="1" kern="0">
                          <a:solidFill>
                            <a:srgbClr val="000000"/>
                          </a:solidFill>
                          <a:latin typeface="Calibri"/>
                          <a:ea typeface="SimSun"/>
                          <a:cs typeface="SimSun"/>
                        </a:rPr>
                        <a:t>”</a:t>
                      </a:r>
                      <a:r>
                        <a:rPr lang="zh-CN" sz="900" b="1" kern="0">
                          <a:solidFill>
                            <a:srgbClr val="000000"/>
                          </a:solidFill>
                          <a:latin typeface="Calibri"/>
                          <a:ea typeface="SimSun"/>
                          <a:cs typeface="SimSun"/>
                        </a:rPr>
                        <a:t>烟草广告</a:t>
                      </a:r>
                      <a:endParaRPr lang="zh-CN" sz="800" kern="100">
                        <a:latin typeface="Calibri"/>
                        <a:ea typeface="SimSun"/>
                        <a:cs typeface="Times New Roman"/>
                      </a:endParaRPr>
                    </a:p>
                  </a:txBody>
                  <a:tcPr marL="36095" marR="36095" marT="0" marB="0">
                    <a:lnL>
                      <a:noFill/>
                    </a:lnL>
                    <a:lnR>
                      <a:noFill/>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just">
                        <a:lnSpc>
                          <a:spcPts val="1900"/>
                        </a:lnSpc>
                        <a:spcAft>
                          <a:spcPts val="0"/>
                        </a:spcAft>
                      </a:pPr>
                      <a:r>
                        <a:rPr lang="en-US" sz="900" b="1" kern="100">
                          <a:solidFill>
                            <a:srgbClr val="000000"/>
                          </a:solidFill>
                          <a:latin typeface="Calibri"/>
                          <a:ea typeface="SimSun"/>
                          <a:cs typeface="Times New Roman"/>
                        </a:rPr>
                        <a:t>2014</a:t>
                      </a:r>
                      <a:r>
                        <a:rPr lang="zh-CN" sz="900" b="1" kern="100">
                          <a:solidFill>
                            <a:srgbClr val="000000"/>
                          </a:solidFill>
                          <a:latin typeface="Calibri"/>
                          <a:ea typeface="SimSun"/>
                          <a:cs typeface="Times New Roman"/>
                        </a:rPr>
                        <a:t>年</a:t>
                      </a:r>
                      <a:r>
                        <a:rPr lang="en-US" sz="900" b="1" kern="100">
                          <a:solidFill>
                            <a:srgbClr val="000000"/>
                          </a:solidFill>
                          <a:latin typeface="Calibri"/>
                          <a:ea typeface="SimSun"/>
                          <a:cs typeface="Times New Roman"/>
                        </a:rPr>
                        <a:t>7</a:t>
                      </a:r>
                      <a:r>
                        <a:rPr lang="zh-CN" sz="900" b="1" kern="100">
                          <a:solidFill>
                            <a:srgbClr val="000000"/>
                          </a:solidFill>
                          <a:latin typeface="Calibri"/>
                          <a:ea typeface="SimSun"/>
                          <a:cs typeface="Times New Roman"/>
                        </a:rPr>
                        <a:t>月控烟志愿者发现，在陕西省渭南市解放路南段民生园小区竖立着陕西中烟生产“好猫”卷烟的巨幅广告牌</a:t>
                      </a:r>
                      <a:endParaRPr lang="zh-CN" sz="800" kern="100">
                        <a:latin typeface="Calibri"/>
                        <a:ea typeface="SimSun"/>
                        <a:cs typeface="Times New Roman"/>
                      </a:endParaRPr>
                    </a:p>
                  </a:txBody>
                  <a:tcPr marL="36095" marR="36095" marT="0" marB="0">
                    <a:lnL>
                      <a:noFill/>
                    </a:lnL>
                    <a:lnR>
                      <a:noFill/>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c>
                  <a:txBody>
                    <a:bodyPr/>
                    <a:lstStyle/>
                    <a:p>
                      <a:pPr algn="l">
                        <a:lnSpc>
                          <a:spcPts val="1900"/>
                        </a:lnSpc>
                        <a:spcAft>
                          <a:spcPts val="0"/>
                        </a:spcAft>
                      </a:pPr>
                      <a:r>
                        <a:rPr lang="en-US" sz="900" b="1" kern="100">
                          <a:solidFill>
                            <a:srgbClr val="000000"/>
                          </a:solidFill>
                          <a:latin typeface="Calibri"/>
                          <a:ea typeface="SimSun"/>
                          <a:cs typeface="Times New Roman"/>
                        </a:rPr>
                        <a:t>2014</a:t>
                      </a:r>
                      <a:r>
                        <a:rPr lang="zh-CN" sz="900" b="1" kern="100">
                          <a:solidFill>
                            <a:srgbClr val="000000"/>
                          </a:solidFill>
                          <a:latin typeface="Calibri"/>
                          <a:ea typeface="SimSun"/>
                          <a:cs typeface="Times New Roman"/>
                        </a:rPr>
                        <a:t>年</a:t>
                      </a:r>
                      <a:r>
                        <a:rPr lang="en-US" sz="900" b="1" kern="100">
                          <a:solidFill>
                            <a:srgbClr val="FF0000"/>
                          </a:solidFill>
                          <a:latin typeface="Calibri"/>
                          <a:ea typeface="SimSun"/>
                          <a:cs typeface="Times New Roman"/>
                        </a:rPr>
                        <a:t>8</a:t>
                      </a:r>
                      <a:r>
                        <a:rPr lang="zh-CN" sz="900" b="1" kern="100">
                          <a:solidFill>
                            <a:srgbClr val="000000"/>
                          </a:solidFill>
                          <a:latin typeface="Calibri"/>
                          <a:ea typeface="SimSun"/>
                          <a:cs typeface="Times New Roman"/>
                        </a:rPr>
                        <a:t>月新探中心向陕西省工商局投诉，申请依法处理，尚未得到回复</a:t>
                      </a:r>
                      <a:endParaRPr lang="zh-CN" sz="800" kern="100">
                        <a:latin typeface="Calibri"/>
                        <a:ea typeface="SimSun"/>
                        <a:cs typeface="Times New Roman"/>
                      </a:endParaRPr>
                    </a:p>
                  </a:txBody>
                  <a:tcPr marL="36095" marR="36095" marT="0" marB="0">
                    <a:lnL>
                      <a:noFill/>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solidFill>
                      <a:srgbClr val="FDE4D0"/>
                    </a:solidFill>
                  </a:tcPr>
                </a:tc>
              </a:tr>
              <a:tr h="723900">
                <a:tc>
                  <a:txBody>
                    <a:bodyPr/>
                    <a:lstStyle/>
                    <a:p>
                      <a:pPr algn="ctr">
                        <a:lnSpc>
                          <a:spcPts val="1900"/>
                        </a:lnSpc>
                        <a:spcAft>
                          <a:spcPts val="0"/>
                        </a:spcAft>
                        <a:tabLst>
                          <a:tab pos="269875" algn="l"/>
                        </a:tabLst>
                      </a:pPr>
                      <a:r>
                        <a:rPr lang="en-US" sz="900" b="1" kern="0">
                          <a:solidFill>
                            <a:srgbClr val="000000"/>
                          </a:solidFill>
                          <a:latin typeface="SimSun"/>
                          <a:ea typeface="SimSun"/>
                          <a:cs typeface="SimSun"/>
                        </a:rPr>
                        <a:t>6</a:t>
                      </a:r>
                      <a:endParaRPr lang="zh-CN" sz="800" kern="100">
                        <a:latin typeface="Calibri"/>
                        <a:ea typeface="SimSun"/>
                        <a:cs typeface="Times New Roman"/>
                      </a:endParaRPr>
                    </a:p>
                  </a:txBody>
                  <a:tcPr marL="36095" marR="36095" marT="0" marB="0">
                    <a:lnL w="12700" cap="flat" cmpd="sng" algn="ctr">
                      <a:solidFill>
                        <a:srgbClr val="F9B074"/>
                      </a:solidFill>
                      <a:prstDash val="solid"/>
                      <a:round/>
                      <a:headEnd type="none" w="med" len="med"/>
                      <a:tailEnd type="none" w="med" len="med"/>
                    </a:lnL>
                    <a:lnR>
                      <a:noFill/>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tcPr>
                </a:tc>
                <a:tc>
                  <a:txBody>
                    <a:bodyPr/>
                    <a:lstStyle/>
                    <a:p>
                      <a:pPr algn="l">
                        <a:lnSpc>
                          <a:spcPts val="1900"/>
                        </a:lnSpc>
                        <a:spcAft>
                          <a:spcPts val="0"/>
                        </a:spcAft>
                      </a:pPr>
                      <a:r>
                        <a:rPr lang="zh-CN" sz="900" b="1" kern="0">
                          <a:solidFill>
                            <a:srgbClr val="000000"/>
                          </a:solidFill>
                          <a:latin typeface="Calibri"/>
                          <a:ea typeface="SimSun"/>
                          <a:cs typeface="SimSun"/>
                        </a:rPr>
                        <a:t>陕西宝鸡卷烟销售点，发放“好猫好运来”宣传品</a:t>
                      </a:r>
                      <a:endParaRPr lang="zh-CN" sz="800" kern="100">
                        <a:latin typeface="Calibri"/>
                        <a:ea typeface="SimSun"/>
                        <a:cs typeface="Times New Roman"/>
                      </a:endParaRPr>
                    </a:p>
                  </a:txBody>
                  <a:tcPr marL="36095" marR="36095" marT="0" marB="0">
                    <a:lnL>
                      <a:noFill/>
                    </a:lnL>
                    <a:lnR>
                      <a:noFill/>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tcPr>
                </a:tc>
                <a:tc>
                  <a:txBody>
                    <a:bodyPr/>
                    <a:lstStyle/>
                    <a:p>
                      <a:pPr algn="just">
                        <a:lnSpc>
                          <a:spcPts val="1900"/>
                        </a:lnSpc>
                        <a:spcAft>
                          <a:spcPts val="0"/>
                        </a:spcAft>
                      </a:pPr>
                      <a:r>
                        <a:rPr lang="en-US" sz="900" b="1" kern="100">
                          <a:solidFill>
                            <a:srgbClr val="000000"/>
                          </a:solidFill>
                          <a:latin typeface="Calibri"/>
                          <a:ea typeface="SimSun"/>
                          <a:cs typeface="Times New Roman"/>
                        </a:rPr>
                        <a:t>2014</a:t>
                      </a:r>
                      <a:r>
                        <a:rPr lang="zh-CN" sz="900" b="1" kern="100">
                          <a:solidFill>
                            <a:srgbClr val="000000"/>
                          </a:solidFill>
                          <a:latin typeface="Calibri"/>
                          <a:ea typeface="SimSun"/>
                          <a:cs typeface="Times New Roman"/>
                        </a:rPr>
                        <a:t>年</a:t>
                      </a:r>
                      <a:r>
                        <a:rPr lang="en-US" sz="900" b="1" kern="100">
                          <a:solidFill>
                            <a:srgbClr val="000000"/>
                          </a:solidFill>
                          <a:latin typeface="Calibri"/>
                          <a:ea typeface="SimSun"/>
                          <a:cs typeface="Times New Roman"/>
                        </a:rPr>
                        <a:t>5</a:t>
                      </a:r>
                      <a:r>
                        <a:rPr lang="zh-CN" sz="900" b="1" kern="100">
                          <a:solidFill>
                            <a:srgbClr val="000000"/>
                          </a:solidFill>
                          <a:latin typeface="Calibri"/>
                          <a:ea typeface="SimSun"/>
                          <a:cs typeface="Times New Roman"/>
                        </a:rPr>
                        <a:t>月宝鸡市部分烟店出现了由陕西中烟工业有限责任公司印刷的烟草宣传手册，其中充斥着大量“好猫”品牌卷烟的烟草广告以及低焦减害得欺诈宣传</a:t>
                      </a:r>
                      <a:endParaRPr lang="zh-CN" sz="800" kern="100">
                        <a:latin typeface="Calibri"/>
                        <a:ea typeface="SimSun"/>
                        <a:cs typeface="Times New Roman"/>
                      </a:endParaRPr>
                    </a:p>
                  </a:txBody>
                  <a:tcPr marL="36095" marR="36095" marT="0" marB="0">
                    <a:lnL>
                      <a:noFill/>
                    </a:lnL>
                    <a:lnR>
                      <a:noFill/>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tcPr>
                </a:tc>
                <a:tc>
                  <a:txBody>
                    <a:bodyPr/>
                    <a:lstStyle/>
                    <a:p>
                      <a:pPr algn="l">
                        <a:lnSpc>
                          <a:spcPts val="1900"/>
                        </a:lnSpc>
                        <a:spcAft>
                          <a:spcPts val="0"/>
                        </a:spcAft>
                      </a:pPr>
                      <a:r>
                        <a:rPr lang="en-US" sz="900" b="1" kern="100" dirty="0">
                          <a:solidFill>
                            <a:srgbClr val="FF0000"/>
                          </a:solidFill>
                          <a:latin typeface="Calibri"/>
                          <a:ea typeface="SimSun"/>
                          <a:cs typeface="Times New Roman"/>
                        </a:rPr>
                        <a:t>2014</a:t>
                      </a:r>
                      <a:r>
                        <a:rPr lang="zh-CN" sz="900" b="1" kern="100" dirty="0">
                          <a:solidFill>
                            <a:srgbClr val="FF0000"/>
                          </a:solidFill>
                          <a:latin typeface="Calibri"/>
                          <a:ea typeface="SimSun"/>
                          <a:cs typeface="Times New Roman"/>
                        </a:rPr>
                        <a:t>年</a:t>
                      </a:r>
                      <a:r>
                        <a:rPr lang="en-US" sz="900" b="1" kern="100" dirty="0">
                          <a:solidFill>
                            <a:srgbClr val="FF0000"/>
                          </a:solidFill>
                          <a:latin typeface="Calibri"/>
                          <a:ea typeface="SimSun"/>
                          <a:cs typeface="Times New Roman"/>
                        </a:rPr>
                        <a:t>7</a:t>
                      </a:r>
                      <a:r>
                        <a:rPr lang="zh-CN" sz="900" b="1" kern="100" dirty="0">
                          <a:solidFill>
                            <a:srgbClr val="FF0000"/>
                          </a:solidFill>
                          <a:latin typeface="Calibri"/>
                          <a:ea typeface="SimSun"/>
                          <a:cs typeface="Times New Roman"/>
                        </a:rPr>
                        <a:t>月</a:t>
                      </a:r>
                      <a:r>
                        <a:rPr lang="zh-CN" sz="900" b="1" kern="100" dirty="0">
                          <a:solidFill>
                            <a:srgbClr val="000000"/>
                          </a:solidFill>
                          <a:latin typeface="Calibri"/>
                          <a:ea typeface="SimSun"/>
                          <a:cs typeface="Times New Roman"/>
                        </a:rPr>
                        <a:t>新探健康发展研究中心向陕西省宝鸡市工商局渭滨分局提起行政申请，要求查处在销售终端发放烟草广告。尚未得到回复</a:t>
                      </a:r>
                      <a:endParaRPr lang="zh-CN" sz="800" kern="100" dirty="0">
                        <a:latin typeface="Calibri"/>
                        <a:ea typeface="SimSun"/>
                        <a:cs typeface="Times New Roman"/>
                      </a:endParaRPr>
                    </a:p>
                  </a:txBody>
                  <a:tcPr marL="36095" marR="36095" marT="0" marB="0">
                    <a:lnL>
                      <a:noFill/>
                    </a:lnL>
                    <a:lnR w="12700" cap="flat" cmpd="sng" algn="ctr">
                      <a:solidFill>
                        <a:srgbClr val="F9B074"/>
                      </a:solidFill>
                      <a:prstDash val="solid"/>
                      <a:round/>
                      <a:headEnd type="none" w="med" len="med"/>
                      <a:tailEnd type="none" w="med" len="med"/>
                    </a:lnR>
                    <a:lnT w="12700" cap="flat" cmpd="sng" algn="ctr">
                      <a:solidFill>
                        <a:srgbClr val="F9B074"/>
                      </a:solidFill>
                      <a:prstDash val="solid"/>
                      <a:round/>
                      <a:headEnd type="none" w="med" len="med"/>
                      <a:tailEnd type="none" w="med" len="med"/>
                    </a:lnT>
                    <a:lnB w="12700" cap="flat" cmpd="sng" algn="ctr">
                      <a:solidFill>
                        <a:srgbClr val="F9B074"/>
                      </a:solidFill>
                      <a:prstDash val="solid"/>
                      <a:round/>
                      <a:headEnd type="none" w="med" len="med"/>
                      <a:tailEnd type="none" w="med" len="med"/>
                    </a:lnB>
                  </a:tcPr>
                </a:tc>
              </a:tr>
            </a:tbl>
          </a:graphicData>
        </a:graphic>
      </p:graphicFrame>
      <p:sp>
        <p:nvSpPr>
          <p:cNvPr id="5" name="圆角矩形 4"/>
          <p:cNvSpPr/>
          <p:nvPr/>
        </p:nvSpPr>
        <p:spPr bwMode="auto">
          <a:xfrm>
            <a:off x="2743200" y="742950"/>
            <a:ext cx="3657600" cy="3657600"/>
          </a:xfrm>
          <a:prstGeom prst="roundRect">
            <a:avLst/>
          </a:prstGeom>
          <a:solidFill>
            <a:schemeClr val="accent2">
              <a:lumMod val="75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CN" altLang="en-US" sz="5400" b="1" i="0" u="none" strike="noStrike" cap="none" normalizeH="0" baseline="0" dirty="0" smtClean="0">
                <a:ln>
                  <a:noFill/>
                </a:ln>
                <a:solidFill>
                  <a:srgbClr val="FDEFE9"/>
                </a:solidFill>
                <a:effectLst/>
                <a:latin typeface="微软雅黑" pitchFamily="34" charset="-122"/>
                <a:ea typeface="微软雅黑" pitchFamily="34" charset="-122"/>
              </a:rPr>
              <a:t> 听到声音</a:t>
            </a:r>
            <a:endParaRPr kumimoji="0" lang="en-US" altLang="zh-CN" sz="5400" b="1" i="0" u="none" strike="noStrike" cap="none" normalizeH="0" baseline="0" dirty="0" smtClean="0">
              <a:ln>
                <a:noFill/>
              </a:ln>
              <a:solidFill>
                <a:srgbClr val="FDEFE9"/>
              </a:solidFill>
              <a:effectLst/>
              <a:latin typeface="微软雅黑" pitchFamily="34" charset="-122"/>
              <a:ea typeface="微软雅黑" pitchFamily="34" charset="-122"/>
            </a:endParaRPr>
          </a:p>
          <a:p>
            <a:pPr marL="0" marR="0" indent="0" algn="l" defTabSz="914400" rtl="0" eaLnBrk="1" fontAlgn="base" latinLnBrk="0" hangingPunct="1">
              <a:lnSpc>
                <a:spcPct val="100000"/>
              </a:lnSpc>
              <a:spcBef>
                <a:spcPct val="0"/>
              </a:spcBef>
              <a:spcAft>
                <a:spcPct val="0"/>
              </a:spcAft>
              <a:buClrTx/>
              <a:buSzTx/>
              <a:buFont typeface="Arial" pitchFamily="34" charset="0"/>
              <a:buNone/>
              <a:tabLst/>
            </a:pPr>
            <a:r>
              <a:rPr lang="zh-CN" altLang="en-US" sz="5400" b="1" dirty="0" smtClean="0">
                <a:solidFill>
                  <a:srgbClr val="FDEFE9"/>
                </a:solidFill>
                <a:latin typeface="微软雅黑" pitchFamily="34" charset="-122"/>
                <a:ea typeface="微软雅黑" pitchFamily="34" charset="-122"/>
              </a:rPr>
              <a:t> 看到努力</a:t>
            </a:r>
            <a:endParaRPr lang="en-US" altLang="zh-CN" sz="5400" b="1" dirty="0" smtClean="0">
              <a:solidFill>
                <a:srgbClr val="FDEFE9"/>
              </a:solidFill>
              <a:latin typeface="微软雅黑" pitchFamily="34" charset="-122"/>
              <a:ea typeface="微软雅黑" pitchFamily="34" charset="-122"/>
            </a:endParaRPr>
          </a:p>
          <a:p>
            <a:pPr marL="0" marR="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CN" altLang="en-US" sz="5400" b="1" i="0" u="none" strike="noStrike" cap="none" normalizeH="0" baseline="0" dirty="0" smtClean="0">
                <a:ln>
                  <a:noFill/>
                </a:ln>
                <a:solidFill>
                  <a:srgbClr val="FDEFE9"/>
                </a:solidFill>
                <a:effectLst/>
                <a:latin typeface="微软雅黑" pitchFamily="34" charset="-122"/>
                <a:ea typeface="微软雅黑" pitchFamily="34" charset="-122"/>
              </a:rPr>
              <a:t> 以情动人</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2000"/>
                                        <p:tgtEl>
                                          <p:spTgt spid="5">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2000"/>
                                        <p:tgtEl>
                                          <p:spTgt spid="5">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2000"/>
                                        <p:tgtEl>
                                          <p:spTgt spid="5">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fade">
                                      <p:cBhvr>
                                        <p:cTn id="16"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平行四边形 5"/>
          <p:cNvSpPr>
            <a:spLocks noChangeArrowheads="1"/>
          </p:cNvSpPr>
          <p:nvPr/>
        </p:nvSpPr>
        <p:spPr bwMode="auto">
          <a:xfrm>
            <a:off x="914400" y="1822450"/>
            <a:ext cx="1785938" cy="1500188"/>
          </a:xfrm>
          <a:prstGeom prst="parallelogram">
            <a:avLst>
              <a:gd name="adj" fmla="val 25000"/>
            </a:avLst>
          </a:prstGeom>
          <a:gradFill rotWithShape="1">
            <a:gsLst>
              <a:gs pos="0">
                <a:srgbClr val="C96C1F"/>
              </a:gs>
              <a:gs pos="79999">
                <a:srgbClr val="FF8F33"/>
              </a:gs>
              <a:gs pos="100000">
                <a:srgbClr val="FF8F35"/>
              </a:gs>
            </a:gsLst>
            <a:lin ang="16200000" scaled="1"/>
          </a:gradFill>
          <a:ln w="9525">
            <a:solidFill>
              <a:srgbClr val="F79646"/>
            </a:solidFill>
            <a:bevel/>
            <a:headEnd/>
            <a:tailEnd/>
          </a:ln>
        </p:spPr>
        <p:txBody>
          <a:bodyPr anchor="ctr"/>
          <a:lstStyle/>
          <a:p>
            <a:pPr algn="ctr" eaLnBrk="1" hangingPunct="1">
              <a:buFont typeface="Arial" pitchFamily="34" charset="0"/>
              <a:buNone/>
            </a:pPr>
            <a:r>
              <a:rPr lang="en-US" altLang="zh-CN" sz="4400" b="1">
                <a:solidFill>
                  <a:srgbClr val="FFFFFF"/>
                </a:solidFill>
                <a:latin typeface="微软雅黑" pitchFamily="34" charset="-122"/>
                <a:ea typeface="微软雅黑" pitchFamily="34" charset="-122"/>
                <a:sym typeface="微软雅黑" pitchFamily="34" charset="-122"/>
              </a:rPr>
              <a:t>01</a:t>
            </a:r>
            <a:endParaRPr lang="zh-CN" altLang="en-US" sz="4400" b="1">
              <a:solidFill>
                <a:srgbClr val="FFFFFF"/>
              </a:solidFill>
              <a:latin typeface="微软雅黑" pitchFamily="34" charset="-122"/>
              <a:ea typeface="微软雅黑" pitchFamily="34" charset="-122"/>
              <a:sym typeface="微软雅黑" pitchFamily="34" charset="-122"/>
            </a:endParaRPr>
          </a:p>
          <a:p>
            <a:pPr algn="ctr" eaLnBrk="1" hangingPunct="1">
              <a:buFont typeface="Arial" pitchFamily="34" charset="0"/>
              <a:buNone/>
            </a:pPr>
            <a:r>
              <a:rPr lang="zh-CN" altLang="en-US" b="1">
                <a:solidFill>
                  <a:srgbClr val="FFFFFF"/>
                </a:solidFill>
                <a:latin typeface="微软雅黑" pitchFamily="34" charset="-122"/>
                <a:ea typeface="微软雅黑" pitchFamily="34" charset="-122"/>
                <a:sym typeface="微软雅黑" pitchFamily="34" charset="-122"/>
              </a:rPr>
              <a:t>广告法的前世今生</a:t>
            </a:r>
          </a:p>
        </p:txBody>
      </p:sp>
      <p:sp>
        <p:nvSpPr>
          <p:cNvPr id="111619" name="平行四边形 6"/>
          <p:cNvSpPr>
            <a:spLocks noChangeArrowheads="1"/>
          </p:cNvSpPr>
          <p:nvPr/>
        </p:nvSpPr>
        <p:spPr bwMode="auto">
          <a:xfrm>
            <a:off x="2743200" y="1822450"/>
            <a:ext cx="1785938" cy="1500188"/>
          </a:xfrm>
          <a:prstGeom prst="parallelogram">
            <a:avLst>
              <a:gd name="adj" fmla="val 25000"/>
            </a:avLst>
          </a:prstGeom>
          <a:gradFill rotWithShape="1">
            <a:gsLst>
              <a:gs pos="0">
                <a:srgbClr val="C96C1F"/>
              </a:gs>
              <a:gs pos="79999">
                <a:srgbClr val="FF8F33"/>
              </a:gs>
              <a:gs pos="100000">
                <a:srgbClr val="FF8F35"/>
              </a:gs>
            </a:gsLst>
            <a:lin ang="16200000" scaled="1"/>
          </a:gradFill>
          <a:ln w="9525">
            <a:solidFill>
              <a:srgbClr val="F79646"/>
            </a:solidFill>
            <a:bevel/>
            <a:headEnd/>
            <a:tailEnd/>
          </a:ln>
        </p:spPr>
        <p:txBody>
          <a:bodyPr anchor="ctr"/>
          <a:lstStyle/>
          <a:p>
            <a:pPr algn="ctr" eaLnBrk="1" hangingPunct="1">
              <a:buFont typeface="Arial" pitchFamily="34" charset="0"/>
              <a:buNone/>
            </a:pPr>
            <a:r>
              <a:rPr lang="en-US" altLang="zh-CN" sz="4400" b="1" dirty="0">
                <a:solidFill>
                  <a:schemeClr val="bg1"/>
                </a:solidFill>
                <a:latin typeface="微软雅黑" pitchFamily="34" charset="-122"/>
                <a:ea typeface="微软雅黑" pitchFamily="34" charset="-122"/>
                <a:sym typeface="微软雅黑" pitchFamily="34" charset="-122"/>
              </a:rPr>
              <a:t>02</a:t>
            </a:r>
          </a:p>
          <a:p>
            <a:pPr algn="ctr" eaLnBrk="1" hangingPunct="1">
              <a:buFont typeface="Arial" pitchFamily="34" charset="0"/>
              <a:buNone/>
            </a:pPr>
            <a:r>
              <a:rPr lang="en-US" altLang="zh-CN" b="1" dirty="0">
                <a:solidFill>
                  <a:schemeClr val="bg1"/>
                </a:solidFill>
                <a:latin typeface="微软雅黑" pitchFamily="34" charset="-122"/>
                <a:ea typeface="微软雅黑" pitchFamily="34" charset="-122"/>
                <a:sym typeface="微软雅黑" pitchFamily="34" charset="-122"/>
              </a:rPr>
              <a:t>NGO</a:t>
            </a:r>
            <a:r>
              <a:rPr lang="zh-CN" altLang="en-US" b="1" dirty="0">
                <a:solidFill>
                  <a:schemeClr val="bg1"/>
                </a:solidFill>
                <a:latin typeface="微软雅黑" pitchFamily="34" charset="-122"/>
                <a:ea typeface="微软雅黑" pitchFamily="34" charset="-122"/>
                <a:sym typeface="微软雅黑" pitchFamily="34" charset="-122"/>
              </a:rPr>
              <a:t>行动解析</a:t>
            </a:r>
          </a:p>
        </p:txBody>
      </p:sp>
      <p:sp>
        <p:nvSpPr>
          <p:cNvPr id="111620" name="平行四边形 7"/>
          <p:cNvSpPr>
            <a:spLocks noChangeArrowheads="1"/>
          </p:cNvSpPr>
          <p:nvPr/>
        </p:nvSpPr>
        <p:spPr bwMode="auto">
          <a:xfrm>
            <a:off x="6215063" y="1822450"/>
            <a:ext cx="1785937" cy="1500188"/>
          </a:xfrm>
          <a:prstGeom prst="parallelogram">
            <a:avLst>
              <a:gd name="adj" fmla="val 25000"/>
            </a:avLst>
          </a:prstGeom>
          <a:gradFill rotWithShape="1">
            <a:gsLst>
              <a:gs pos="0">
                <a:srgbClr val="C96C1F"/>
              </a:gs>
              <a:gs pos="79999">
                <a:srgbClr val="FF8F33"/>
              </a:gs>
              <a:gs pos="100000">
                <a:srgbClr val="FF8F35"/>
              </a:gs>
            </a:gsLst>
            <a:lin ang="16200000" scaled="1"/>
          </a:gradFill>
          <a:ln w="9525">
            <a:solidFill>
              <a:srgbClr val="F79646"/>
            </a:solidFill>
            <a:bevel/>
            <a:headEnd/>
            <a:tailEnd/>
          </a:ln>
        </p:spPr>
        <p:txBody>
          <a:bodyPr anchor="ctr"/>
          <a:lstStyle/>
          <a:p>
            <a:pPr algn="ctr" eaLnBrk="1" hangingPunct="1">
              <a:buFont typeface="Arial" pitchFamily="34" charset="0"/>
              <a:buNone/>
            </a:pPr>
            <a:endParaRPr lang="zh-CN" altLang="zh-CN">
              <a:solidFill>
                <a:srgbClr val="FFFFFF"/>
              </a:solidFill>
              <a:sym typeface="Bodoni MT" pitchFamily="18" charset="0"/>
            </a:endParaRPr>
          </a:p>
        </p:txBody>
      </p:sp>
      <p:sp>
        <p:nvSpPr>
          <p:cNvPr id="111621" name="TextBox 10"/>
          <p:cNvSpPr>
            <a:spLocks noChangeArrowheads="1"/>
          </p:cNvSpPr>
          <p:nvPr/>
        </p:nvSpPr>
        <p:spPr bwMode="auto">
          <a:xfrm>
            <a:off x="6686897" y="2049463"/>
            <a:ext cx="880369" cy="1323439"/>
          </a:xfrm>
          <a:prstGeom prst="rect">
            <a:avLst/>
          </a:prstGeom>
          <a:noFill/>
          <a:ln w="9525">
            <a:noFill/>
            <a:miter lim="800000"/>
            <a:headEnd/>
            <a:tailEnd/>
          </a:ln>
        </p:spPr>
        <p:txBody>
          <a:bodyPr wrap="none">
            <a:spAutoFit/>
          </a:bodyPr>
          <a:lstStyle/>
          <a:p>
            <a:pPr algn="ctr" eaLnBrk="1" hangingPunct="1">
              <a:buFont typeface="Arial" pitchFamily="34" charset="0"/>
              <a:buNone/>
            </a:pPr>
            <a:r>
              <a:rPr lang="en-US" altLang="zh-CN" sz="4400" b="1" dirty="0">
                <a:solidFill>
                  <a:schemeClr val="bg1"/>
                </a:solidFill>
                <a:latin typeface="微软雅黑" pitchFamily="34" charset="-122"/>
                <a:ea typeface="微软雅黑" pitchFamily="34" charset="-122"/>
                <a:sym typeface="微软雅黑" pitchFamily="34" charset="-122"/>
              </a:rPr>
              <a:t>04</a:t>
            </a:r>
          </a:p>
          <a:p>
            <a:pPr algn="ctr" eaLnBrk="1" hangingPunct="1">
              <a:buFont typeface="Arial" pitchFamily="34" charset="0"/>
              <a:buNone/>
            </a:pPr>
            <a:r>
              <a:rPr lang="zh-CN" altLang="en-US" b="1" dirty="0" smtClean="0">
                <a:solidFill>
                  <a:schemeClr val="bg1"/>
                </a:solidFill>
                <a:latin typeface="微软雅黑" pitchFamily="34" charset="-122"/>
                <a:ea typeface="微软雅黑" pitchFamily="34" charset="-122"/>
                <a:sym typeface="Bodoni MT" pitchFamily="18" charset="0"/>
              </a:rPr>
              <a:t>媒体倡</a:t>
            </a:r>
            <a:endParaRPr lang="en-US" altLang="zh-CN" b="1" dirty="0" smtClean="0">
              <a:solidFill>
                <a:schemeClr val="bg1"/>
              </a:solidFill>
              <a:latin typeface="微软雅黑" pitchFamily="34" charset="-122"/>
              <a:ea typeface="微软雅黑" pitchFamily="34" charset="-122"/>
              <a:sym typeface="Bodoni MT" pitchFamily="18" charset="0"/>
            </a:endParaRPr>
          </a:p>
          <a:p>
            <a:pPr algn="ctr" eaLnBrk="1" hangingPunct="1">
              <a:buFont typeface="Arial" pitchFamily="34" charset="0"/>
              <a:buNone/>
            </a:pPr>
            <a:r>
              <a:rPr lang="zh-CN" altLang="en-US" b="1" dirty="0" smtClean="0">
                <a:solidFill>
                  <a:schemeClr val="bg1"/>
                </a:solidFill>
                <a:latin typeface="微软雅黑" pitchFamily="34" charset="-122"/>
                <a:ea typeface="微软雅黑" pitchFamily="34" charset="-122"/>
                <a:sym typeface="Bodoni MT" pitchFamily="18" charset="0"/>
              </a:rPr>
              <a:t>导总结</a:t>
            </a:r>
            <a:endParaRPr lang="zh-CN" altLang="en-US" b="1" dirty="0">
              <a:solidFill>
                <a:schemeClr val="bg1"/>
              </a:solidFill>
              <a:latin typeface="微软雅黑" pitchFamily="34" charset="-122"/>
              <a:ea typeface="微软雅黑" pitchFamily="34" charset="-122"/>
              <a:sym typeface="Bodoni MT" pitchFamily="18" charset="0"/>
            </a:endParaRPr>
          </a:p>
        </p:txBody>
      </p:sp>
      <p:sp>
        <p:nvSpPr>
          <p:cNvPr id="111622" name="平行四边形 4"/>
          <p:cNvSpPr>
            <a:spLocks noChangeArrowheads="1"/>
          </p:cNvSpPr>
          <p:nvPr/>
        </p:nvSpPr>
        <p:spPr bwMode="auto">
          <a:xfrm>
            <a:off x="4572000" y="1821656"/>
            <a:ext cx="1785938" cy="1500188"/>
          </a:xfrm>
          <a:prstGeom prst="parallelogram">
            <a:avLst>
              <a:gd name="adj" fmla="val 25000"/>
            </a:avLst>
          </a:prstGeom>
          <a:gradFill rotWithShape="1">
            <a:gsLst>
              <a:gs pos="0">
                <a:srgbClr val="29869F"/>
              </a:gs>
              <a:gs pos="79999">
                <a:srgbClr val="36B0D0"/>
              </a:gs>
              <a:gs pos="100000">
                <a:srgbClr val="33B3D5"/>
              </a:gs>
            </a:gsLst>
            <a:lin ang="16200000" scaled="1"/>
          </a:gradFill>
          <a:ln w="9525">
            <a:solidFill>
              <a:srgbClr val="4BACC6"/>
            </a:solidFill>
            <a:bevel/>
            <a:headEnd/>
            <a:tailEnd/>
          </a:ln>
        </p:spPr>
        <p:txBody>
          <a:bodyPr anchor="ctr"/>
          <a:lstStyle/>
          <a:p>
            <a:pPr algn="ctr" eaLnBrk="1" hangingPunct="1">
              <a:buFont typeface="Arial" pitchFamily="34" charset="0"/>
              <a:buNone/>
            </a:pPr>
            <a:r>
              <a:rPr lang="en-US" altLang="zh-CN" sz="4400" b="1" dirty="0" smtClean="0">
                <a:solidFill>
                  <a:schemeClr val="bg1"/>
                </a:solidFill>
                <a:latin typeface="微软雅黑" pitchFamily="34" charset="-122"/>
                <a:ea typeface="微软雅黑" pitchFamily="34" charset="-122"/>
                <a:sym typeface="微软雅黑" pitchFamily="34" charset="-122"/>
              </a:rPr>
              <a:t>03</a:t>
            </a:r>
            <a:endParaRPr lang="en-US" altLang="zh-CN" b="1" dirty="0" smtClean="0">
              <a:solidFill>
                <a:schemeClr val="bg1"/>
              </a:solidFill>
              <a:latin typeface="微软雅黑" pitchFamily="34" charset="-122"/>
              <a:ea typeface="微软雅黑" pitchFamily="34" charset="-122"/>
              <a:sym typeface="微软雅黑" pitchFamily="34" charset="-122"/>
            </a:endParaRPr>
          </a:p>
          <a:p>
            <a:pPr algn="ctr" eaLnBrk="1" hangingPunct="1">
              <a:buFont typeface="Arial" pitchFamily="34" charset="0"/>
              <a:buNone/>
            </a:pPr>
            <a:r>
              <a:rPr lang="zh-CN" altLang="en-US" b="1" dirty="0">
                <a:solidFill>
                  <a:schemeClr val="bg1"/>
                </a:solidFill>
                <a:latin typeface="微软雅黑" pitchFamily="34" charset="-122"/>
                <a:ea typeface="微软雅黑" pitchFamily="34" charset="-122"/>
                <a:sym typeface="Bodoni MT" pitchFamily="18" charset="0"/>
              </a:rPr>
              <a:t>广告法修改建议</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标题 1"/>
          <p:cNvSpPr>
            <a:spLocks noGrp="1"/>
          </p:cNvSpPr>
          <p:nvPr>
            <p:ph type="title"/>
          </p:nvPr>
        </p:nvSpPr>
        <p:spPr/>
        <p:txBody>
          <a:bodyPr/>
          <a:lstStyle/>
          <a:p>
            <a:pPr eaLnBrk="1" hangingPunct="1"/>
            <a:r>
              <a:rPr lang="zh-CN" altLang="en-US" b="1" smtClean="0">
                <a:solidFill>
                  <a:srgbClr val="0000FF"/>
                </a:solidFill>
                <a:latin typeface="微软雅黑" pitchFamily="34" charset="-122"/>
                <a:ea typeface="微软雅黑" pitchFamily="34" charset="-122"/>
              </a:rPr>
              <a:t>关注广告法的修订</a:t>
            </a:r>
          </a:p>
        </p:txBody>
      </p:sp>
      <p:sp>
        <p:nvSpPr>
          <p:cNvPr id="64515" name="内容占位符 2"/>
          <p:cNvSpPr>
            <a:spLocks noGrp="1"/>
          </p:cNvSpPr>
          <p:nvPr>
            <p:ph idx="1"/>
          </p:nvPr>
        </p:nvSpPr>
        <p:spPr/>
        <p:txBody>
          <a:bodyPr/>
          <a:lstStyle/>
          <a:p>
            <a:pPr eaLnBrk="1" hangingPunct="1">
              <a:lnSpc>
                <a:spcPct val="140000"/>
              </a:lnSpc>
              <a:buClr>
                <a:srgbClr val="C00000"/>
              </a:buClr>
              <a:buFont typeface="Wingdings" pitchFamily="2" charset="2"/>
              <a:buChar char="l"/>
            </a:pPr>
            <a:r>
              <a:rPr lang="zh-CN" altLang="en-US" sz="2800" b="1" dirty="0" smtClean="0">
                <a:latin typeface="宋体" pitchFamily="2" charset="-122"/>
              </a:rPr>
              <a:t>广告法中有关烟草广告的监管内容太局限</a:t>
            </a:r>
            <a:endParaRPr lang="en-US" altLang="zh-CN" sz="2800" b="1" dirty="0" smtClean="0">
              <a:latin typeface="宋体" pitchFamily="2" charset="-122"/>
            </a:endParaRPr>
          </a:p>
          <a:p>
            <a:pPr eaLnBrk="1" hangingPunct="1">
              <a:lnSpc>
                <a:spcPct val="140000"/>
              </a:lnSpc>
              <a:buClr>
                <a:srgbClr val="C00000"/>
              </a:buClr>
              <a:buFont typeface="Wingdings" pitchFamily="2" charset="2"/>
              <a:buChar char="l"/>
            </a:pPr>
            <a:r>
              <a:rPr lang="zh-CN" altLang="en-US" sz="2800" b="1" dirty="0" smtClean="0">
                <a:latin typeface="宋体" pitchFamily="2" charset="-122"/>
              </a:rPr>
              <a:t>离开广泛禁止所有的烟草广告、促销和赞助的要求还很远</a:t>
            </a:r>
            <a:endParaRPr lang="en-US" altLang="zh-CN" sz="2800" b="1" dirty="0" smtClean="0">
              <a:latin typeface="宋体" pitchFamily="2" charset="-122"/>
            </a:endParaRPr>
          </a:p>
          <a:p>
            <a:pPr eaLnBrk="1" hangingPunct="1">
              <a:lnSpc>
                <a:spcPct val="140000"/>
              </a:lnSpc>
              <a:buClr>
                <a:srgbClr val="C00000"/>
              </a:buClr>
              <a:buFont typeface="Wingdings" pitchFamily="2" charset="2"/>
              <a:buChar char="l"/>
            </a:pPr>
            <a:r>
              <a:rPr lang="zh-CN" altLang="en-US" sz="2800" b="1" dirty="0" smtClean="0">
                <a:latin typeface="宋体" pitchFamily="2" charset="-122"/>
              </a:rPr>
              <a:t>我们终于盼来了广告法的修订</a:t>
            </a:r>
            <a:endParaRPr lang="en-US" altLang="zh-CN" sz="2800" b="1" dirty="0" smtClean="0">
              <a:latin typeface="宋体" pitchFamily="2" charset="-122"/>
            </a:endParaRPr>
          </a:p>
          <a:p>
            <a:pPr eaLnBrk="1" hangingPunct="1">
              <a:lnSpc>
                <a:spcPct val="140000"/>
              </a:lnSpc>
              <a:buClr>
                <a:srgbClr val="C00000"/>
              </a:buClr>
              <a:buFont typeface="Wingdings" pitchFamily="2" charset="2"/>
              <a:buChar char="l"/>
            </a:pPr>
            <a:r>
              <a:rPr lang="zh-CN" altLang="en-US" sz="2800" b="1" dirty="0" smtClean="0">
                <a:latin typeface="宋体" pitchFamily="2" charset="-122"/>
              </a:rPr>
              <a:t>修订后的广告法能有效监管烟草广告、促销和赞助吗？</a:t>
            </a:r>
            <a:endParaRPr lang="en-US" altLang="zh-CN" sz="2800" b="1" dirty="0" smtClean="0">
              <a:latin typeface="宋体" pitchFamily="2" charset="-122"/>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116013" y="357188"/>
            <a:ext cx="7391400" cy="582612"/>
          </a:xfrm>
        </p:spPr>
        <p:txBody>
          <a:bodyPr/>
          <a:lstStyle/>
          <a:p>
            <a:pPr eaLnBrk="1" hangingPunct="1"/>
            <a:r>
              <a:rPr lang="zh-CN" altLang="en-US" sz="3600" b="1" dirty="0" smtClean="0">
                <a:solidFill>
                  <a:srgbClr val="0000FF"/>
                </a:solidFill>
                <a:latin typeface="微软雅黑" pitchFamily="34" charset="-122"/>
                <a:ea typeface="微软雅黑" pitchFamily="34" charset="-122"/>
              </a:rPr>
              <a:t>现有修改草案存在的问题（</a:t>
            </a:r>
            <a:r>
              <a:rPr lang="en-US" altLang="zh-CN" sz="3600" b="1" dirty="0" smtClean="0">
                <a:solidFill>
                  <a:srgbClr val="0000FF"/>
                </a:solidFill>
                <a:latin typeface="微软雅黑" pitchFamily="34" charset="-122"/>
                <a:ea typeface="微软雅黑" pitchFamily="34" charset="-122"/>
              </a:rPr>
              <a:t>1</a:t>
            </a:r>
            <a:r>
              <a:rPr lang="zh-CN" altLang="en-US" sz="3600" b="1" dirty="0" smtClean="0">
                <a:solidFill>
                  <a:srgbClr val="0000FF"/>
                </a:solidFill>
                <a:latin typeface="微软雅黑" pitchFamily="34" charset="-122"/>
                <a:ea typeface="微软雅黑" pitchFamily="34" charset="-122"/>
              </a:rPr>
              <a:t>）</a:t>
            </a:r>
          </a:p>
        </p:txBody>
      </p:sp>
      <p:sp>
        <p:nvSpPr>
          <p:cNvPr id="70659" name="Rectangle 3"/>
          <p:cNvSpPr>
            <a:spLocks noGrp="1" noChangeArrowheads="1"/>
          </p:cNvSpPr>
          <p:nvPr>
            <p:ph idx="1"/>
          </p:nvPr>
        </p:nvSpPr>
        <p:spPr>
          <a:xfrm>
            <a:off x="571500" y="1017589"/>
            <a:ext cx="7715250" cy="2090737"/>
          </a:xfrm>
        </p:spPr>
        <p:txBody>
          <a:bodyPr/>
          <a:lstStyle/>
          <a:p>
            <a:pPr eaLnBrk="1" hangingPunct="1">
              <a:lnSpc>
                <a:spcPct val="80000"/>
              </a:lnSpc>
              <a:buFontTx/>
              <a:buNone/>
            </a:pPr>
            <a:r>
              <a:rPr lang="zh-CN" altLang="en-US" b="1" smtClean="0">
                <a:solidFill>
                  <a:srgbClr val="C00000"/>
                </a:solidFill>
                <a:latin typeface="微软雅黑" pitchFamily="34" charset="-122"/>
              </a:rPr>
              <a:t>列举式法规，烟草业有空可钻，防不胜防</a:t>
            </a:r>
            <a:endParaRPr lang="zh-CN" altLang="en-US" sz="2600" b="1" smtClean="0">
              <a:solidFill>
                <a:srgbClr val="C00000"/>
              </a:solidFill>
              <a:latin typeface="微软雅黑" pitchFamily="34" charset="-122"/>
            </a:endParaRPr>
          </a:p>
          <a:p>
            <a:pPr eaLnBrk="1" hangingPunct="1">
              <a:lnSpc>
                <a:spcPct val="80000"/>
              </a:lnSpc>
              <a:buFontTx/>
              <a:buNone/>
            </a:pPr>
            <a:endParaRPr lang="zh-CN" altLang="en-US" sz="1600" b="1" smtClean="0">
              <a:latin typeface="宋体" pitchFamily="2" charset="-122"/>
            </a:endParaRPr>
          </a:p>
          <a:p>
            <a:pPr eaLnBrk="1" hangingPunct="1">
              <a:lnSpc>
                <a:spcPct val="120000"/>
              </a:lnSpc>
            </a:pPr>
            <a:endParaRPr lang="zh-CN" altLang="en-US" sz="1800" smtClean="0"/>
          </a:p>
          <a:p>
            <a:pPr eaLnBrk="1" hangingPunct="1">
              <a:lnSpc>
                <a:spcPct val="120000"/>
              </a:lnSpc>
              <a:buFontTx/>
              <a:buNone/>
            </a:pPr>
            <a:endParaRPr lang="zh-CN" altLang="en-US" sz="1800" smtClean="0"/>
          </a:p>
          <a:p>
            <a:pPr eaLnBrk="1" hangingPunct="1">
              <a:lnSpc>
                <a:spcPct val="135000"/>
              </a:lnSpc>
              <a:buFontTx/>
              <a:buNone/>
            </a:pPr>
            <a:endParaRPr lang="en-US" altLang="zh-CN" sz="1800" b="1" smtClean="0">
              <a:latin typeface="宋体" pitchFamily="2" charset="-122"/>
            </a:endParaRPr>
          </a:p>
        </p:txBody>
      </p:sp>
      <p:sp>
        <p:nvSpPr>
          <p:cNvPr id="70660" name="Text Box 5"/>
          <p:cNvSpPr txBox="1">
            <a:spLocks noChangeArrowheads="1"/>
          </p:cNvSpPr>
          <p:nvPr/>
        </p:nvSpPr>
        <p:spPr bwMode="auto">
          <a:xfrm>
            <a:off x="755650" y="1654176"/>
            <a:ext cx="7848600" cy="2462213"/>
          </a:xfrm>
          <a:prstGeom prst="rect">
            <a:avLst/>
          </a:prstGeom>
          <a:noFill/>
          <a:ln w="57150">
            <a:solidFill>
              <a:srgbClr val="FF3300"/>
            </a:solidFill>
            <a:miter lim="800000"/>
            <a:headEnd/>
            <a:tailEnd/>
          </a:ln>
        </p:spPr>
        <p:txBody>
          <a:bodyPr>
            <a:spAutoFit/>
          </a:bodyPr>
          <a:lstStyle/>
          <a:p>
            <a:r>
              <a:rPr lang="zh-CN" altLang="en-US" sz="2800" b="1" dirty="0">
                <a:latin typeface="微软雅黑" pitchFamily="34" charset="-122"/>
                <a:ea typeface="微软雅黑" pitchFamily="34" charset="-122"/>
              </a:rPr>
              <a:t>烟草广告：</a:t>
            </a:r>
          </a:p>
          <a:p>
            <a:pPr>
              <a:lnSpc>
                <a:spcPct val="150000"/>
              </a:lnSpc>
              <a:buClr>
                <a:srgbClr val="FF0000"/>
              </a:buClr>
              <a:buFont typeface="Wingdings" pitchFamily="2" charset="2"/>
              <a:buChar char="Ø"/>
            </a:pPr>
            <a:r>
              <a:rPr lang="zh-CN" altLang="zh-CN" sz="2800" b="1" dirty="0">
                <a:latin typeface="Calibri" pitchFamily="34" charset="0"/>
              </a:rPr>
              <a:t>禁止利用广播、电影、电视、报纸、期刊、</a:t>
            </a:r>
            <a:r>
              <a:rPr lang="zh-CN" altLang="zh-CN" sz="2800" b="1" dirty="0">
                <a:solidFill>
                  <a:srgbClr val="0000CC"/>
                </a:solidFill>
                <a:latin typeface="微软雅黑" pitchFamily="34" charset="-122"/>
                <a:ea typeface="微软雅黑" pitchFamily="34" charset="-122"/>
              </a:rPr>
              <a:t>图书、音像制品、电子出版物、移动通信网络、互联网等媒介和形式发布或者变相发布</a:t>
            </a:r>
            <a:r>
              <a:rPr lang="zh-CN" altLang="zh-CN" sz="2800" b="1" dirty="0">
                <a:latin typeface="Calibri" pitchFamily="34" charset="0"/>
              </a:rPr>
              <a:t>烟草</a:t>
            </a:r>
            <a:r>
              <a:rPr lang="zh-CN" altLang="zh-CN" sz="2800" b="1" dirty="0" smtClean="0">
                <a:latin typeface="Calibri" pitchFamily="34" charset="0"/>
              </a:rPr>
              <a:t>广告</a:t>
            </a:r>
            <a:endParaRPr lang="en-US" altLang="zh-CN" sz="2800" b="1" dirty="0">
              <a:latin typeface="Calibri" pitchFamily="34" charset="0"/>
            </a:endParaRPr>
          </a:p>
        </p:txBody>
      </p:sp>
      <p:sp>
        <p:nvSpPr>
          <p:cNvPr id="8" name="TextBox 7"/>
          <p:cNvSpPr txBox="1">
            <a:spLocks noChangeArrowheads="1"/>
          </p:cNvSpPr>
          <p:nvPr/>
        </p:nvSpPr>
        <p:spPr bwMode="auto">
          <a:xfrm>
            <a:off x="914400" y="1727180"/>
            <a:ext cx="8064500" cy="3416320"/>
          </a:xfrm>
          <a:prstGeom prst="rect">
            <a:avLst/>
          </a:prstGeom>
          <a:solidFill>
            <a:srgbClr val="FFFF00"/>
          </a:solidFill>
          <a:ln w="9525">
            <a:noFill/>
            <a:miter lim="800000"/>
            <a:headEnd/>
            <a:tailEnd/>
          </a:ln>
        </p:spPr>
        <p:txBody>
          <a:bodyPr>
            <a:spAutoFit/>
          </a:bodyPr>
          <a:lstStyle/>
          <a:p>
            <a:r>
              <a:rPr lang="zh-CN" altLang="zh-CN" sz="3600" b="1" dirty="0"/>
              <a:t>今日世界，新的传播媒介层出不穷，传播手段日新月异，修订后的广告法，如果采取这种列举法，很快便会被各种新形式烟草广告所突破。各种烟草广告的新载体、新形式势必无法受到《广告法》的制约</a:t>
            </a:r>
            <a:r>
              <a:rPr lang="zh-CN" altLang="zh-CN" sz="3600" b="1" dirty="0" smtClean="0"/>
              <a:t>。</a:t>
            </a:r>
            <a:endParaRPr lang="zh-CN" altLang="zh-CN" sz="3600"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68313" y="465138"/>
            <a:ext cx="8229600" cy="857250"/>
          </a:xfrm>
        </p:spPr>
        <p:txBody>
          <a:bodyPr>
            <a:normAutofit fontScale="90000"/>
          </a:bodyPr>
          <a:lstStyle/>
          <a:p>
            <a:pPr eaLnBrk="1" hangingPunct="1"/>
            <a:r>
              <a:rPr lang="zh-CN" altLang="en-US" sz="3600" b="1" dirty="0" smtClean="0">
                <a:solidFill>
                  <a:srgbClr val="0000FF"/>
                </a:solidFill>
                <a:latin typeface="微软雅黑" pitchFamily="34" charset="-122"/>
                <a:ea typeface="微软雅黑" pitchFamily="34" charset="-122"/>
              </a:rPr>
              <a:t>现有修改草案存在的问题（</a:t>
            </a:r>
            <a:r>
              <a:rPr lang="en-US" altLang="zh-CN" sz="3600" b="1" dirty="0" smtClean="0">
                <a:solidFill>
                  <a:srgbClr val="0000FF"/>
                </a:solidFill>
                <a:latin typeface="微软雅黑" pitchFamily="34" charset="-122"/>
                <a:ea typeface="微软雅黑" pitchFamily="34" charset="-122"/>
              </a:rPr>
              <a:t>2</a:t>
            </a:r>
            <a:r>
              <a:rPr lang="zh-CN" altLang="en-US" sz="3600" b="1" dirty="0" smtClean="0">
                <a:solidFill>
                  <a:srgbClr val="0000FF"/>
                </a:solidFill>
                <a:latin typeface="微软雅黑" pitchFamily="34" charset="-122"/>
                <a:ea typeface="微软雅黑" pitchFamily="34" charset="-122"/>
              </a:rPr>
              <a:t>）</a:t>
            </a:r>
            <a:r>
              <a:rPr lang="en-US" altLang="zh-CN" sz="3600" b="1" dirty="0" smtClean="0">
                <a:solidFill>
                  <a:srgbClr val="0000FF"/>
                </a:solidFill>
                <a:latin typeface="微软雅黑" pitchFamily="34" charset="-122"/>
                <a:ea typeface="微软雅黑" pitchFamily="34" charset="-122"/>
              </a:rPr>
              <a:t/>
            </a:r>
            <a:br>
              <a:rPr lang="en-US" altLang="zh-CN" sz="3600" b="1" dirty="0" smtClean="0">
                <a:solidFill>
                  <a:srgbClr val="0000FF"/>
                </a:solidFill>
                <a:latin typeface="微软雅黑" pitchFamily="34" charset="-122"/>
                <a:ea typeface="微软雅黑" pitchFamily="34" charset="-122"/>
              </a:rPr>
            </a:br>
            <a:r>
              <a:rPr lang="zh-CN" altLang="en-US" sz="3200" b="1" dirty="0" smtClean="0">
                <a:solidFill>
                  <a:srgbClr val="C00000"/>
                </a:solidFill>
                <a:latin typeface="微软雅黑" pitchFamily="34" charset="-122"/>
                <a:ea typeface="微软雅黑" pitchFamily="34" charset="-122"/>
              </a:rPr>
              <a:t>列举式法规，烟草业有空可钻，防不胜防</a:t>
            </a:r>
            <a:br>
              <a:rPr lang="zh-CN" altLang="en-US" sz="3200" b="1" dirty="0" smtClean="0">
                <a:solidFill>
                  <a:srgbClr val="C00000"/>
                </a:solidFill>
                <a:latin typeface="微软雅黑" pitchFamily="34" charset="-122"/>
                <a:ea typeface="微软雅黑" pitchFamily="34" charset="-122"/>
              </a:rPr>
            </a:br>
            <a:endParaRPr lang="zh-CN" altLang="en-US" sz="3600" b="1" dirty="0" smtClean="0">
              <a:solidFill>
                <a:srgbClr val="0000FF"/>
              </a:solidFill>
              <a:latin typeface="微软雅黑" pitchFamily="34" charset="-122"/>
              <a:ea typeface="微软雅黑" pitchFamily="34" charset="-122"/>
            </a:endParaRPr>
          </a:p>
        </p:txBody>
      </p:sp>
      <p:sp>
        <p:nvSpPr>
          <p:cNvPr id="72707" name="内容占位符 2"/>
          <p:cNvSpPr>
            <a:spLocks noGrp="1"/>
          </p:cNvSpPr>
          <p:nvPr>
            <p:ph idx="1"/>
          </p:nvPr>
        </p:nvSpPr>
        <p:spPr>
          <a:xfrm>
            <a:off x="468314" y="1654176"/>
            <a:ext cx="8207375" cy="2754313"/>
          </a:xfrm>
          <a:ln w="38100">
            <a:solidFill>
              <a:srgbClr val="FF0000"/>
            </a:solidFill>
          </a:ln>
        </p:spPr>
        <p:txBody>
          <a:bodyPr>
            <a:normAutofit fontScale="92500" lnSpcReduction="10000"/>
          </a:bodyPr>
          <a:lstStyle/>
          <a:p>
            <a:pPr eaLnBrk="1" hangingPunct="1">
              <a:lnSpc>
                <a:spcPct val="150000"/>
              </a:lnSpc>
              <a:buClr>
                <a:srgbClr val="C00000"/>
              </a:buClr>
              <a:buFont typeface="Wingdings" pitchFamily="2" charset="2"/>
              <a:buChar char="l"/>
            </a:pPr>
            <a:r>
              <a:rPr lang="zh-CN" altLang="zh-CN" b="1" smtClean="0"/>
              <a:t>禁止在各类等候室、影剧院、会议厅堂、体育比赛场馆、</a:t>
            </a:r>
            <a:r>
              <a:rPr lang="zh-CN" altLang="zh-CN" b="1" smtClean="0">
                <a:solidFill>
                  <a:srgbClr val="0000CC"/>
                </a:solidFill>
                <a:latin typeface="微软雅黑" pitchFamily="34" charset="-122"/>
              </a:rPr>
              <a:t>图书馆、文化馆、博物馆、公园等公共场所以及医院和学校的建筑控制地带、公共交通工具设置烟草广告</a:t>
            </a:r>
            <a:r>
              <a:rPr lang="zh-CN" altLang="en-US" b="1" smtClean="0">
                <a:solidFill>
                  <a:srgbClr val="3333FF"/>
                </a:solidFill>
              </a:rPr>
              <a:t>。</a:t>
            </a:r>
            <a:endParaRPr lang="en-US" altLang="zh-CN" b="1" smtClean="0">
              <a:solidFill>
                <a:srgbClr val="3333FF"/>
              </a:solidFill>
            </a:endParaRPr>
          </a:p>
        </p:txBody>
      </p:sp>
      <p:sp>
        <p:nvSpPr>
          <p:cNvPr id="5" name="TextBox 4"/>
          <p:cNvSpPr txBox="1">
            <a:spLocks noChangeArrowheads="1"/>
          </p:cNvSpPr>
          <p:nvPr/>
        </p:nvSpPr>
        <p:spPr bwMode="auto">
          <a:xfrm>
            <a:off x="719138" y="742950"/>
            <a:ext cx="8424862" cy="3288016"/>
          </a:xfrm>
          <a:prstGeom prst="rect">
            <a:avLst/>
          </a:prstGeom>
          <a:solidFill>
            <a:srgbClr val="FFFF00"/>
          </a:solidFill>
          <a:ln w="9525">
            <a:noFill/>
            <a:miter lim="800000"/>
            <a:headEnd/>
            <a:tailEnd/>
          </a:ln>
        </p:spPr>
        <p:txBody>
          <a:bodyPr>
            <a:spAutoFit/>
          </a:bodyPr>
          <a:lstStyle/>
          <a:p>
            <a:pPr>
              <a:lnSpc>
                <a:spcPts val="5100"/>
              </a:lnSpc>
            </a:pPr>
            <a:r>
              <a:rPr lang="zh-CN" altLang="zh-CN" sz="3200" b="1" dirty="0"/>
              <a:t>列举的场所始终只是少数，而烟草商就可以避开这些地方设置烟草广告。譬如，烟草制品在分销过程和零售店的广告、促销与赞助，以及不在列举项目中的商场、超市、少年宫，网吧、公厕等等。</a:t>
            </a:r>
            <a:endParaRPr lang="zh-CN" altLang="en-US" sz="32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标题 1"/>
          <p:cNvSpPr>
            <a:spLocks noGrp="1"/>
          </p:cNvSpPr>
          <p:nvPr>
            <p:ph type="title"/>
          </p:nvPr>
        </p:nvSpPr>
        <p:spPr/>
        <p:txBody>
          <a:bodyPr/>
          <a:lstStyle/>
          <a:p>
            <a:pPr eaLnBrk="1" hangingPunct="1"/>
            <a:r>
              <a:rPr lang="zh-CN" altLang="en-US" b="1" smtClean="0">
                <a:solidFill>
                  <a:srgbClr val="0000FF"/>
                </a:solidFill>
                <a:latin typeface="微软雅黑" pitchFamily="34" charset="-122"/>
                <a:ea typeface="微软雅黑" pitchFamily="34" charset="-122"/>
              </a:rPr>
              <a:t>现有修改草案存在的问题（</a:t>
            </a:r>
            <a:r>
              <a:rPr lang="en-US" altLang="zh-CN" b="1" smtClean="0">
                <a:solidFill>
                  <a:srgbClr val="0000FF"/>
                </a:solidFill>
                <a:latin typeface="微软雅黑" pitchFamily="34" charset="-122"/>
                <a:ea typeface="微软雅黑" pitchFamily="34" charset="-122"/>
              </a:rPr>
              <a:t>3</a:t>
            </a:r>
            <a:r>
              <a:rPr lang="zh-CN" altLang="en-US" b="1" smtClean="0">
                <a:solidFill>
                  <a:srgbClr val="0000FF"/>
                </a:solidFill>
                <a:latin typeface="微软雅黑" pitchFamily="34" charset="-122"/>
                <a:ea typeface="微软雅黑" pitchFamily="34" charset="-122"/>
              </a:rPr>
              <a:t>）</a:t>
            </a:r>
            <a:endParaRPr lang="zh-CN" altLang="en-US" smtClean="0">
              <a:ea typeface="宋体" pitchFamily="2" charset="-122"/>
            </a:endParaRPr>
          </a:p>
        </p:txBody>
      </p:sp>
      <p:sp>
        <p:nvSpPr>
          <p:cNvPr id="73731" name="内容占位符 2"/>
          <p:cNvSpPr>
            <a:spLocks noGrp="1"/>
          </p:cNvSpPr>
          <p:nvPr>
            <p:ph idx="1"/>
          </p:nvPr>
        </p:nvSpPr>
        <p:spPr/>
        <p:txBody>
          <a:bodyPr/>
          <a:lstStyle/>
          <a:p>
            <a:pPr eaLnBrk="1" hangingPunct="1">
              <a:buClr>
                <a:srgbClr val="C00000"/>
              </a:buClr>
              <a:buFont typeface="Wingdings" pitchFamily="2" charset="2"/>
              <a:buChar char="l"/>
            </a:pPr>
            <a:r>
              <a:rPr lang="zh-CN" altLang="en-US" sz="4000" b="1" smtClean="0"/>
              <a:t>什么是变相发布广告？不清楚！</a:t>
            </a:r>
            <a:endParaRPr lang="en-US" altLang="zh-CN" sz="4000" b="1" smtClean="0"/>
          </a:p>
          <a:p>
            <a:pPr eaLnBrk="1" hangingPunct="1">
              <a:buClr>
                <a:srgbClr val="C00000"/>
              </a:buClr>
              <a:buFont typeface="Wingdings" pitchFamily="2" charset="2"/>
              <a:buChar char="l"/>
            </a:pPr>
            <a:r>
              <a:rPr lang="zh-CN" altLang="en-US" sz="4000" b="1" smtClean="0"/>
              <a:t>没有明确不能发布变相的户外广告</a:t>
            </a:r>
          </a:p>
        </p:txBody>
      </p:sp>
      <p:pic>
        <p:nvPicPr>
          <p:cNvPr id="5" name="Picture 1"/>
          <p:cNvPicPr>
            <a:picLocks noChangeAspect="1" noChangeArrowheads="1"/>
          </p:cNvPicPr>
          <p:nvPr/>
        </p:nvPicPr>
        <p:blipFill>
          <a:blip r:embed="rId2" cstate="email"/>
          <a:srcRect/>
          <a:stretch>
            <a:fillRect/>
          </a:stretch>
        </p:blipFill>
        <p:spPr bwMode="auto">
          <a:xfrm>
            <a:off x="1331915" y="2679700"/>
            <a:ext cx="3557587" cy="2084388"/>
          </a:xfrm>
          <a:prstGeom prst="rect">
            <a:avLst/>
          </a:prstGeom>
          <a:noFill/>
          <a:ln w="9525">
            <a:noFill/>
            <a:miter lim="800000"/>
            <a:headEnd/>
            <a:tailEnd/>
          </a:ln>
        </p:spPr>
      </p:pic>
      <p:sp>
        <p:nvSpPr>
          <p:cNvPr id="73733" name="矩形 5"/>
          <p:cNvSpPr>
            <a:spLocks noChangeArrowheads="1"/>
          </p:cNvSpPr>
          <p:nvPr/>
        </p:nvSpPr>
        <p:spPr bwMode="auto">
          <a:xfrm>
            <a:off x="5724527" y="2679700"/>
            <a:ext cx="2244525" cy="1569660"/>
          </a:xfrm>
          <a:prstGeom prst="rect">
            <a:avLst/>
          </a:prstGeom>
          <a:noFill/>
          <a:ln w="9525">
            <a:noFill/>
            <a:miter lim="800000"/>
            <a:headEnd/>
            <a:tailEnd/>
          </a:ln>
        </p:spPr>
        <p:txBody>
          <a:bodyPr wrap="none">
            <a:spAutoFit/>
          </a:bodyPr>
          <a:lstStyle/>
          <a:p>
            <a:r>
              <a:rPr lang="zh-CN" altLang="en-US" sz="3200" b="1" dirty="0"/>
              <a:t>品牌延伸？</a:t>
            </a:r>
            <a:endParaRPr lang="en-US" altLang="zh-CN" sz="3200" b="1" dirty="0"/>
          </a:p>
          <a:p>
            <a:r>
              <a:rPr lang="zh-CN" altLang="en-US" sz="3200" b="1" dirty="0"/>
              <a:t>品牌共享？</a:t>
            </a:r>
            <a:endParaRPr lang="en-US" altLang="zh-CN" sz="6600" b="1" dirty="0"/>
          </a:p>
          <a:p>
            <a:endParaRPr lang="zh-CN" altLang="en-US" sz="3200" b="1" dirty="0"/>
          </a:p>
        </p:txBody>
      </p:sp>
      <p:sp>
        <p:nvSpPr>
          <p:cNvPr id="6" name="TextBox 5"/>
          <p:cNvSpPr txBox="1">
            <a:spLocks noChangeArrowheads="1"/>
          </p:cNvSpPr>
          <p:nvPr/>
        </p:nvSpPr>
        <p:spPr bwMode="auto">
          <a:xfrm>
            <a:off x="0" y="2571750"/>
            <a:ext cx="8424862" cy="1325940"/>
          </a:xfrm>
          <a:prstGeom prst="rect">
            <a:avLst/>
          </a:prstGeom>
          <a:solidFill>
            <a:srgbClr val="FFFF00"/>
          </a:solidFill>
          <a:ln w="9525">
            <a:noFill/>
            <a:miter lim="800000"/>
            <a:headEnd/>
            <a:tailEnd/>
          </a:ln>
        </p:spPr>
        <p:txBody>
          <a:bodyPr>
            <a:spAutoFit/>
          </a:bodyPr>
          <a:lstStyle/>
          <a:p>
            <a:pPr algn="ctr">
              <a:lnSpc>
                <a:spcPts val="5100"/>
              </a:lnSpc>
            </a:pPr>
            <a:r>
              <a:rPr lang="zh-CN" altLang="en-US" sz="3200" b="1" dirty="0" smtClean="0">
                <a:solidFill>
                  <a:srgbClr val="E94E0C"/>
                </a:solidFill>
              </a:rPr>
              <a:t>因此，我们统一的口号是“禁止所有的烟草广告、促销和赞助”</a:t>
            </a:r>
            <a:endParaRPr lang="zh-CN" altLang="en-US" sz="3200" b="1" dirty="0">
              <a:solidFill>
                <a:srgbClr val="E94E0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平行四边形 5"/>
          <p:cNvSpPr>
            <a:spLocks noChangeArrowheads="1"/>
          </p:cNvSpPr>
          <p:nvPr/>
        </p:nvSpPr>
        <p:spPr bwMode="auto">
          <a:xfrm>
            <a:off x="914400" y="1822450"/>
            <a:ext cx="1785938" cy="1500188"/>
          </a:xfrm>
          <a:prstGeom prst="parallelogram">
            <a:avLst>
              <a:gd name="adj" fmla="val 25000"/>
            </a:avLst>
          </a:prstGeom>
          <a:gradFill rotWithShape="1">
            <a:gsLst>
              <a:gs pos="0">
                <a:srgbClr val="C96C1F"/>
              </a:gs>
              <a:gs pos="79999">
                <a:srgbClr val="FF8F33"/>
              </a:gs>
              <a:gs pos="100000">
                <a:srgbClr val="FF8F35"/>
              </a:gs>
            </a:gsLst>
            <a:lin ang="16200000" scaled="1"/>
          </a:gradFill>
          <a:ln w="9525">
            <a:solidFill>
              <a:srgbClr val="F79646"/>
            </a:solidFill>
            <a:bevel/>
            <a:headEnd/>
            <a:tailEnd/>
          </a:ln>
        </p:spPr>
        <p:txBody>
          <a:bodyPr anchor="ctr"/>
          <a:lstStyle/>
          <a:p>
            <a:pPr algn="ctr" eaLnBrk="1" hangingPunct="1">
              <a:buFont typeface="Arial" pitchFamily="34" charset="0"/>
              <a:buNone/>
            </a:pPr>
            <a:r>
              <a:rPr lang="en-US" altLang="zh-CN" sz="4400" b="1">
                <a:solidFill>
                  <a:srgbClr val="FFFFFF"/>
                </a:solidFill>
                <a:latin typeface="微软雅黑" pitchFamily="34" charset="-122"/>
                <a:ea typeface="微软雅黑" pitchFamily="34" charset="-122"/>
                <a:sym typeface="微软雅黑" pitchFamily="34" charset="-122"/>
              </a:rPr>
              <a:t>01</a:t>
            </a:r>
            <a:endParaRPr lang="zh-CN" altLang="en-US" sz="4400" b="1">
              <a:solidFill>
                <a:srgbClr val="FFFFFF"/>
              </a:solidFill>
              <a:latin typeface="微软雅黑" pitchFamily="34" charset="-122"/>
              <a:ea typeface="微软雅黑" pitchFamily="34" charset="-122"/>
              <a:sym typeface="微软雅黑" pitchFamily="34" charset="-122"/>
            </a:endParaRPr>
          </a:p>
          <a:p>
            <a:pPr algn="ctr" eaLnBrk="1" hangingPunct="1">
              <a:buFont typeface="Arial" pitchFamily="34" charset="0"/>
              <a:buNone/>
            </a:pPr>
            <a:r>
              <a:rPr lang="zh-CN" altLang="en-US" b="1">
                <a:solidFill>
                  <a:srgbClr val="FFFFFF"/>
                </a:solidFill>
                <a:latin typeface="微软雅黑" pitchFamily="34" charset="-122"/>
                <a:ea typeface="微软雅黑" pitchFamily="34" charset="-122"/>
                <a:sym typeface="微软雅黑" pitchFamily="34" charset="-122"/>
              </a:rPr>
              <a:t>广告法的前世今生</a:t>
            </a:r>
          </a:p>
        </p:txBody>
      </p:sp>
      <p:sp>
        <p:nvSpPr>
          <p:cNvPr id="112643" name="平行四边形 6"/>
          <p:cNvSpPr>
            <a:spLocks noChangeArrowheads="1"/>
          </p:cNvSpPr>
          <p:nvPr/>
        </p:nvSpPr>
        <p:spPr bwMode="auto">
          <a:xfrm>
            <a:off x="2743200" y="1822450"/>
            <a:ext cx="1785938" cy="1500188"/>
          </a:xfrm>
          <a:prstGeom prst="parallelogram">
            <a:avLst>
              <a:gd name="adj" fmla="val 25000"/>
            </a:avLst>
          </a:prstGeom>
          <a:gradFill rotWithShape="1">
            <a:gsLst>
              <a:gs pos="0">
                <a:srgbClr val="C96C1F"/>
              </a:gs>
              <a:gs pos="79999">
                <a:srgbClr val="FF8F33"/>
              </a:gs>
              <a:gs pos="100000">
                <a:srgbClr val="FF8F35"/>
              </a:gs>
            </a:gsLst>
            <a:lin ang="16200000" scaled="1"/>
          </a:gradFill>
          <a:ln w="9525">
            <a:solidFill>
              <a:srgbClr val="F79646"/>
            </a:solidFill>
            <a:bevel/>
            <a:headEnd/>
            <a:tailEnd/>
          </a:ln>
        </p:spPr>
        <p:txBody>
          <a:bodyPr anchor="ctr"/>
          <a:lstStyle/>
          <a:p>
            <a:pPr algn="ctr" eaLnBrk="1" hangingPunct="1">
              <a:buFont typeface="Arial" pitchFamily="34" charset="0"/>
              <a:buNone/>
            </a:pPr>
            <a:r>
              <a:rPr lang="en-US" altLang="zh-CN" sz="4400" b="1">
                <a:solidFill>
                  <a:schemeClr val="bg1"/>
                </a:solidFill>
                <a:latin typeface="微软雅黑" pitchFamily="34" charset="-122"/>
                <a:ea typeface="微软雅黑" pitchFamily="34" charset="-122"/>
                <a:sym typeface="微软雅黑" pitchFamily="34" charset="-122"/>
              </a:rPr>
              <a:t>02</a:t>
            </a:r>
          </a:p>
          <a:p>
            <a:pPr algn="ctr" eaLnBrk="1" hangingPunct="1">
              <a:buFont typeface="Arial" pitchFamily="34" charset="0"/>
              <a:buNone/>
            </a:pPr>
            <a:r>
              <a:rPr lang="en-US" altLang="zh-CN" b="1">
                <a:solidFill>
                  <a:schemeClr val="bg1"/>
                </a:solidFill>
                <a:latin typeface="微软雅黑" pitchFamily="34" charset="-122"/>
                <a:ea typeface="微软雅黑" pitchFamily="34" charset="-122"/>
                <a:sym typeface="微软雅黑" pitchFamily="34" charset="-122"/>
              </a:rPr>
              <a:t>NGO</a:t>
            </a:r>
            <a:r>
              <a:rPr lang="zh-CN" altLang="en-US" b="1">
                <a:solidFill>
                  <a:schemeClr val="bg1"/>
                </a:solidFill>
                <a:latin typeface="微软雅黑" pitchFamily="34" charset="-122"/>
                <a:ea typeface="微软雅黑" pitchFamily="34" charset="-122"/>
                <a:sym typeface="微软雅黑" pitchFamily="34" charset="-122"/>
              </a:rPr>
              <a:t>行动解析</a:t>
            </a:r>
          </a:p>
        </p:txBody>
      </p:sp>
      <p:sp>
        <p:nvSpPr>
          <p:cNvPr id="112644" name="平行四边形 7"/>
          <p:cNvSpPr>
            <a:spLocks noChangeArrowheads="1"/>
          </p:cNvSpPr>
          <p:nvPr/>
        </p:nvSpPr>
        <p:spPr bwMode="auto">
          <a:xfrm>
            <a:off x="4572000" y="1822450"/>
            <a:ext cx="1785938" cy="1500188"/>
          </a:xfrm>
          <a:prstGeom prst="parallelogram">
            <a:avLst>
              <a:gd name="adj" fmla="val 25000"/>
            </a:avLst>
          </a:prstGeom>
          <a:gradFill rotWithShape="1">
            <a:gsLst>
              <a:gs pos="0">
                <a:srgbClr val="C96C1F"/>
              </a:gs>
              <a:gs pos="79999">
                <a:srgbClr val="FF8F33"/>
              </a:gs>
              <a:gs pos="100000">
                <a:srgbClr val="FF8F35"/>
              </a:gs>
            </a:gsLst>
            <a:lin ang="16200000" scaled="1"/>
          </a:gradFill>
          <a:ln w="9525">
            <a:solidFill>
              <a:srgbClr val="F79646"/>
            </a:solidFill>
            <a:bevel/>
            <a:headEnd/>
            <a:tailEnd/>
          </a:ln>
        </p:spPr>
        <p:txBody>
          <a:bodyPr anchor="ctr"/>
          <a:lstStyle/>
          <a:p>
            <a:pPr algn="ctr" eaLnBrk="1" hangingPunct="1"/>
            <a:r>
              <a:rPr lang="en-US" altLang="zh-CN" sz="4400" b="1" dirty="0">
                <a:solidFill>
                  <a:schemeClr val="bg1"/>
                </a:solidFill>
                <a:latin typeface="微软雅黑" pitchFamily="34" charset="-122"/>
                <a:ea typeface="微软雅黑" pitchFamily="34" charset="-122"/>
                <a:sym typeface="微软雅黑" pitchFamily="34" charset="-122"/>
              </a:rPr>
              <a:t>03</a:t>
            </a:r>
          </a:p>
          <a:p>
            <a:pPr algn="ctr" eaLnBrk="1" hangingPunct="1"/>
            <a:r>
              <a:rPr lang="zh-CN" altLang="en-US" b="1" dirty="0" smtClean="0">
                <a:solidFill>
                  <a:schemeClr val="bg1"/>
                </a:solidFill>
                <a:latin typeface="微软雅黑" pitchFamily="34" charset="-122"/>
                <a:ea typeface="微软雅黑" pitchFamily="34" charset="-122"/>
                <a:sym typeface="微软雅黑" pitchFamily="34" charset="-122"/>
              </a:rPr>
              <a:t>广告法修改建议</a:t>
            </a:r>
            <a:endParaRPr lang="zh-CN" altLang="en-US" b="1" dirty="0">
              <a:solidFill>
                <a:schemeClr val="bg1"/>
              </a:solidFill>
              <a:latin typeface="微软雅黑" pitchFamily="34" charset="-122"/>
              <a:ea typeface="微软雅黑" pitchFamily="34" charset="-122"/>
              <a:sym typeface="微软雅黑" pitchFamily="34" charset="-122"/>
            </a:endParaRPr>
          </a:p>
        </p:txBody>
      </p:sp>
      <p:sp>
        <p:nvSpPr>
          <p:cNvPr id="112645" name="平行四边形 4"/>
          <p:cNvSpPr>
            <a:spLocks noChangeArrowheads="1"/>
          </p:cNvSpPr>
          <p:nvPr/>
        </p:nvSpPr>
        <p:spPr bwMode="auto">
          <a:xfrm>
            <a:off x="6400800" y="1822450"/>
            <a:ext cx="1785938" cy="1500188"/>
          </a:xfrm>
          <a:prstGeom prst="parallelogram">
            <a:avLst>
              <a:gd name="adj" fmla="val 25000"/>
            </a:avLst>
          </a:prstGeom>
          <a:gradFill rotWithShape="1">
            <a:gsLst>
              <a:gs pos="0">
                <a:srgbClr val="29869F"/>
              </a:gs>
              <a:gs pos="79999">
                <a:srgbClr val="36B0D0"/>
              </a:gs>
              <a:gs pos="100000">
                <a:srgbClr val="33B3D5"/>
              </a:gs>
            </a:gsLst>
            <a:lin ang="16200000" scaled="1"/>
          </a:gradFill>
          <a:ln w="9525">
            <a:solidFill>
              <a:srgbClr val="4BACC6"/>
            </a:solidFill>
            <a:bevel/>
            <a:headEnd/>
            <a:tailEnd/>
          </a:ln>
        </p:spPr>
        <p:txBody>
          <a:bodyPr anchor="ctr"/>
          <a:lstStyle/>
          <a:p>
            <a:pPr algn="ctr" eaLnBrk="1" hangingPunct="1">
              <a:buFont typeface="Arial" pitchFamily="34" charset="0"/>
              <a:buNone/>
            </a:pPr>
            <a:r>
              <a:rPr lang="en-US" altLang="zh-CN" sz="4400" b="1" dirty="0">
                <a:solidFill>
                  <a:schemeClr val="bg1"/>
                </a:solidFill>
                <a:latin typeface="微软雅黑" pitchFamily="34" charset="-122"/>
                <a:ea typeface="微软雅黑" pitchFamily="34" charset="-122"/>
                <a:sym typeface="微软雅黑" pitchFamily="34" charset="-122"/>
              </a:rPr>
              <a:t>04</a:t>
            </a:r>
          </a:p>
          <a:p>
            <a:pPr algn="ctr" eaLnBrk="1" hangingPunct="1">
              <a:buFont typeface="Arial" pitchFamily="34" charset="0"/>
              <a:buNone/>
            </a:pPr>
            <a:r>
              <a:rPr lang="zh-CN" altLang="en-US" b="1" dirty="0" smtClean="0">
                <a:solidFill>
                  <a:schemeClr val="bg1"/>
                </a:solidFill>
                <a:latin typeface="微软雅黑" pitchFamily="34" charset="-122"/>
                <a:ea typeface="微软雅黑" pitchFamily="34" charset="-122"/>
                <a:sym typeface="Bodoni MT" pitchFamily="18" charset="0"/>
              </a:rPr>
              <a:t>媒体倡导总结</a:t>
            </a:r>
            <a:endParaRPr lang="zh-CN" altLang="en-US" b="1" dirty="0">
              <a:solidFill>
                <a:schemeClr val="bg1"/>
              </a:solidFill>
              <a:latin typeface="微软雅黑" pitchFamily="34" charset="-122"/>
              <a:ea typeface="微软雅黑" pitchFamily="34" charset="-122"/>
              <a:sym typeface="Bodoni MT"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平行四边形 5"/>
          <p:cNvSpPr>
            <a:spLocks noChangeArrowheads="1"/>
          </p:cNvSpPr>
          <p:nvPr/>
        </p:nvSpPr>
        <p:spPr bwMode="auto">
          <a:xfrm>
            <a:off x="914400" y="1822450"/>
            <a:ext cx="1785938" cy="1500188"/>
          </a:xfrm>
          <a:prstGeom prst="parallelogram">
            <a:avLst>
              <a:gd name="adj" fmla="val 25000"/>
            </a:avLst>
          </a:prstGeom>
          <a:gradFill rotWithShape="1">
            <a:gsLst>
              <a:gs pos="0">
                <a:srgbClr val="C96C1F"/>
              </a:gs>
              <a:gs pos="79999">
                <a:srgbClr val="FF8F33"/>
              </a:gs>
              <a:gs pos="100000">
                <a:srgbClr val="FF8F35"/>
              </a:gs>
            </a:gsLst>
            <a:lin ang="16200000" scaled="1"/>
          </a:gradFill>
          <a:ln w="9525">
            <a:solidFill>
              <a:srgbClr val="F79646"/>
            </a:solidFill>
            <a:bevel/>
            <a:headEnd/>
            <a:tailEnd/>
          </a:ln>
        </p:spPr>
        <p:txBody>
          <a:bodyPr anchor="ctr"/>
          <a:lstStyle/>
          <a:p>
            <a:pPr algn="ctr" eaLnBrk="1" hangingPunct="1">
              <a:buFont typeface="Arial" pitchFamily="34" charset="0"/>
              <a:buNone/>
            </a:pPr>
            <a:r>
              <a:rPr lang="en-US" altLang="zh-CN" sz="4400" b="1">
                <a:solidFill>
                  <a:srgbClr val="FFFFFF"/>
                </a:solidFill>
                <a:latin typeface="微软雅黑" pitchFamily="34" charset="-122"/>
                <a:ea typeface="微软雅黑" pitchFamily="34" charset="-122"/>
                <a:sym typeface="微软雅黑" pitchFamily="34" charset="-122"/>
              </a:rPr>
              <a:t>01</a:t>
            </a:r>
            <a:endParaRPr lang="zh-CN" altLang="en-US" sz="4400" b="1">
              <a:solidFill>
                <a:srgbClr val="FFFFFF"/>
              </a:solidFill>
              <a:latin typeface="微软雅黑" pitchFamily="34" charset="-122"/>
              <a:ea typeface="微软雅黑" pitchFamily="34" charset="-122"/>
              <a:sym typeface="微软雅黑" pitchFamily="34" charset="-122"/>
            </a:endParaRPr>
          </a:p>
          <a:p>
            <a:pPr algn="ctr" eaLnBrk="1" hangingPunct="1">
              <a:buFont typeface="Arial" pitchFamily="34" charset="0"/>
              <a:buNone/>
            </a:pPr>
            <a:r>
              <a:rPr lang="zh-CN" altLang="en-US" b="1">
                <a:solidFill>
                  <a:srgbClr val="FFFFFF"/>
                </a:solidFill>
                <a:latin typeface="微软雅黑" pitchFamily="34" charset="-122"/>
                <a:ea typeface="微软雅黑" pitchFamily="34" charset="-122"/>
                <a:sym typeface="微软雅黑" pitchFamily="34" charset="-122"/>
              </a:rPr>
              <a:t>广告法的前世今生</a:t>
            </a:r>
          </a:p>
        </p:txBody>
      </p:sp>
      <p:sp>
        <p:nvSpPr>
          <p:cNvPr id="24579" name="平行四边形 6"/>
          <p:cNvSpPr>
            <a:spLocks noChangeArrowheads="1"/>
          </p:cNvSpPr>
          <p:nvPr/>
        </p:nvSpPr>
        <p:spPr bwMode="auto">
          <a:xfrm>
            <a:off x="4500563" y="1822450"/>
            <a:ext cx="1785937" cy="1500188"/>
          </a:xfrm>
          <a:prstGeom prst="parallelogram">
            <a:avLst>
              <a:gd name="adj" fmla="val 25000"/>
            </a:avLst>
          </a:prstGeom>
          <a:gradFill rotWithShape="1">
            <a:gsLst>
              <a:gs pos="0">
                <a:srgbClr val="C96C1F"/>
              </a:gs>
              <a:gs pos="79999">
                <a:srgbClr val="FF8F33"/>
              </a:gs>
              <a:gs pos="100000">
                <a:srgbClr val="FF8F35"/>
              </a:gs>
            </a:gsLst>
            <a:lin ang="16200000" scaled="1"/>
          </a:gradFill>
          <a:ln w="9525">
            <a:solidFill>
              <a:srgbClr val="F79646"/>
            </a:solidFill>
            <a:bevel/>
            <a:headEnd/>
            <a:tailEnd/>
          </a:ln>
        </p:spPr>
        <p:txBody>
          <a:bodyPr anchor="ctr"/>
          <a:lstStyle/>
          <a:p>
            <a:pPr algn="ctr" eaLnBrk="1" hangingPunct="1">
              <a:buFont typeface="Arial" pitchFamily="34" charset="0"/>
              <a:buNone/>
            </a:pPr>
            <a:endParaRPr lang="zh-CN" altLang="zh-CN">
              <a:solidFill>
                <a:srgbClr val="FFFFFF"/>
              </a:solidFill>
              <a:sym typeface="Bodoni MT" pitchFamily="18" charset="0"/>
            </a:endParaRPr>
          </a:p>
        </p:txBody>
      </p:sp>
      <p:sp>
        <p:nvSpPr>
          <p:cNvPr id="24580" name="平行四边形 7"/>
          <p:cNvSpPr>
            <a:spLocks noChangeArrowheads="1"/>
          </p:cNvSpPr>
          <p:nvPr/>
        </p:nvSpPr>
        <p:spPr bwMode="auto">
          <a:xfrm>
            <a:off x="6215063" y="1822450"/>
            <a:ext cx="1785937" cy="1500188"/>
          </a:xfrm>
          <a:prstGeom prst="parallelogram">
            <a:avLst>
              <a:gd name="adj" fmla="val 25000"/>
            </a:avLst>
          </a:prstGeom>
          <a:gradFill rotWithShape="1">
            <a:gsLst>
              <a:gs pos="0">
                <a:srgbClr val="C96C1F"/>
              </a:gs>
              <a:gs pos="79999">
                <a:srgbClr val="FF8F33"/>
              </a:gs>
              <a:gs pos="100000">
                <a:srgbClr val="FF8F35"/>
              </a:gs>
            </a:gsLst>
            <a:lin ang="16200000" scaled="1"/>
          </a:gradFill>
          <a:ln w="9525">
            <a:solidFill>
              <a:srgbClr val="F79646"/>
            </a:solidFill>
            <a:bevel/>
            <a:headEnd/>
            <a:tailEnd/>
          </a:ln>
        </p:spPr>
        <p:txBody>
          <a:bodyPr anchor="ctr"/>
          <a:lstStyle/>
          <a:p>
            <a:pPr algn="ctr" eaLnBrk="1" hangingPunct="1">
              <a:buFont typeface="Arial" pitchFamily="34" charset="0"/>
              <a:buNone/>
            </a:pPr>
            <a:endParaRPr lang="zh-CN" altLang="zh-CN">
              <a:solidFill>
                <a:srgbClr val="FFFFFF"/>
              </a:solidFill>
              <a:sym typeface="Bodoni MT" pitchFamily="18" charset="0"/>
            </a:endParaRPr>
          </a:p>
        </p:txBody>
      </p:sp>
      <p:sp>
        <p:nvSpPr>
          <p:cNvPr id="24581" name="TextBox 9"/>
          <p:cNvSpPr>
            <a:spLocks noChangeArrowheads="1"/>
          </p:cNvSpPr>
          <p:nvPr/>
        </p:nvSpPr>
        <p:spPr bwMode="auto">
          <a:xfrm>
            <a:off x="4842708" y="1909763"/>
            <a:ext cx="1107996" cy="1600438"/>
          </a:xfrm>
          <a:prstGeom prst="rect">
            <a:avLst/>
          </a:prstGeom>
          <a:noFill/>
          <a:ln w="9525">
            <a:noFill/>
            <a:miter lim="800000"/>
            <a:headEnd/>
            <a:tailEnd/>
          </a:ln>
        </p:spPr>
        <p:txBody>
          <a:bodyPr wrap="none">
            <a:spAutoFit/>
          </a:bodyPr>
          <a:lstStyle/>
          <a:p>
            <a:pPr algn="ctr" eaLnBrk="1" hangingPunct="1">
              <a:buFont typeface="Arial" pitchFamily="34" charset="0"/>
              <a:buNone/>
            </a:pPr>
            <a:r>
              <a:rPr lang="en-US" altLang="zh-CN" sz="4400" b="1" dirty="0">
                <a:solidFill>
                  <a:schemeClr val="bg1"/>
                </a:solidFill>
                <a:latin typeface="微软雅黑" pitchFamily="34" charset="-122"/>
                <a:ea typeface="微软雅黑" pitchFamily="34" charset="-122"/>
                <a:sym typeface="微软雅黑" pitchFamily="34" charset="-122"/>
              </a:rPr>
              <a:t>03</a:t>
            </a:r>
          </a:p>
          <a:p>
            <a:pPr algn="ctr" eaLnBrk="1" hangingPunct="1">
              <a:buFont typeface="Arial" pitchFamily="34" charset="0"/>
              <a:buNone/>
            </a:pPr>
            <a:r>
              <a:rPr lang="zh-CN" altLang="en-US" b="1" dirty="0" smtClean="0">
                <a:solidFill>
                  <a:schemeClr val="bg1"/>
                </a:solidFill>
                <a:latin typeface="微软雅黑" pitchFamily="34" charset="-122"/>
                <a:ea typeface="微软雅黑" pitchFamily="34" charset="-122"/>
                <a:sym typeface="微软雅黑" pitchFamily="34" charset="-122"/>
              </a:rPr>
              <a:t>广告法修</a:t>
            </a:r>
            <a:endParaRPr lang="en-US" altLang="zh-CN" b="1" dirty="0" smtClean="0">
              <a:solidFill>
                <a:schemeClr val="bg1"/>
              </a:solidFill>
              <a:latin typeface="微软雅黑" pitchFamily="34" charset="-122"/>
              <a:ea typeface="微软雅黑" pitchFamily="34" charset="-122"/>
              <a:sym typeface="微软雅黑" pitchFamily="34" charset="-122"/>
            </a:endParaRPr>
          </a:p>
          <a:p>
            <a:pPr algn="ctr" eaLnBrk="1" hangingPunct="1">
              <a:buFont typeface="Arial" pitchFamily="34" charset="0"/>
              <a:buNone/>
            </a:pPr>
            <a:r>
              <a:rPr lang="zh-CN" altLang="en-US" b="1" dirty="0" smtClean="0">
                <a:solidFill>
                  <a:schemeClr val="bg1"/>
                </a:solidFill>
                <a:latin typeface="微软雅黑" pitchFamily="34" charset="-122"/>
                <a:ea typeface="微软雅黑" pitchFamily="34" charset="-122"/>
                <a:sym typeface="微软雅黑" pitchFamily="34" charset="-122"/>
              </a:rPr>
              <a:t>改建议</a:t>
            </a:r>
            <a:endParaRPr lang="zh-CN" altLang="en-US" b="1" dirty="0">
              <a:solidFill>
                <a:schemeClr val="bg1"/>
              </a:solidFill>
              <a:latin typeface="微软雅黑" pitchFamily="34" charset="-122"/>
              <a:ea typeface="微软雅黑" pitchFamily="34" charset="-122"/>
              <a:sym typeface="微软雅黑" pitchFamily="34" charset="-122"/>
            </a:endParaRPr>
          </a:p>
          <a:p>
            <a:pPr algn="ctr" eaLnBrk="1" hangingPunct="1">
              <a:buFont typeface="Arial" pitchFamily="34" charset="0"/>
              <a:buNone/>
            </a:pPr>
            <a:endParaRPr lang="zh-CN" altLang="en-US" dirty="0">
              <a:solidFill>
                <a:srgbClr val="000000"/>
              </a:solidFill>
              <a:latin typeface="Bodoni MT" pitchFamily="18" charset="0"/>
              <a:ea typeface="微软雅黑" pitchFamily="34" charset="-122"/>
              <a:sym typeface="Bodoni MT" pitchFamily="18" charset="0"/>
            </a:endParaRPr>
          </a:p>
        </p:txBody>
      </p:sp>
      <p:sp>
        <p:nvSpPr>
          <p:cNvPr id="24582" name="TextBox 10"/>
          <p:cNvSpPr>
            <a:spLocks noChangeArrowheads="1"/>
          </p:cNvSpPr>
          <p:nvPr/>
        </p:nvSpPr>
        <p:spPr bwMode="auto">
          <a:xfrm>
            <a:off x="6686897" y="2049463"/>
            <a:ext cx="880369" cy="1323439"/>
          </a:xfrm>
          <a:prstGeom prst="rect">
            <a:avLst/>
          </a:prstGeom>
          <a:noFill/>
          <a:ln w="9525">
            <a:noFill/>
            <a:miter lim="800000"/>
            <a:headEnd/>
            <a:tailEnd/>
          </a:ln>
        </p:spPr>
        <p:txBody>
          <a:bodyPr wrap="none">
            <a:spAutoFit/>
          </a:bodyPr>
          <a:lstStyle/>
          <a:p>
            <a:pPr algn="ctr" eaLnBrk="1" hangingPunct="1">
              <a:buFont typeface="Arial" pitchFamily="34" charset="0"/>
              <a:buNone/>
            </a:pPr>
            <a:r>
              <a:rPr lang="en-US" altLang="zh-CN" sz="4400" b="1" dirty="0">
                <a:solidFill>
                  <a:schemeClr val="bg1"/>
                </a:solidFill>
                <a:latin typeface="微软雅黑" pitchFamily="34" charset="-122"/>
                <a:ea typeface="微软雅黑" pitchFamily="34" charset="-122"/>
                <a:sym typeface="微软雅黑" pitchFamily="34" charset="-122"/>
              </a:rPr>
              <a:t>04</a:t>
            </a:r>
          </a:p>
          <a:p>
            <a:pPr algn="ctr" eaLnBrk="1" hangingPunct="1">
              <a:buFont typeface="Arial" pitchFamily="34" charset="0"/>
              <a:buNone/>
            </a:pPr>
            <a:r>
              <a:rPr lang="zh-CN" altLang="en-US" b="1" dirty="0" smtClean="0">
                <a:solidFill>
                  <a:schemeClr val="bg1"/>
                </a:solidFill>
                <a:latin typeface="微软雅黑" pitchFamily="34" charset="-122"/>
                <a:ea typeface="微软雅黑" pitchFamily="34" charset="-122"/>
                <a:sym typeface="Bodoni MT" pitchFamily="18" charset="0"/>
              </a:rPr>
              <a:t>媒体倡</a:t>
            </a:r>
            <a:endParaRPr lang="en-US" altLang="zh-CN" b="1" dirty="0" smtClean="0">
              <a:solidFill>
                <a:schemeClr val="bg1"/>
              </a:solidFill>
              <a:latin typeface="微软雅黑" pitchFamily="34" charset="-122"/>
              <a:ea typeface="微软雅黑" pitchFamily="34" charset="-122"/>
              <a:sym typeface="Bodoni MT" pitchFamily="18" charset="0"/>
            </a:endParaRPr>
          </a:p>
          <a:p>
            <a:pPr algn="ctr" eaLnBrk="1" hangingPunct="1">
              <a:buFont typeface="Arial" pitchFamily="34" charset="0"/>
              <a:buNone/>
            </a:pPr>
            <a:r>
              <a:rPr lang="zh-CN" altLang="en-US" b="1" dirty="0" smtClean="0">
                <a:solidFill>
                  <a:schemeClr val="bg1"/>
                </a:solidFill>
                <a:latin typeface="微软雅黑" pitchFamily="34" charset="-122"/>
                <a:ea typeface="微软雅黑" pitchFamily="34" charset="-122"/>
                <a:sym typeface="Bodoni MT" pitchFamily="18" charset="0"/>
              </a:rPr>
              <a:t>导总结</a:t>
            </a:r>
            <a:endParaRPr lang="zh-CN" altLang="en-US" b="1" dirty="0">
              <a:solidFill>
                <a:schemeClr val="bg1"/>
              </a:solidFill>
              <a:latin typeface="微软雅黑" pitchFamily="34" charset="-122"/>
              <a:ea typeface="微软雅黑" pitchFamily="34" charset="-122"/>
              <a:sym typeface="Bodoni MT" pitchFamily="18" charset="0"/>
            </a:endParaRPr>
          </a:p>
        </p:txBody>
      </p:sp>
      <p:sp>
        <p:nvSpPr>
          <p:cNvPr id="24583" name="平行四边形 4"/>
          <p:cNvSpPr>
            <a:spLocks noChangeArrowheads="1"/>
          </p:cNvSpPr>
          <p:nvPr/>
        </p:nvSpPr>
        <p:spPr bwMode="auto">
          <a:xfrm>
            <a:off x="2743200" y="1822450"/>
            <a:ext cx="1785938" cy="1500188"/>
          </a:xfrm>
          <a:prstGeom prst="parallelogram">
            <a:avLst>
              <a:gd name="adj" fmla="val 25000"/>
            </a:avLst>
          </a:prstGeom>
          <a:gradFill rotWithShape="1">
            <a:gsLst>
              <a:gs pos="0">
                <a:srgbClr val="29869F"/>
              </a:gs>
              <a:gs pos="79999">
                <a:srgbClr val="36B0D0"/>
              </a:gs>
              <a:gs pos="100000">
                <a:srgbClr val="33B3D5"/>
              </a:gs>
            </a:gsLst>
            <a:lin ang="16200000" scaled="1"/>
          </a:gradFill>
          <a:ln w="9525">
            <a:solidFill>
              <a:srgbClr val="4BACC6"/>
            </a:solidFill>
            <a:bevel/>
            <a:headEnd/>
            <a:tailEnd/>
          </a:ln>
        </p:spPr>
        <p:txBody>
          <a:bodyPr anchor="ctr"/>
          <a:lstStyle/>
          <a:p>
            <a:pPr algn="ctr" eaLnBrk="1" hangingPunct="1">
              <a:buFont typeface="Arial" pitchFamily="34" charset="0"/>
              <a:buNone/>
            </a:pPr>
            <a:r>
              <a:rPr lang="en-US" altLang="zh-CN" sz="4400" b="1">
                <a:solidFill>
                  <a:schemeClr val="bg1"/>
                </a:solidFill>
                <a:latin typeface="微软雅黑" pitchFamily="34" charset="-122"/>
                <a:ea typeface="微软雅黑" pitchFamily="34" charset="-122"/>
                <a:sym typeface="微软雅黑" pitchFamily="34" charset="-122"/>
              </a:rPr>
              <a:t>02</a:t>
            </a:r>
          </a:p>
          <a:p>
            <a:pPr algn="ctr" eaLnBrk="1" hangingPunct="1">
              <a:buFont typeface="Arial" pitchFamily="34" charset="0"/>
              <a:buNone/>
            </a:pPr>
            <a:r>
              <a:rPr lang="zh-CN" altLang="en-US" b="1">
                <a:solidFill>
                  <a:schemeClr val="bg1"/>
                </a:solidFill>
                <a:latin typeface="微软雅黑" pitchFamily="34" charset="-122"/>
                <a:ea typeface="微软雅黑" pitchFamily="34" charset="-122"/>
                <a:sym typeface="微软雅黑" pitchFamily="34" charset="-122"/>
              </a:rPr>
              <a:t>新探行动解析</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标题 1"/>
          <p:cNvSpPr>
            <a:spLocks noGrp="1"/>
          </p:cNvSpPr>
          <p:nvPr>
            <p:ph type="title"/>
          </p:nvPr>
        </p:nvSpPr>
        <p:spPr/>
        <p:txBody>
          <a:bodyPr/>
          <a:lstStyle/>
          <a:p>
            <a:r>
              <a:rPr lang="zh-CN" altLang="en-US" sz="3300" dirty="0" smtClean="0">
                <a:latin typeface="微软雅黑" pitchFamily="34" charset="-122"/>
                <a:ea typeface="微软雅黑" pitchFamily="34" charset="-122"/>
              </a:rPr>
              <a:t>怎样才能给媒体提供合适的信息</a:t>
            </a:r>
          </a:p>
        </p:txBody>
      </p:sp>
      <p:sp>
        <p:nvSpPr>
          <p:cNvPr id="3" name="内容占位符 2"/>
          <p:cNvSpPr>
            <a:spLocks noGrp="1"/>
          </p:cNvSpPr>
          <p:nvPr>
            <p:ph idx="1"/>
          </p:nvPr>
        </p:nvSpPr>
        <p:spPr/>
        <p:txBody>
          <a:bodyPr>
            <a:normAutofit/>
          </a:bodyPr>
          <a:lstStyle/>
          <a:p>
            <a:pPr marL="457200" indent="-457200">
              <a:buFont typeface="Wingdings" pitchFamily="2" charset="2"/>
              <a:buChar char="l"/>
              <a:defRPr/>
            </a:pPr>
            <a:r>
              <a:rPr lang="zh-CN" altLang="en-US" b="1" dirty="0">
                <a:latin typeface="微软雅黑" pitchFamily="34" charset="-122"/>
              </a:rPr>
              <a:t>抓</a:t>
            </a:r>
            <a:r>
              <a:rPr lang="zh-CN" altLang="en-US" b="1" dirty="0">
                <a:solidFill>
                  <a:srgbClr val="00B050"/>
                </a:solidFill>
                <a:latin typeface="微软雅黑" pitchFamily="34" charset="-122"/>
              </a:rPr>
              <a:t>时机</a:t>
            </a:r>
            <a:r>
              <a:rPr lang="en-US" altLang="zh-CN" b="1" dirty="0" smtClean="0">
                <a:latin typeface="微软雅黑" pitchFamily="34" charset="-122"/>
              </a:rPr>
              <a:t>—</a:t>
            </a:r>
            <a:r>
              <a:rPr lang="zh-CN" altLang="en-US" b="1" dirty="0" smtClean="0">
                <a:latin typeface="微软雅黑" pitchFamily="34" charset="-122"/>
              </a:rPr>
              <a:t>结合重要的时间点开展相应的活动</a:t>
            </a:r>
            <a:endParaRPr lang="en-US" altLang="zh-CN" b="1" dirty="0">
              <a:latin typeface="微软雅黑" pitchFamily="34" charset="-122"/>
            </a:endParaRPr>
          </a:p>
          <a:p>
            <a:pPr marL="457200" indent="-457200">
              <a:buFont typeface="Wingdings" pitchFamily="2" charset="2"/>
              <a:buChar char="l"/>
              <a:defRPr/>
            </a:pPr>
            <a:r>
              <a:rPr lang="zh-CN" altLang="en-US" b="1" dirty="0">
                <a:latin typeface="微软雅黑" pitchFamily="34" charset="-122"/>
              </a:rPr>
              <a:t>抓</a:t>
            </a:r>
            <a:r>
              <a:rPr lang="zh-CN" altLang="en-US" b="1" dirty="0">
                <a:solidFill>
                  <a:srgbClr val="00B050"/>
                </a:solidFill>
                <a:latin typeface="微软雅黑" pitchFamily="34" charset="-122"/>
              </a:rPr>
              <a:t>热点</a:t>
            </a:r>
            <a:r>
              <a:rPr lang="en-US" altLang="zh-CN" b="1" dirty="0" smtClean="0">
                <a:latin typeface="微软雅黑" pitchFamily="34" charset="-122"/>
              </a:rPr>
              <a:t>—</a:t>
            </a:r>
            <a:r>
              <a:rPr lang="zh-CN" altLang="en-US" b="1" dirty="0" smtClean="0">
                <a:latin typeface="微软雅黑" pitchFamily="34" charset="-122"/>
              </a:rPr>
              <a:t>结合最新的实事开展活动</a:t>
            </a:r>
            <a:endParaRPr lang="zh-CN" altLang="en-US" b="1" dirty="0">
              <a:latin typeface="微软雅黑" pitchFamily="34" charset="-122"/>
            </a:endParaRPr>
          </a:p>
          <a:p>
            <a:pPr marL="457200" indent="-457200">
              <a:buFont typeface="Wingdings" pitchFamily="2" charset="2"/>
              <a:buChar char="l"/>
              <a:defRPr/>
            </a:pPr>
            <a:r>
              <a:rPr lang="zh-CN" altLang="en-US" b="1" dirty="0">
                <a:latin typeface="微软雅黑" pitchFamily="34" charset="-122"/>
              </a:rPr>
              <a:t>抓</a:t>
            </a:r>
            <a:r>
              <a:rPr lang="zh-CN" altLang="en-US" b="1" dirty="0">
                <a:solidFill>
                  <a:srgbClr val="00B050"/>
                </a:solidFill>
                <a:latin typeface="微软雅黑" pitchFamily="34" charset="-122"/>
              </a:rPr>
              <a:t>新意</a:t>
            </a:r>
            <a:r>
              <a:rPr lang="en-US" altLang="zh-CN" b="1" dirty="0" smtClean="0">
                <a:latin typeface="微软雅黑" pitchFamily="34" charset="-122"/>
              </a:rPr>
              <a:t>—</a:t>
            </a:r>
            <a:r>
              <a:rPr lang="zh-CN" altLang="en-US" b="1" dirty="0" smtClean="0">
                <a:latin typeface="微软雅黑" pitchFamily="34" charset="-122"/>
              </a:rPr>
              <a:t>不用老生常谈的论调，从新的角度切入</a:t>
            </a:r>
            <a:endParaRPr lang="zh-CN" altLang="en-US" b="1" dirty="0">
              <a:solidFill>
                <a:srgbClr val="00B050"/>
              </a:solidFill>
              <a:latin typeface="微软雅黑" pitchFamily="34" charset="-122"/>
            </a:endParaRPr>
          </a:p>
          <a:p>
            <a:pPr marL="457200" indent="-457200">
              <a:buFont typeface="Wingdings" pitchFamily="2" charset="2"/>
              <a:buChar char="l"/>
              <a:defRPr/>
            </a:pPr>
            <a:r>
              <a:rPr lang="zh-CN" altLang="en-US" b="1" dirty="0" smtClean="0">
                <a:latin typeface="微软雅黑" pitchFamily="34" charset="-122"/>
              </a:rPr>
              <a:t>抓</a:t>
            </a:r>
            <a:r>
              <a:rPr lang="zh-CN" altLang="en-US" b="1" dirty="0" smtClean="0">
                <a:solidFill>
                  <a:srgbClr val="00B050"/>
                </a:solidFill>
                <a:latin typeface="微软雅黑" pitchFamily="34" charset="-122"/>
              </a:rPr>
              <a:t>领袖</a:t>
            </a:r>
            <a:r>
              <a:rPr lang="en-US" altLang="zh-CN" b="1" dirty="0" smtClean="0">
                <a:latin typeface="微软雅黑" pitchFamily="34" charset="-122"/>
              </a:rPr>
              <a:t>—</a:t>
            </a:r>
            <a:r>
              <a:rPr lang="zh-CN" altLang="en-US" b="1" dirty="0" smtClean="0">
                <a:latin typeface="微软雅黑" pitchFamily="34" charset="-122"/>
              </a:rPr>
              <a:t>利用领袖身份，扩大舆论效应</a:t>
            </a:r>
            <a:endParaRPr lang="zh-CN" altLang="en-US" b="1" dirty="0">
              <a:latin typeface="微软雅黑" pitchFamily="34" charset="-122"/>
            </a:endParaRPr>
          </a:p>
        </p:txBody>
      </p:sp>
      <p:sp>
        <p:nvSpPr>
          <p:cNvPr id="4" name="TextBox 3"/>
          <p:cNvSpPr txBox="1">
            <a:spLocks noChangeArrowheads="1"/>
          </p:cNvSpPr>
          <p:nvPr/>
        </p:nvSpPr>
        <p:spPr bwMode="auto">
          <a:xfrm>
            <a:off x="0" y="742950"/>
            <a:ext cx="8424862" cy="4154984"/>
          </a:xfrm>
          <a:prstGeom prst="rect">
            <a:avLst/>
          </a:prstGeom>
          <a:solidFill>
            <a:srgbClr val="FFFF00"/>
          </a:solidFill>
          <a:ln w="9525">
            <a:noFill/>
            <a:miter lim="800000"/>
            <a:headEnd/>
            <a:tailEnd/>
          </a:ln>
        </p:spPr>
        <p:txBody>
          <a:bodyPr wrap="square">
            <a:spAutoFit/>
          </a:bodyPr>
          <a:lstStyle/>
          <a:p>
            <a:pPr marL="457200" indent="-457200">
              <a:buFont typeface="Wingdings" pitchFamily="2" charset="2"/>
              <a:buChar char="l"/>
              <a:defRPr/>
            </a:pPr>
            <a:r>
              <a:rPr lang="zh-CN" altLang="en-US" sz="4400" b="1" dirty="0" smtClean="0">
                <a:latin typeface="微软雅黑" pitchFamily="34" charset="-122"/>
              </a:rPr>
              <a:t>在广告法修订的不同阶段，根据阶段的特征营造事件，</a:t>
            </a:r>
            <a:r>
              <a:rPr lang="zh-CN" altLang="en-US" sz="4400" b="1" dirty="0">
                <a:latin typeface="微软雅黑" pitchFamily="34" charset="-122"/>
              </a:rPr>
              <a:t>用事件推动媒体</a:t>
            </a:r>
            <a:r>
              <a:rPr lang="zh-CN" altLang="en-US" sz="4400" b="1" dirty="0" smtClean="0">
                <a:latin typeface="微软雅黑" pitchFamily="34" charset="-122"/>
              </a:rPr>
              <a:t>发声</a:t>
            </a:r>
            <a:endParaRPr lang="en-US" altLang="zh-CN" sz="4400" b="1" dirty="0" smtClean="0">
              <a:latin typeface="微软雅黑" pitchFamily="34" charset="-122"/>
            </a:endParaRPr>
          </a:p>
          <a:p>
            <a:pPr marL="457200" indent="-457200">
              <a:buFont typeface="Wingdings" pitchFamily="2" charset="2"/>
              <a:buChar char="l"/>
              <a:defRPr/>
            </a:pPr>
            <a:r>
              <a:rPr lang="zh-CN" altLang="en-US" sz="4400" b="1" dirty="0" smtClean="0">
                <a:latin typeface="微软雅黑" pitchFamily="34" charset="-122"/>
              </a:rPr>
              <a:t>每次活动从不同的角度切入，选择不同的受众，让活动不再千篇一律</a:t>
            </a:r>
            <a:endParaRPr lang="en-US" altLang="zh-CN" sz="4400" b="1" dirty="0" smtClean="0">
              <a:latin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a:buNone/>
            </a:pPr>
            <a:endParaRPr lang="zh-CN" altLang="zh-CN" dirty="0" smtClean="0"/>
          </a:p>
          <a:p>
            <a:r>
              <a:rPr lang="zh-CN" altLang="zh-CN" dirty="0" smtClean="0"/>
              <a:t>一个好的</a:t>
            </a:r>
            <a:r>
              <a:rPr lang="zh-CN" altLang="en-US" dirty="0" smtClean="0"/>
              <a:t>媒体</a:t>
            </a:r>
            <a:r>
              <a:rPr lang="zh-CN" altLang="zh-CN" dirty="0" smtClean="0"/>
              <a:t>就是一个好的恋爱对象。因为他</a:t>
            </a:r>
            <a:r>
              <a:rPr lang="en-US" altLang="zh-CN" dirty="0" smtClean="0"/>
              <a:t>/</a:t>
            </a:r>
            <a:r>
              <a:rPr lang="zh-CN" altLang="zh-CN" dirty="0" smtClean="0"/>
              <a:t>她可能听出对方想说出的话，说出对方的心声。而我们要做的，就是让他们向</a:t>
            </a:r>
            <a:r>
              <a:rPr lang="zh-CN" altLang="en-US" dirty="0" smtClean="0"/>
              <a:t>受众</a:t>
            </a:r>
            <a:r>
              <a:rPr lang="zh-CN" altLang="zh-CN" dirty="0" smtClean="0"/>
              <a:t>清晰准确的传达我们的心声</a:t>
            </a:r>
            <a:r>
              <a:rPr lang="zh-CN" altLang="en-US" dirty="0" smtClean="0"/>
              <a:t>。</a:t>
            </a:r>
            <a:endParaRPr lang="zh-CN" altLang="zh-CN" dirty="0" smtClean="0"/>
          </a:p>
          <a:p>
            <a:endParaRPr lang="zh-CN" alt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标题 1"/>
          <p:cNvSpPr>
            <a:spLocks noGrp="1"/>
          </p:cNvSpPr>
          <p:nvPr>
            <p:ph type="ctrTitle"/>
          </p:nvPr>
        </p:nvSpPr>
        <p:spPr>
          <a:xfrm>
            <a:off x="731838" y="742950"/>
            <a:ext cx="7772400" cy="587375"/>
          </a:xfrm>
        </p:spPr>
        <p:txBody>
          <a:bodyPr/>
          <a:lstStyle/>
          <a:p>
            <a:pPr marL="0" indent="0"/>
            <a:r>
              <a:rPr lang="zh-CN" altLang="en-US" sz="5400" smtClean="0">
                <a:solidFill>
                  <a:srgbClr val="953735"/>
                </a:solidFill>
                <a:latin typeface="微软雅黑" pitchFamily="34" charset="-122"/>
                <a:ea typeface="微软雅黑" pitchFamily="34" charset="-122"/>
              </a:rPr>
              <a:t>每天多努力一点</a:t>
            </a:r>
          </a:p>
        </p:txBody>
      </p:sp>
      <p:sp>
        <p:nvSpPr>
          <p:cNvPr id="3" name="副标题 2"/>
          <p:cNvSpPr>
            <a:spLocks noGrp="1"/>
          </p:cNvSpPr>
          <p:nvPr>
            <p:ph type="subTitle" idx="1"/>
          </p:nvPr>
        </p:nvSpPr>
        <p:spPr>
          <a:xfrm>
            <a:off x="1371600" y="1990725"/>
            <a:ext cx="6400800" cy="2409825"/>
          </a:xfrm>
        </p:spPr>
        <p:txBody>
          <a:bodyPr/>
          <a:lstStyle/>
          <a:p>
            <a:pPr>
              <a:defRPr/>
            </a:pPr>
            <a:r>
              <a:rPr lang="en-US" altLang="zh-CN" sz="5400" dirty="0">
                <a:solidFill>
                  <a:srgbClr val="E36C09"/>
                </a:solidFill>
                <a:latin typeface="+mn-ea"/>
              </a:rPr>
              <a:t>1.01</a:t>
            </a:r>
            <a:r>
              <a:rPr lang="en-US" altLang="zh-CN" sz="5400" baseline="30000" dirty="0">
                <a:solidFill>
                  <a:srgbClr val="953735"/>
                </a:solidFill>
                <a:latin typeface="+mn-ea"/>
                <a:cs typeface="+mj-cs"/>
              </a:rPr>
              <a:t>365</a:t>
            </a:r>
            <a:r>
              <a:rPr lang="en-US" altLang="zh-CN" sz="5400" dirty="0">
                <a:solidFill>
                  <a:srgbClr val="E36C09"/>
                </a:solidFill>
                <a:latin typeface="+mn-ea"/>
              </a:rPr>
              <a:t>=37.8</a:t>
            </a:r>
          </a:p>
          <a:p>
            <a:pPr>
              <a:defRPr/>
            </a:pPr>
            <a:r>
              <a:rPr lang="en-US" altLang="zh-CN" sz="5400" dirty="0">
                <a:solidFill>
                  <a:srgbClr val="E36C09"/>
                </a:solidFill>
                <a:latin typeface="+mn-ea"/>
              </a:rPr>
              <a:t>1</a:t>
            </a:r>
            <a:r>
              <a:rPr lang="en-US" altLang="zh-CN" sz="5400" baseline="30000" dirty="0">
                <a:solidFill>
                  <a:srgbClr val="953735"/>
                </a:solidFill>
                <a:latin typeface="+mn-ea"/>
                <a:cs typeface="+mj-cs"/>
              </a:rPr>
              <a:t>365</a:t>
            </a:r>
            <a:r>
              <a:rPr lang="en-US" altLang="zh-CN" sz="5400" dirty="0">
                <a:solidFill>
                  <a:srgbClr val="E36C09"/>
                </a:solidFill>
                <a:latin typeface="+mn-ea"/>
              </a:rPr>
              <a:t>=1</a:t>
            </a:r>
          </a:p>
          <a:p>
            <a:pPr>
              <a:defRPr/>
            </a:pPr>
            <a:r>
              <a:rPr lang="en-US" altLang="zh-CN" sz="5400" dirty="0">
                <a:solidFill>
                  <a:srgbClr val="E36C09"/>
                </a:solidFill>
                <a:latin typeface="+mn-ea"/>
              </a:rPr>
              <a:t>0.99</a:t>
            </a:r>
            <a:r>
              <a:rPr lang="en-US" altLang="zh-CN" sz="5400" baseline="30000" dirty="0">
                <a:solidFill>
                  <a:srgbClr val="953735"/>
                </a:solidFill>
                <a:latin typeface="+mn-ea"/>
                <a:cs typeface="+mj-cs"/>
              </a:rPr>
              <a:t>365</a:t>
            </a:r>
            <a:r>
              <a:rPr lang="en-US" altLang="zh-CN" sz="5400" dirty="0">
                <a:solidFill>
                  <a:srgbClr val="E36C09"/>
                </a:solidFill>
                <a:latin typeface="+mn-ea"/>
              </a:rPr>
              <a:t>=0.03</a:t>
            </a:r>
            <a:endParaRPr lang="zh-CN" altLang="en-US" sz="5400" dirty="0">
              <a:solidFill>
                <a:srgbClr val="E36C09"/>
              </a:solidFill>
              <a:latin typeface="+mn-ea"/>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标题 1"/>
          <p:cNvSpPr>
            <a:spLocks noGrp="1"/>
          </p:cNvSpPr>
          <p:nvPr>
            <p:ph type="ctrTitle"/>
          </p:nvPr>
        </p:nvSpPr>
        <p:spPr>
          <a:xfrm>
            <a:off x="731838" y="742950"/>
            <a:ext cx="7772400" cy="587375"/>
          </a:xfrm>
        </p:spPr>
        <p:txBody>
          <a:bodyPr/>
          <a:lstStyle/>
          <a:p>
            <a:pPr marL="0" indent="0"/>
            <a:r>
              <a:rPr lang="zh-CN" altLang="en-US" sz="5400" smtClean="0">
                <a:solidFill>
                  <a:srgbClr val="953735"/>
                </a:solidFill>
                <a:latin typeface="微软雅黑" pitchFamily="34" charset="-122"/>
                <a:ea typeface="微软雅黑" pitchFamily="34" charset="-122"/>
              </a:rPr>
              <a:t>每天再努力一点</a:t>
            </a:r>
          </a:p>
        </p:txBody>
      </p:sp>
      <p:sp>
        <p:nvSpPr>
          <p:cNvPr id="3" name="副标题 2"/>
          <p:cNvSpPr>
            <a:spLocks noGrp="1"/>
          </p:cNvSpPr>
          <p:nvPr>
            <p:ph type="subTitle" idx="1"/>
          </p:nvPr>
        </p:nvSpPr>
        <p:spPr>
          <a:xfrm>
            <a:off x="1371600" y="1990725"/>
            <a:ext cx="6400800" cy="2409825"/>
          </a:xfrm>
        </p:spPr>
        <p:txBody>
          <a:bodyPr/>
          <a:lstStyle/>
          <a:p>
            <a:pPr>
              <a:defRPr/>
            </a:pPr>
            <a:r>
              <a:rPr lang="en-US" altLang="zh-CN" sz="5400" dirty="0" smtClean="0">
                <a:solidFill>
                  <a:srgbClr val="E36C09"/>
                </a:solidFill>
                <a:latin typeface="+mn-ea"/>
              </a:rPr>
              <a:t>1.02</a:t>
            </a:r>
            <a:r>
              <a:rPr lang="en-US" altLang="zh-CN" sz="5400" baseline="30000" dirty="0" smtClean="0">
                <a:solidFill>
                  <a:srgbClr val="953735"/>
                </a:solidFill>
                <a:latin typeface="+mn-ea"/>
                <a:cs typeface="+mj-cs"/>
              </a:rPr>
              <a:t>365</a:t>
            </a:r>
            <a:r>
              <a:rPr lang="en-US" altLang="zh-CN" sz="5400" dirty="0" smtClean="0">
                <a:solidFill>
                  <a:srgbClr val="E36C09"/>
                </a:solidFill>
                <a:latin typeface="+mn-ea"/>
              </a:rPr>
              <a:t>=1377.4</a:t>
            </a:r>
            <a:endParaRPr lang="en-US" altLang="zh-CN" sz="5400" dirty="0">
              <a:solidFill>
                <a:srgbClr val="E36C09"/>
              </a:solidFill>
              <a:latin typeface="+mn-ea"/>
            </a:endParaRPr>
          </a:p>
          <a:p>
            <a:pPr>
              <a:defRPr/>
            </a:pPr>
            <a:r>
              <a:rPr lang="en-US" altLang="zh-CN" sz="5400" dirty="0">
                <a:solidFill>
                  <a:srgbClr val="E36C09"/>
                </a:solidFill>
                <a:latin typeface="+mn-ea"/>
              </a:rPr>
              <a:t>1</a:t>
            </a:r>
            <a:r>
              <a:rPr lang="en-US" altLang="zh-CN" sz="5400" baseline="30000" dirty="0">
                <a:solidFill>
                  <a:srgbClr val="953735"/>
                </a:solidFill>
                <a:latin typeface="+mn-ea"/>
                <a:cs typeface="+mj-cs"/>
              </a:rPr>
              <a:t>365</a:t>
            </a:r>
            <a:r>
              <a:rPr lang="en-US" altLang="zh-CN" sz="5400" dirty="0">
                <a:solidFill>
                  <a:srgbClr val="E36C09"/>
                </a:solidFill>
                <a:latin typeface="+mn-ea"/>
              </a:rPr>
              <a:t>=1</a:t>
            </a:r>
          </a:p>
          <a:p>
            <a:pPr>
              <a:defRPr/>
            </a:pPr>
            <a:r>
              <a:rPr lang="en-US" altLang="zh-CN" sz="5400" dirty="0" smtClean="0">
                <a:solidFill>
                  <a:srgbClr val="E36C09"/>
                </a:solidFill>
                <a:latin typeface="+mn-ea"/>
              </a:rPr>
              <a:t>0.98</a:t>
            </a:r>
            <a:r>
              <a:rPr lang="en-US" altLang="zh-CN" sz="5400" baseline="30000" dirty="0" smtClean="0">
                <a:solidFill>
                  <a:srgbClr val="953735"/>
                </a:solidFill>
                <a:latin typeface="+mn-ea"/>
                <a:cs typeface="+mj-cs"/>
              </a:rPr>
              <a:t>365</a:t>
            </a:r>
            <a:r>
              <a:rPr lang="en-US" altLang="zh-CN" sz="5400" dirty="0" smtClean="0">
                <a:solidFill>
                  <a:srgbClr val="E36C09"/>
                </a:solidFill>
                <a:latin typeface="+mn-ea"/>
              </a:rPr>
              <a:t>=0.0006</a:t>
            </a:r>
            <a:endParaRPr lang="zh-CN" altLang="en-US" sz="5400" dirty="0">
              <a:solidFill>
                <a:srgbClr val="E36C09"/>
              </a:solidFill>
              <a:latin typeface="+mn-ea"/>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114690" name="标题 18"/>
          <p:cNvSpPr>
            <a:spLocks noGrp="1" noChangeArrowheads="1"/>
          </p:cNvSpPr>
          <p:nvPr>
            <p:ph type="ctrTitle" idx="4294967295"/>
          </p:nvPr>
        </p:nvSpPr>
        <p:spPr>
          <a:xfrm>
            <a:off x="1854200" y="2571750"/>
            <a:ext cx="7315200" cy="1031875"/>
          </a:xfrm>
        </p:spPr>
        <p:txBody>
          <a:bodyPr/>
          <a:lstStyle/>
          <a:p>
            <a:pPr marL="0" indent="0" algn="r" eaLnBrk="1" hangingPunct="1"/>
            <a:r>
              <a:rPr lang="zh-CN" altLang="en-US" sz="3800" b="1" smtClean="0">
                <a:solidFill>
                  <a:srgbClr val="974806"/>
                </a:solidFill>
                <a:latin typeface="微软雅黑" pitchFamily="34" charset="-122"/>
                <a:ea typeface="微软雅黑" pitchFamily="34" charset="-122"/>
                <a:sym typeface="微软雅黑" pitchFamily="34" charset="-122"/>
              </a:rPr>
              <a:t>对于广告法，我们不会让步</a:t>
            </a:r>
          </a:p>
        </p:txBody>
      </p:sp>
      <p:sp>
        <p:nvSpPr>
          <p:cNvPr id="114691" name="标题 18"/>
          <p:cNvSpPr>
            <a:spLocks noChangeArrowheads="1"/>
          </p:cNvSpPr>
          <p:nvPr/>
        </p:nvSpPr>
        <p:spPr bwMode="auto">
          <a:xfrm>
            <a:off x="4572000" y="3622675"/>
            <a:ext cx="4500563" cy="1101725"/>
          </a:xfrm>
          <a:prstGeom prst="rect">
            <a:avLst/>
          </a:prstGeom>
          <a:noFill/>
          <a:ln w="9525">
            <a:noFill/>
            <a:miter lim="800000"/>
            <a:headEnd/>
            <a:tailEnd/>
          </a:ln>
        </p:spPr>
        <p:txBody>
          <a:bodyPr anchor="ctr"/>
          <a:lstStyle/>
          <a:p>
            <a:pPr algn="r" eaLnBrk="1" hangingPunct="1">
              <a:buFont typeface="Arial" pitchFamily="34" charset="0"/>
              <a:buNone/>
            </a:pPr>
            <a:r>
              <a:rPr lang="zh-CN" altLang="en-US" sz="3600" b="1">
                <a:solidFill>
                  <a:srgbClr val="E36C09"/>
                </a:solidFill>
                <a:latin typeface="微软雅黑" pitchFamily="34" charset="-122"/>
                <a:ea typeface="微软雅黑" pitchFamily="34" charset="-122"/>
                <a:sym typeface="Bodoni MT" pitchFamily="18" charset="0"/>
              </a:rPr>
              <a:t>与战友们共勉之！</a:t>
            </a:r>
          </a:p>
        </p:txBody>
      </p:sp>
      <p:sp>
        <p:nvSpPr>
          <p:cNvPr id="5" name="矩形 4"/>
          <p:cNvSpPr/>
          <p:nvPr/>
        </p:nvSpPr>
        <p:spPr>
          <a:xfrm>
            <a:off x="5478463" y="4724400"/>
            <a:ext cx="661987" cy="230188"/>
          </a:xfrm>
          <a:prstGeom prst="rect">
            <a:avLst/>
          </a:prstGeom>
        </p:spPr>
        <p:txBody>
          <a:bodyPr>
            <a:spAutoFit/>
          </a:bodyPr>
          <a:lstStyle/>
          <a:p>
            <a:pPr eaLnBrk="1" fontAlgn="auto" hangingPunct="1">
              <a:spcBef>
                <a:spcPts val="0"/>
              </a:spcBef>
              <a:spcAft>
                <a:spcPts val="0"/>
              </a:spcAft>
              <a:defRPr/>
            </a:pPr>
            <a:r>
              <a:rPr lang="en-US" altLang="zh-CN" sz="100" kern="0" dirty="0">
                <a:solidFill>
                  <a:schemeClr val="bg1">
                    <a:lumMod val="95000"/>
                  </a:schemeClr>
                </a:solidFill>
              </a:rPr>
              <a:t>PPT</a:t>
            </a:r>
            <a:r>
              <a:rPr lang="zh-CN" altLang="en-US" sz="100" kern="0" dirty="0">
                <a:solidFill>
                  <a:schemeClr val="bg1">
                    <a:lumMod val="95000"/>
                  </a:schemeClr>
                </a:solidFill>
              </a:rPr>
              <a:t>模板下载：</a:t>
            </a:r>
            <a:r>
              <a:rPr lang="en-US" altLang="zh-CN" sz="100" kern="0" dirty="0">
                <a:solidFill>
                  <a:schemeClr val="bg1">
                    <a:lumMod val="95000"/>
                  </a:schemeClr>
                </a:solidFill>
              </a:rPr>
              <a:t>www.1ppt.com/moban/     </a:t>
            </a:r>
            <a:r>
              <a:rPr lang="zh-CN" altLang="en-US" sz="100" kern="0" dirty="0">
                <a:solidFill>
                  <a:schemeClr val="bg1">
                    <a:lumMod val="95000"/>
                  </a:schemeClr>
                </a:solidFill>
              </a:rPr>
              <a:t>行业</a:t>
            </a:r>
            <a:r>
              <a:rPr lang="en-US" altLang="zh-CN" sz="100" kern="0" dirty="0">
                <a:solidFill>
                  <a:schemeClr val="bg1">
                    <a:lumMod val="95000"/>
                  </a:schemeClr>
                </a:solidFill>
              </a:rPr>
              <a:t>PPT</a:t>
            </a:r>
            <a:r>
              <a:rPr lang="zh-CN" altLang="en-US" sz="100" kern="0" dirty="0">
                <a:solidFill>
                  <a:schemeClr val="bg1">
                    <a:lumMod val="95000"/>
                  </a:schemeClr>
                </a:solidFill>
              </a:rPr>
              <a:t>模板：</a:t>
            </a:r>
            <a:r>
              <a:rPr lang="en-US" altLang="zh-CN" sz="100" kern="0" dirty="0">
                <a:solidFill>
                  <a:schemeClr val="bg1">
                    <a:lumMod val="95000"/>
                  </a:schemeClr>
                </a:solidFill>
              </a:rPr>
              <a:t>www.1ppt.com/hangye/ </a:t>
            </a:r>
          </a:p>
          <a:p>
            <a:pPr eaLnBrk="1" fontAlgn="auto" hangingPunct="1">
              <a:spcBef>
                <a:spcPts val="0"/>
              </a:spcBef>
              <a:spcAft>
                <a:spcPts val="0"/>
              </a:spcAft>
              <a:defRPr/>
            </a:pPr>
            <a:r>
              <a:rPr lang="zh-CN" altLang="en-US" sz="100" kern="0" dirty="0">
                <a:solidFill>
                  <a:schemeClr val="bg1">
                    <a:lumMod val="95000"/>
                  </a:schemeClr>
                </a:solidFill>
              </a:rPr>
              <a:t>节日</a:t>
            </a:r>
            <a:r>
              <a:rPr lang="en-US" altLang="zh-CN" sz="100" kern="0" dirty="0">
                <a:solidFill>
                  <a:schemeClr val="bg1">
                    <a:lumMod val="95000"/>
                  </a:schemeClr>
                </a:solidFill>
              </a:rPr>
              <a:t>PPT</a:t>
            </a:r>
            <a:r>
              <a:rPr lang="zh-CN" altLang="en-US" sz="100" kern="0" dirty="0">
                <a:solidFill>
                  <a:schemeClr val="bg1">
                    <a:lumMod val="95000"/>
                  </a:schemeClr>
                </a:solidFill>
              </a:rPr>
              <a:t>模板：</a:t>
            </a:r>
            <a:r>
              <a:rPr lang="en-US" altLang="zh-CN" sz="100" kern="0" dirty="0">
                <a:solidFill>
                  <a:schemeClr val="bg1">
                    <a:lumMod val="95000"/>
                  </a:schemeClr>
                </a:solidFill>
              </a:rPr>
              <a:t>www.1ppt.com/jieri/           PPT</a:t>
            </a:r>
            <a:r>
              <a:rPr lang="zh-CN" altLang="en-US" sz="100" kern="0" dirty="0">
                <a:solidFill>
                  <a:schemeClr val="bg1">
                    <a:lumMod val="95000"/>
                  </a:schemeClr>
                </a:solidFill>
              </a:rPr>
              <a:t>素材下载：</a:t>
            </a:r>
            <a:r>
              <a:rPr lang="en-US" altLang="zh-CN" sz="100" kern="0" dirty="0">
                <a:solidFill>
                  <a:schemeClr val="bg1">
                    <a:lumMod val="95000"/>
                  </a:schemeClr>
                </a:solidFill>
              </a:rPr>
              <a:t>www.1ppt.com/sucai/</a:t>
            </a:r>
          </a:p>
          <a:p>
            <a:pPr eaLnBrk="1" fontAlgn="auto" hangingPunct="1">
              <a:spcBef>
                <a:spcPts val="0"/>
              </a:spcBef>
              <a:spcAft>
                <a:spcPts val="0"/>
              </a:spcAft>
              <a:defRPr/>
            </a:pPr>
            <a:r>
              <a:rPr lang="en-US" altLang="zh-CN" sz="100" kern="0" dirty="0">
                <a:solidFill>
                  <a:schemeClr val="bg1">
                    <a:lumMod val="95000"/>
                  </a:schemeClr>
                </a:solidFill>
              </a:rPr>
              <a:t>PPT</a:t>
            </a:r>
            <a:r>
              <a:rPr lang="zh-CN" altLang="en-US" sz="100" kern="0" dirty="0">
                <a:solidFill>
                  <a:schemeClr val="bg1">
                    <a:lumMod val="95000"/>
                  </a:schemeClr>
                </a:solidFill>
              </a:rPr>
              <a:t>背景图片：</a:t>
            </a:r>
            <a:r>
              <a:rPr lang="en-US" altLang="zh-CN" sz="100" kern="0" dirty="0">
                <a:solidFill>
                  <a:schemeClr val="bg1">
                    <a:lumMod val="95000"/>
                  </a:schemeClr>
                </a:solidFill>
              </a:rPr>
              <a:t>www.1ppt.com/beijing/      PPT</a:t>
            </a:r>
            <a:r>
              <a:rPr lang="zh-CN" altLang="en-US" sz="100" kern="0" dirty="0">
                <a:solidFill>
                  <a:schemeClr val="bg1">
                    <a:lumMod val="95000"/>
                  </a:schemeClr>
                </a:solidFill>
              </a:rPr>
              <a:t>图表下载：</a:t>
            </a:r>
            <a:r>
              <a:rPr lang="en-US" altLang="zh-CN" sz="100" kern="0" dirty="0">
                <a:solidFill>
                  <a:schemeClr val="bg1">
                    <a:lumMod val="95000"/>
                  </a:schemeClr>
                </a:solidFill>
              </a:rPr>
              <a:t>www.1ppt.com/tubiao/      </a:t>
            </a:r>
          </a:p>
          <a:p>
            <a:pPr eaLnBrk="1" fontAlgn="auto" hangingPunct="1">
              <a:spcBef>
                <a:spcPts val="0"/>
              </a:spcBef>
              <a:spcAft>
                <a:spcPts val="0"/>
              </a:spcAft>
              <a:defRPr/>
            </a:pPr>
            <a:r>
              <a:rPr lang="zh-CN" altLang="en-US" sz="100" kern="0" dirty="0">
                <a:solidFill>
                  <a:schemeClr val="bg1">
                    <a:lumMod val="95000"/>
                  </a:schemeClr>
                </a:solidFill>
              </a:rPr>
              <a:t>优秀</a:t>
            </a:r>
            <a:r>
              <a:rPr lang="en-US" altLang="zh-CN" sz="100" kern="0" dirty="0">
                <a:solidFill>
                  <a:schemeClr val="bg1">
                    <a:lumMod val="95000"/>
                  </a:schemeClr>
                </a:solidFill>
              </a:rPr>
              <a:t>PPT</a:t>
            </a:r>
            <a:r>
              <a:rPr lang="zh-CN" altLang="en-US" sz="100" kern="0" dirty="0">
                <a:solidFill>
                  <a:schemeClr val="bg1">
                    <a:lumMod val="95000"/>
                  </a:schemeClr>
                </a:solidFill>
              </a:rPr>
              <a:t>下载：</a:t>
            </a:r>
            <a:r>
              <a:rPr lang="en-US" altLang="zh-CN" sz="100" kern="0" dirty="0">
                <a:solidFill>
                  <a:schemeClr val="bg1">
                    <a:lumMod val="95000"/>
                  </a:schemeClr>
                </a:solidFill>
              </a:rPr>
              <a:t>www.1ppt.com/xiazai/        PPT</a:t>
            </a:r>
            <a:r>
              <a:rPr lang="zh-CN" altLang="en-US" sz="100" kern="0" dirty="0">
                <a:solidFill>
                  <a:schemeClr val="bg1">
                    <a:lumMod val="95000"/>
                  </a:schemeClr>
                </a:solidFill>
              </a:rPr>
              <a:t>教程： </a:t>
            </a:r>
            <a:r>
              <a:rPr lang="en-US" altLang="zh-CN" sz="100" kern="0" dirty="0">
                <a:solidFill>
                  <a:schemeClr val="bg1">
                    <a:lumMod val="95000"/>
                  </a:schemeClr>
                </a:solidFill>
              </a:rPr>
              <a:t>www.1ppt.com/powerpoint/      </a:t>
            </a:r>
          </a:p>
          <a:p>
            <a:pPr eaLnBrk="1" fontAlgn="auto" hangingPunct="1">
              <a:spcBef>
                <a:spcPts val="0"/>
              </a:spcBef>
              <a:spcAft>
                <a:spcPts val="0"/>
              </a:spcAft>
              <a:defRPr/>
            </a:pPr>
            <a:r>
              <a:rPr lang="en-US" altLang="zh-CN" sz="100" kern="0" dirty="0">
                <a:solidFill>
                  <a:schemeClr val="bg1">
                    <a:lumMod val="95000"/>
                  </a:schemeClr>
                </a:solidFill>
              </a:rPr>
              <a:t>Word</a:t>
            </a:r>
            <a:r>
              <a:rPr lang="zh-CN" altLang="en-US" sz="100" kern="0" dirty="0">
                <a:solidFill>
                  <a:schemeClr val="bg1">
                    <a:lumMod val="95000"/>
                  </a:schemeClr>
                </a:solidFill>
              </a:rPr>
              <a:t>教程： </a:t>
            </a:r>
            <a:r>
              <a:rPr lang="en-US" altLang="zh-CN" sz="100" kern="0" dirty="0">
                <a:solidFill>
                  <a:schemeClr val="bg1">
                    <a:lumMod val="95000"/>
                  </a:schemeClr>
                </a:solidFill>
              </a:rPr>
              <a:t>www.1ppt.com/word/              Excel</a:t>
            </a:r>
            <a:r>
              <a:rPr lang="zh-CN" altLang="en-US" sz="100" kern="0" dirty="0">
                <a:solidFill>
                  <a:schemeClr val="bg1">
                    <a:lumMod val="95000"/>
                  </a:schemeClr>
                </a:solidFill>
              </a:rPr>
              <a:t>教程：</a:t>
            </a:r>
            <a:r>
              <a:rPr lang="en-US" altLang="zh-CN" sz="100" kern="0" dirty="0">
                <a:solidFill>
                  <a:schemeClr val="bg1">
                    <a:lumMod val="95000"/>
                  </a:schemeClr>
                </a:solidFill>
              </a:rPr>
              <a:t>www.1ppt.com/excel/  </a:t>
            </a:r>
          </a:p>
          <a:p>
            <a:pPr eaLnBrk="1" fontAlgn="auto" hangingPunct="1">
              <a:spcBef>
                <a:spcPts val="0"/>
              </a:spcBef>
              <a:spcAft>
                <a:spcPts val="0"/>
              </a:spcAft>
              <a:defRPr/>
            </a:pPr>
            <a:r>
              <a:rPr lang="zh-CN" altLang="en-US" sz="100" kern="0" dirty="0">
                <a:solidFill>
                  <a:schemeClr val="bg1">
                    <a:lumMod val="95000"/>
                  </a:schemeClr>
                </a:solidFill>
              </a:rPr>
              <a:t>资料下载：</a:t>
            </a:r>
            <a:r>
              <a:rPr lang="en-US" altLang="zh-CN" sz="100" kern="0" dirty="0">
                <a:solidFill>
                  <a:schemeClr val="bg1">
                    <a:lumMod val="95000"/>
                  </a:schemeClr>
                </a:solidFill>
              </a:rPr>
              <a:t>www.1ppt.com/ziliao/                PPT</a:t>
            </a:r>
            <a:r>
              <a:rPr lang="zh-CN" altLang="en-US" sz="100" kern="0" dirty="0">
                <a:solidFill>
                  <a:schemeClr val="bg1">
                    <a:lumMod val="95000"/>
                  </a:schemeClr>
                </a:solidFill>
              </a:rPr>
              <a:t>课件下载：</a:t>
            </a:r>
            <a:r>
              <a:rPr lang="en-US" altLang="zh-CN" sz="100" kern="0" dirty="0">
                <a:solidFill>
                  <a:schemeClr val="bg1">
                    <a:lumMod val="95000"/>
                  </a:schemeClr>
                </a:solidFill>
              </a:rPr>
              <a:t>www.1ppt.com/kejian/ </a:t>
            </a:r>
          </a:p>
          <a:p>
            <a:pPr eaLnBrk="1" fontAlgn="auto" hangingPunct="1">
              <a:spcBef>
                <a:spcPts val="0"/>
              </a:spcBef>
              <a:spcAft>
                <a:spcPts val="0"/>
              </a:spcAft>
              <a:defRPr/>
            </a:pPr>
            <a:r>
              <a:rPr lang="zh-CN" altLang="en-US" sz="100" kern="0" dirty="0">
                <a:solidFill>
                  <a:schemeClr val="bg1">
                    <a:lumMod val="95000"/>
                  </a:schemeClr>
                </a:solidFill>
              </a:rPr>
              <a:t>范文下载：</a:t>
            </a:r>
            <a:r>
              <a:rPr lang="en-US" altLang="zh-CN" sz="100" kern="0" dirty="0">
                <a:solidFill>
                  <a:schemeClr val="bg1">
                    <a:lumMod val="95000"/>
                  </a:schemeClr>
                </a:solidFill>
              </a:rPr>
              <a:t>www.1ppt.com/fanwen/             </a:t>
            </a:r>
            <a:r>
              <a:rPr lang="zh-CN" altLang="en-US" sz="100" kern="0" dirty="0">
                <a:solidFill>
                  <a:schemeClr val="bg1">
                    <a:lumMod val="95000"/>
                  </a:schemeClr>
                </a:solidFill>
              </a:rPr>
              <a:t>试卷下载：</a:t>
            </a:r>
            <a:r>
              <a:rPr lang="en-US" altLang="zh-CN" sz="100" kern="0" dirty="0">
                <a:solidFill>
                  <a:schemeClr val="bg1">
                    <a:lumMod val="95000"/>
                  </a:schemeClr>
                </a:solidFill>
              </a:rPr>
              <a:t>www.1ppt.com/shiti/  </a:t>
            </a:r>
          </a:p>
          <a:p>
            <a:pPr eaLnBrk="1" fontAlgn="auto" hangingPunct="1">
              <a:spcBef>
                <a:spcPts val="0"/>
              </a:spcBef>
              <a:spcAft>
                <a:spcPts val="0"/>
              </a:spcAft>
              <a:defRPr/>
            </a:pPr>
            <a:r>
              <a:rPr lang="zh-CN" altLang="en-US" sz="100" kern="0" dirty="0">
                <a:solidFill>
                  <a:schemeClr val="bg1">
                    <a:lumMod val="95000"/>
                  </a:schemeClr>
                </a:solidFill>
              </a:rPr>
              <a:t>教案下载：</a:t>
            </a:r>
            <a:r>
              <a:rPr lang="en-US" altLang="zh-CN" sz="100" kern="0" dirty="0">
                <a:solidFill>
                  <a:schemeClr val="bg1">
                    <a:lumMod val="95000"/>
                  </a:schemeClr>
                </a:solidFill>
              </a:rPr>
              <a:t>www.1ppt.com/jiaoan/  </a:t>
            </a:r>
          </a:p>
          <a:p>
            <a:pPr eaLnBrk="1" fontAlgn="auto" hangingPunct="1">
              <a:spcBef>
                <a:spcPts val="0"/>
              </a:spcBef>
              <a:spcAft>
                <a:spcPts val="0"/>
              </a:spcAft>
              <a:defRPr/>
            </a:pPr>
            <a:r>
              <a:rPr lang="en-US" altLang="zh-CN" sz="100" kern="0" dirty="0">
                <a:solidFill>
                  <a:schemeClr val="bg1">
                    <a:lumMod val="95000"/>
                  </a:schemeClr>
                </a:solidFill>
              </a:rPr>
              <a:t> </a:t>
            </a:r>
            <a:endParaRPr lang="zh-CN" altLang="en-US" sz="100" kern="0" dirty="0">
              <a:solidFill>
                <a:schemeClr val="bg1">
                  <a:lumMod val="95000"/>
                </a:schemeClr>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标题 1"/>
          <p:cNvSpPr>
            <a:spLocks noGrp="1"/>
          </p:cNvSpPr>
          <p:nvPr>
            <p:ph type="title"/>
          </p:nvPr>
        </p:nvSpPr>
        <p:spPr/>
        <p:txBody>
          <a:bodyPr/>
          <a:lstStyle/>
          <a:p>
            <a:pPr eaLnBrk="1" hangingPunct="1"/>
            <a:r>
              <a:rPr lang="zh-CN" altLang="en-US" sz="3600" b="1" dirty="0" smtClean="0">
                <a:solidFill>
                  <a:srgbClr val="953735"/>
                </a:solidFill>
                <a:latin typeface="微软雅黑" pitchFamily="34" charset="-122"/>
                <a:ea typeface="微软雅黑" pitchFamily="34" charset="-122"/>
              </a:rPr>
              <a:t>呼吁修改广告法的行动从没间断</a:t>
            </a:r>
          </a:p>
        </p:txBody>
      </p:sp>
      <p:sp>
        <p:nvSpPr>
          <p:cNvPr id="25603" name="内容占位符 2"/>
          <p:cNvSpPr>
            <a:spLocks noGrp="1"/>
          </p:cNvSpPr>
          <p:nvPr>
            <p:ph idx="1"/>
          </p:nvPr>
        </p:nvSpPr>
        <p:spPr/>
        <p:txBody>
          <a:bodyPr/>
          <a:lstStyle/>
          <a:p>
            <a:pPr eaLnBrk="1" hangingPunct="1">
              <a:lnSpc>
                <a:spcPct val="90000"/>
              </a:lnSpc>
              <a:buClr>
                <a:srgbClr val="C00000"/>
              </a:buClr>
            </a:pPr>
            <a:r>
              <a:rPr lang="en-US" altLang="zh-CN" sz="2800" b="1" dirty="0" smtClean="0">
                <a:solidFill>
                  <a:srgbClr val="E94E0C"/>
                </a:solidFill>
              </a:rPr>
              <a:t>TAPS</a:t>
            </a:r>
            <a:r>
              <a:rPr lang="zh-CN" altLang="en-US" sz="2800" b="1" dirty="0" smtClean="0">
                <a:solidFill>
                  <a:srgbClr val="E94E0C"/>
                </a:solidFill>
              </a:rPr>
              <a:t>的现状监测</a:t>
            </a:r>
            <a:endParaRPr lang="en-US" altLang="zh-CN" sz="2800" b="1" dirty="0" smtClean="0">
              <a:solidFill>
                <a:srgbClr val="E94E0C"/>
              </a:solidFill>
            </a:endParaRPr>
          </a:p>
          <a:p>
            <a:pPr eaLnBrk="1" hangingPunct="1">
              <a:lnSpc>
                <a:spcPct val="90000"/>
              </a:lnSpc>
              <a:buClr>
                <a:srgbClr val="C00000"/>
              </a:buClr>
            </a:pPr>
            <a:r>
              <a:rPr lang="zh-CN" altLang="en-US" sz="2800" b="1" dirty="0" smtClean="0">
                <a:solidFill>
                  <a:srgbClr val="E94E0C"/>
                </a:solidFill>
              </a:rPr>
              <a:t>两会提案和建议</a:t>
            </a:r>
            <a:endParaRPr lang="en-US" altLang="zh-CN" sz="2800" b="1" dirty="0" smtClean="0">
              <a:solidFill>
                <a:srgbClr val="E94E0C"/>
              </a:solidFill>
            </a:endParaRPr>
          </a:p>
          <a:p>
            <a:pPr eaLnBrk="1" hangingPunct="1">
              <a:lnSpc>
                <a:spcPct val="90000"/>
              </a:lnSpc>
              <a:buClr>
                <a:srgbClr val="C00000"/>
              </a:buClr>
            </a:pPr>
            <a:r>
              <a:rPr lang="zh-CN" altLang="en-US" sz="2800" b="1" dirty="0" smtClean="0">
                <a:solidFill>
                  <a:srgbClr val="E94E0C"/>
                </a:solidFill>
              </a:rPr>
              <a:t>研讨会</a:t>
            </a:r>
            <a:endParaRPr lang="en-US" altLang="zh-CN" sz="2800" b="1" dirty="0" smtClean="0">
              <a:solidFill>
                <a:srgbClr val="E94E0C"/>
              </a:solidFill>
            </a:endParaRPr>
          </a:p>
          <a:p>
            <a:pPr eaLnBrk="1" hangingPunct="1">
              <a:lnSpc>
                <a:spcPct val="90000"/>
              </a:lnSpc>
              <a:buClr>
                <a:srgbClr val="C00000"/>
              </a:buClr>
            </a:pPr>
            <a:r>
              <a:rPr lang="zh-CN" altLang="en-US" sz="2800" b="1" dirty="0" smtClean="0">
                <a:solidFill>
                  <a:srgbClr val="E94E0C"/>
                </a:solidFill>
              </a:rPr>
              <a:t>举报、投诉</a:t>
            </a:r>
            <a:endParaRPr lang="en-US" altLang="zh-CN" sz="2800" b="1" dirty="0" smtClean="0">
              <a:solidFill>
                <a:srgbClr val="E94E0C"/>
              </a:solidFill>
            </a:endParaRPr>
          </a:p>
          <a:p>
            <a:pPr eaLnBrk="1" hangingPunct="1">
              <a:lnSpc>
                <a:spcPct val="90000"/>
              </a:lnSpc>
              <a:buClr>
                <a:srgbClr val="C00000"/>
              </a:buClr>
            </a:pPr>
            <a:r>
              <a:rPr lang="zh-CN" altLang="en-US" sz="2800" b="1" dirty="0" smtClean="0">
                <a:solidFill>
                  <a:srgbClr val="E94E0C"/>
                </a:solidFill>
              </a:rPr>
              <a:t>起诉烟草业网络烟草广告欺诈</a:t>
            </a:r>
            <a:endParaRPr lang="en-US" altLang="zh-CN" sz="2800" b="1" dirty="0" smtClean="0">
              <a:solidFill>
                <a:srgbClr val="E94E0C"/>
              </a:solidFill>
            </a:endParaRPr>
          </a:p>
          <a:p>
            <a:pPr eaLnBrk="1" hangingPunct="1">
              <a:lnSpc>
                <a:spcPct val="90000"/>
              </a:lnSpc>
              <a:buClr>
                <a:srgbClr val="C00000"/>
              </a:buClr>
            </a:pPr>
            <a:r>
              <a:rPr lang="zh-CN" altLang="en-US" sz="2800" b="1" dirty="0" smtClean="0">
                <a:solidFill>
                  <a:srgbClr val="E94E0C"/>
                </a:solidFill>
              </a:rPr>
              <a:t>修订广告法的持续建议、声浪</a:t>
            </a:r>
            <a:endParaRPr lang="en-US" altLang="zh-CN" sz="2800" b="1" dirty="0" smtClean="0">
              <a:solidFill>
                <a:srgbClr val="E94E0C"/>
              </a:solidFill>
            </a:endParaRPr>
          </a:p>
          <a:p>
            <a:pPr eaLnBrk="1" hangingPunct="1">
              <a:lnSpc>
                <a:spcPct val="90000"/>
              </a:lnSpc>
              <a:buClr>
                <a:srgbClr val="C00000"/>
              </a:buClr>
            </a:pPr>
            <a:r>
              <a:rPr lang="zh-CN" altLang="en-US" sz="2800" b="1" dirty="0" smtClean="0">
                <a:solidFill>
                  <a:srgbClr val="E94E0C"/>
                </a:solidFill>
              </a:rPr>
              <a:t>与决策者对话</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Line 4"/>
          <p:cNvSpPr>
            <a:spLocks noChangeShapeType="1"/>
          </p:cNvSpPr>
          <p:nvPr/>
        </p:nvSpPr>
        <p:spPr bwMode="auto">
          <a:xfrm>
            <a:off x="1782763" y="1244600"/>
            <a:ext cx="0" cy="3124200"/>
          </a:xfrm>
          <a:prstGeom prst="line">
            <a:avLst/>
          </a:prstGeom>
          <a:noFill/>
          <a:ln w="19050">
            <a:solidFill>
              <a:srgbClr val="808080"/>
            </a:solidFill>
            <a:round/>
            <a:headEnd/>
            <a:tailEnd/>
          </a:ln>
        </p:spPr>
        <p:txBody>
          <a:bodyPr/>
          <a:lstStyle/>
          <a:p>
            <a:endParaRPr lang="zh-CN" altLang="en-US"/>
          </a:p>
        </p:txBody>
      </p:sp>
      <p:grpSp>
        <p:nvGrpSpPr>
          <p:cNvPr id="26627" name="Group 3"/>
          <p:cNvGrpSpPr>
            <a:grpSpLocks/>
          </p:cNvGrpSpPr>
          <p:nvPr/>
        </p:nvGrpSpPr>
        <p:grpSpPr bwMode="auto">
          <a:xfrm>
            <a:off x="914400" y="868363"/>
            <a:ext cx="1724025" cy="482600"/>
            <a:chOff x="816" y="2304"/>
            <a:chExt cx="1440" cy="448"/>
          </a:xfrm>
        </p:grpSpPr>
        <p:sp>
          <p:nvSpPr>
            <p:cNvPr id="26644" name="Freeform 4"/>
            <p:cNvSpPr>
              <a:spLocks/>
            </p:cNvSpPr>
            <p:nvPr/>
          </p:nvSpPr>
          <p:spPr bwMode="gray">
            <a:xfrm>
              <a:off x="901" y="2562"/>
              <a:ext cx="1270" cy="190"/>
            </a:xfrm>
            <a:custGeom>
              <a:avLst/>
              <a:gdLst>
                <a:gd name="T0" fmla="*/ 1633 w 1120"/>
                <a:gd name="T1" fmla="*/ 108 h 252"/>
                <a:gd name="T2" fmla="*/ 1626 w 1120"/>
                <a:gd name="T3" fmla="*/ 107 h 252"/>
                <a:gd name="T4" fmla="*/ 1603 w 1120"/>
                <a:gd name="T5" fmla="*/ 105 h 252"/>
                <a:gd name="T6" fmla="*/ 1566 w 1120"/>
                <a:gd name="T7" fmla="*/ 103 h 252"/>
                <a:gd name="T8" fmla="*/ 1514 w 1120"/>
                <a:gd name="T9" fmla="*/ 100 h 252"/>
                <a:gd name="T10" fmla="*/ 1447 w 1120"/>
                <a:gd name="T11" fmla="*/ 95 h 252"/>
                <a:gd name="T12" fmla="*/ 1369 w 1120"/>
                <a:gd name="T13" fmla="*/ 91 h 252"/>
                <a:gd name="T14" fmla="*/ 1277 w 1120"/>
                <a:gd name="T15" fmla="*/ 87 h 252"/>
                <a:gd name="T16" fmla="*/ 1175 w 1120"/>
                <a:gd name="T17" fmla="*/ 84 h 252"/>
                <a:gd name="T18" fmla="*/ 1065 w 1120"/>
                <a:gd name="T19" fmla="*/ 81 h 252"/>
                <a:gd name="T20" fmla="*/ 942 w 1120"/>
                <a:gd name="T21" fmla="*/ 79 h 252"/>
                <a:gd name="T22" fmla="*/ 810 w 1120"/>
                <a:gd name="T23" fmla="*/ 79 h 252"/>
                <a:gd name="T24" fmla="*/ 679 w 1120"/>
                <a:gd name="T25" fmla="*/ 79 h 252"/>
                <a:gd name="T26" fmla="*/ 559 w 1120"/>
                <a:gd name="T27" fmla="*/ 81 h 252"/>
                <a:gd name="T28" fmla="*/ 449 w 1120"/>
                <a:gd name="T29" fmla="*/ 84 h 252"/>
                <a:gd name="T30" fmla="*/ 347 w 1120"/>
                <a:gd name="T31" fmla="*/ 87 h 252"/>
                <a:gd name="T32" fmla="*/ 260 w 1120"/>
                <a:gd name="T33" fmla="*/ 91 h 252"/>
                <a:gd name="T34" fmla="*/ 184 w 1120"/>
                <a:gd name="T35" fmla="*/ 95 h 252"/>
                <a:gd name="T36" fmla="*/ 119 w 1120"/>
                <a:gd name="T37" fmla="*/ 100 h 252"/>
                <a:gd name="T38" fmla="*/ 67 w 1120"/>
                <a:gd name="T39" fmla="*/ 103 h 252"/>
                <a:gd name="T40" fmla="*/ 29 w 1120"/>
                <a:gd name="T41" fmla="*/ 105 h 252"/>
                <a:gd name="T42" fmla="*/ 9 w 1120"/>
                <a:gd name="T43" fmla="*/ 107 h 252"/>
                <a:gd name="T44" fmla="*/ 0 w 1120"/>
                <a:gd name="T45" fmla="*/ 108 h 252"/>
                <a:gd name="T46" fmla="*/ 0 w 1120"/>
                <a:gd name="T47" fmla="*/ 26 h 252"/>
                <a:gd name="T48" fmla="*/ 816 w 1120"/>
                <a:gd name="T49" fmla="*/ 0 h 252"/>
                <a:gd name="T50" fmla="*/ 1633 w 1120"/>
                <a:gd name="T51" fmla="*/ 26 h 252"/>
                <a:gd name="T52" fmla="*/ 1633 w 1120"/>
                <a:gd name="T53" fmla="*/ 108 h 252"/>
                <a:gd name="T54" fmla="*/ 1633 w 1120"/>
                <a:gd name="T55" fmla="*/ 108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9525">
              <a:noFill/>
              <a:miter lim="800000"/>
              <a:headEnd/>
              <a:tailEnd/>
            </a:ln>
          </p:spPr>
          <p:txBody>
            <a:bodyPr/>
            <a:lstStyle/>
            <a:p>
              <a:endParaRPr lang="zh-CN" altLang="en-US"/>
            </a:p>
          </p:txBody>
        </p:sp>
        <p:sp>
          <p:nvSpPr>
            <p:cNvPr id="7" name="Rectangle 5"/>
            <p:cNvSpPr>
              <a:spLocks noChangeArrowheads="1"/>
            </p:cNvSpPr>
            <p:nvPr/>
          </p:nvSpPr>
          <p:spPr bwMode="gray">
            <a:xfrm>
              <a:off x="816" y="2304"/>
              <a:ext cx="1440" cy="393"/>
            </a:xfrm>
            <a:prstGeom prst="rect">
              <a:avLst/>
            </a:prstGeom>
            <a:gradFill rotWithShape="1">
              <a:gsLst>
                <a:gs pos="0">
                  <a:schemeClr val="hlink"/>
                </a:gs>
                <a:gs pos="100000">
                  <a:schemeClr val="hlink">
                    <a:gamma/>
                    <a:tint val="63529"/>
                    <a:invGamma/>
                  </a:schemeClr>
                </a:gs>
              </a:gsLst>
              <a:lin ang="2700000" scaled="1"/>
            </a:gradFill>
            <a:ln>
              <a:noFill/>
            </a:ln>
            <a:extLst/>
          </p:spPr>
          <p:txBody>
            <a:bodyPr wrap="none" anchor="ctr"/>
            <a:lstStyle/>
            <a:p>
              <a:pPr algn="ctr">
                <a:defRPr/>
              </a:pPr>
              <a:r>
                <a:rPr lang="zh-CN" altLang="en-US" b="1" dirty="0" smtClean="0">
                  <a:solidFill>
                    <a:srgbClr val="FFFFFF"/>
                  </a:solidFill>
                  <a:effectLst>
                    <a:outerShdw blurRad="38100" dist="38100" dir="2700000" algn="tl">
                      <a:srgbClr val="000000"/>
                    </a:outerShdw>
                  </a:effectLst>
                  <a:latin typeface="Calibri" pitchFamily="34" charset="0"/>
                  <a:ea typeface="宋体" charset="-122"/>
                </a:rPr>
                <a:t>广告法修订之前</a:t>
              </a:r>
              <a:endParaRPr lang="en-US" altLang="zh-CN" b="1" dirty="0">
                <a:solidFill>
                  <a:srgbClr val="FFFFFF"/>
                </a:solidFill>
                <a:effectLst>
                  <a:outerShdw blurRad="38100" dist="38100" dir="2700000" algn="tl">
                    <a:srgbClr val="000000"/>
                  </a:outerShdw>
                </a:effectLst>
                <a:latin typeface="Calibri" pitchFamily="34" charset="0"/>
                <a:ea typeface="宋体" charset="-122"/>
              </a:endParaRPr>
            </a:p>
          </p:txBody>
        </p:sp>
      </p:grpSp>
      <p:grpSp>
        <p:nvGrpSpPr>
          <p:cNvPr id="26628" name="Group 6"/>
          <p:cNvGrpSpPr>
            <a:grpSpLocks/>
          </p:cNvGrpSpPr>
          <p:nvPr/>
        </p:nvGrpSpPr>
        <p:grpSpPr bwMode="auto">
          <a:xfrm>
            <a:off x="914400" y="2011363"/>
            <a:ext cx="1724025" cy="482600"/>
            <a:chOff x="816" y="2304"/>
            <a:chExt cx="1440" cy="448"/>
          </a:xfrm>
        </p:grpSpPr>
        <p:sp>
          <p:nvSpPr>
            <p:cNvPr id="26642" name="Freeform 7"/>
            <p:cNvSpPr>
              <a:spLocks/>
            </p:cNvSpPr>
            <p:nvPr/>
          </p:nvSpPr>
          <p:spPr bwMode="gray">
            <a:xfrm>
              <a:off x="901" y="2562"/>
              <a:ext cx="1270" cy="190"/>
            </a:xfrm>
            <a:custGeom>
              <a:avLst/>
              <a:gdLst>
                <a:gd name="T0" fmla="*/ 1633 w 1120"/>
                <a:gd name="T1" fmla="*/ 108 h 252"/>
                <a:gd name="T2" fmla="*/ 1626 w 1120"/>
                <a:gd name="T3" fmla="*/ 107 h 252"/>
                <a:gd name="T4" fmla="*/ 1603 w 1120"/>
                <a:gd name="T5" fmla="*/ 105 h 252"/>
                <a:gd name="T6" fmla="*/ 1566 w 1120"/>
                <a:gd name="T7" fmla="*/ 103 h 252"/>
                <a:gd name="T8" fmla="*/ 1514 w 1120"/>
                <a:gd name="T9" fmla="*/ 100 h 252"/>
                <a:gd name="T10" fmla="*/ 1447 w 1120"/>
                <a:gd name="T11" fmla="*/ 95 h 252"/>
                <a:gd name="T12" fmla="*/ 1369 w 1120"/>
                <a:gd name="T13" fmla="*/ 91 h 252"/>
                <a:gd name="T14" fmla="*/ 1277 w 1120"/>
                <a:gd name="T15" fmla="*/ 87 h 252"/>
                <a:gd name="T16" fmla="*/ 1175 w 1120"/>
                <a:gd name="T17" fmla="*/ 84 h 252"/>
                <a:gd name="T18" fmla="*/ 1065 w 1120"/>
                <a:gd name="T19" fmla="*/ 81 h 252"/>
                <a:gd name="T20" fmla="*/ 942 w 1120"/>
                <a:gd name="T21" fmla="*/ 79 h 252"/>
                <a:gd name="T22" fmla="*/ 810 w 1120"/>
                <a:gd name="T23" fmla="*/ 79 h 252"/>
                <a:gd name="T24" fmla="*/ 679 w 1120"/>
                <a:gd name="T25" fmla="*/ 79 h 252"/>
                <a:gd name="T26" fmla="*/ 559 w 1120"/>
                <a:gd name="T27" fmla="*/ 81 h 252"/>
                <a:gd name="T28" fmla="*/ 449 w 1120"/>
                <a:gd name="T29" fmla="*/ 84 h 252"/>
                <a:gd name="T30" fmla="*/ 347 w 1120"/>
                <a:gd name="T31" fmla="*/ 87 h 252"/>
                <a:gd name="T32" fmla="*/ 260 w 1120"/>
                <a:gd name="T33" fmla="*/ 91 h 252"/>
                <a:gd name="T34" fmla="*/ 184 w 1120"/>
                <a:gd name="T35" fmla="*/ 95 h 252"/>
                <a:gd name="T36" fmla="*/ 119 w 1120"/>
                <a:gd name="T37" fmla="*/ 100 h 252"/>
                <a:gd name="T38" fmla="*/ 67 w 1120"/>
                <a:gd name="T39" fmla="*/ 103 h 252"/>
                <a:gd name="T40" fmla="*/ 29 w 1120"/>
                <a:gd name="T41" fmla="*/ 105 h 252"/>
                <a:gd name="T42" fmla="*/ 9 w 1120"/>
                <a:gd name="T43" fmla="*/ 107 h 252"/>
                <a:gd name="T44" fmla="*/ 0 w 1120"/>
                <a:gd name="T45" fmla="*/ 108 h 252"/>
                <a:gd name="T46" fmla="*/ 0 w 1120"/>
                <a:gd name="T47" fmla="*/ 26 h 252"/>
                <a:gd name="T48" fmla="*/ 816 w 1120"/>
                <a:gd name="T49" fmla="*/ 0 h 252"/>
                <a:gd name="T50" fmla="*/ 1633 w 1120"/>
                <a:gd name="T51" fmla="*/ 26 h 252"/>
                <a:gd name="T52" fmla="*/ 1633 w 1120"/>
                <a:gd name="T53" fmla="*/ 108 h 252"/>
                <a:gd name="T54" fmla="*/ 1633 w 1120"/>
                <a:gd name="T55" fmla="*/ 108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9525">
              <a:noFill/>
              <a:miter lim="800000"/>
              <a:headEnd/>
              <a:tailEnd/>
            </a:ln>
          </p:spPr>
          <p:txBody>
            <a:bodyPr/>
            <a:lstStyle/>
            <a:p>
              <a:endParaRPr lang="zh-CN" altLang="en-US"/>
            </a:p>
          </p:txBody>
        </p:sp>
        <p:sp>
          <p:nvSpPr>
            <p:cNvPr id="10" name="Rectangle 8"/>
            <p:cNvSpPr>
              <a:spLocks noChangeArrowheads="1"/>
            </p:cNvSpPr>
            <p:nvPr/>
          </p:nvSpPr>
          <p:spPr bwMode="gray">
            <a:xfrm>
              <a:off x="816" y="2304"/>
              <a:ext cx="1440" cy="393"/>
            </a:xfrm>
            <a:prstGeom prst="rect">
              <a:avLst/>
            </a:prstGeom>
            <a:gradFill rotWithShape="1">
              <a:gsLst>
                <a:gs pos="0">
                  <a:schemeClr val="folHlink"/>
                </a:gs>
                <a:gs pos="100000">
                  <a:schemeClr val="folHlink">
                    <a:gamma/>
                    <a:tint val="47451"/>
                    <a:invGamma/>
                  </a:schemeClr>
                </a:gs>
              </a:gsLst>
              <a:lin ang="2700000" scaled="1"/>
            </a:gradFill>
            <a:ln>
              <a:noFill/>
            </a:ln>
            <a:extLst/>
          </p:spPr>
          <p:txBody>
            <a:bodyPr wrap="none" anchor="ctr"/>
            <a:lstStyle/>
            <a:p>
              <a:pPr algn="ctr">
                <a:defRPr/>
              </a:pPr>
              <a:r>
                <a:rPr lang="zh-CN" altLang="en-US" b="1" dirty="0">
                  <a:solidFill>
                    <a:srgbClr val="FFFFFF"/>
                  </a:solidFill>
                  <a:effectLst>
                    <a:outerShdw blurRad="38100" dist="38100" dir="2700000" algn="tl">
                      <a:srgbClr val="000000"/>
                    </a:outerShdw>
                  </a:effectLst>
                  <a:latin typeface="Calibri" pitchFamily="34" charset="0"/>
                  <a:ea typeface="宋体" charset="-122"/>
                </a:rPr>
                <a:t>公开征求</a:t>
              </a:r>
              <a:r>
                <a:rPr lang="zh-CN" altLang="en-US" b="1" dirty="0" smtClean="0">
                  <a:solidFill>
                    <a:srgbClr val="FFFFFF"/>
                  </a:solidFill>
                  <a:effectLst>
                    <a:outerShdw blurRad="38100" dist="38100" dir="2700000" algn="tl">
                      <a:srgbClr val="000000"/>
                    </a:outerShdw>
                  </a:effectLst>
                  <a:latin typeface="Calibri" pitchFamily="34" charset="0"/>
                  <a:ea typeface="宋体" charset="-122"/>
                </a:rPr>
                <a:t>意见后</a:t>
              </a:r>
              <a:endParaRPr lang="en-US" altLang="zh-CN" b="1" dirty="0">
                <a:solidFill>
                  <a:srgbClr val="FFFFFF"/>
                </a:solidFill>
                <a:effectLst>
                  <a:outerShdw blurRad="38100" dist="38100" dir="2700000" algn="tl">
                    <a:srgbClr val="000000"/>
                  </a:outerShdw>
                </a:effectLst>
                <a:latin typeface="Calibri" pitchFamily="34" charset="0"/>
                <a:ea typeface="宋体" charset="-122"/>
              </a:endParaRPr>
            </a:p>
          </p:txBody>
        </p:sp>
      </p:grpSp>
      <p:grpSp>
        <p:nvGrpSpPr>
          <p:cNvPr id="26629" name="Group 9"/>
          <p:cNvGrpSpPr>
            <a:grpSpLocks/>
          </p:cNvGrpSpPr>
          <p:nvPr/>
        </p:nvGrpSpPr>
        <p:grpSpPr bwMode="auto">
          <a:xfrm>
            <a:off x="914400" y="3154363"/>
            <a:ext cx="1724025" cy="482600"/>
            <a:chOff x="816" y="2304"/>
            <a:chExt cx="1440" cy="448"/>
          </a:xfrm>
        </p:grpSpPr>
        <p:sp>
          <p:nvSpPr>
            <p:cNvPr id="26640" name="Freeform 10"/>
            <p:cNvSpPr>
              <a:spLocks/>
            </p:cNvSpPr>
            <p:nvPr/>
          </p:nvSpPr>
          <p:spPr bwMode="gray">
            <a:xfrm>
              <a:off x="901" y="2562"/>
              <a:ext cx="1270" cy="190"/>
            </a:xfrm>
            <a:custGeom>
              <a:avLst/>
              <a:gdLst>
                <a:gd name="T0" fmla="*/ 1633 w 1120"/>
                <a:gd name="T1" fmla="*/ 108 h 252"/>
                <a:gd name="T2" fmla="*/ 1626 w 1120"/>
                <a:gd name="T3" fmla="*/ 107 h 252"/>
                <a:gd name="T4" fmla="*/ 1603 w 1120"/>
                <a:gd name="T5" fmla="*/ 105 h 252"/>
                <a:gd name="T6" fmla="*/ 1566 w 1120"/>
                <a:gd name="T7" fmla="*/ 103 h 252"/>
                <a:gd name="T8" fmla="*/ 1514 w 1120"/>
                <a:gd name="T9" fmla="*/ 100 h 252"/>
                <a:gd name="T10" fmla="*/ 1447 w 1120"/>
                <a:gd name="T11" fmla="*/ 95 h 252"/>
                <a:gd name="T12" fmla="*/ 1369 w 1120"/>
                <a:gd name="T13" fmla="*/ 91 h 252"/>
                <a:gd name="T14" fmla="*/ 1277 w 1120"/>
                <a:gd name="T15" fmla="*/ 87 h 252"/>
                <a:gd name="T16" fmla="*/ 1175 w 1120"/>
                <a:gd name="T17" fmla="*/ 84 h 252"/>
                <a:gd name="T18" fmla="*/ 1065 w 1120"/>
                <a:gd name="T19" fmla="*/ 81 h 252"/>
                <a:gd name="T20" fmla="*/ 942 w 1120"/>
                <a:gd name="T21" fmla="*/ 79 h 252"/>
                <a:gd name="T22" fmla="*/ 810 w 1120"/>
                <a:gd name="T23" fmla="*/ 79 h 252"/>
                <a:gd name="T24" fmla="*/ 679 w 1120"/>
                <a:gd name="T25" fmla="*/ 79 h 252"/>
                <a:gd name="T26" fmla="*/ 559 w 1120"/>
                <a:gd name="T27" fmla="*/ 81 h 252"/>
                <a:gd name="T28" fmla="*/ 449 w 1120"/>
                <a:gd name="T29" fmla="*/ 84 h 252"/>
                <a:gd name="T30" fmla="*/ 347 w 1120"/>
                <a:gd name="T31" fmla="*/ 87 h 252"/>
                <a:gd name="T32" fmla="*/ 260 w 1120"/>
                <a:gd name="T33" fmla="*/ 91 h 252"/>
                <a:gd name="T34" fmla="*/ 184 w 1120"/>
                <a:gd name="T35" fmla="*/ 95 h 252"/>
                <a:gd name="T36" fmla="*/ 119 w 1120"/>
                <a:gd name="T37" fmla="*/ 100 h 252"/>
                <a:gd name="T38" fmla="*/ 67 w 1120"/>
                <a:gd name="T39" fmla="*/ 103 h 252"/>
                <a:gd name="T40" fmla="*/ 29 w 1120"/>
                <a:gd name="T41" fmla="*/ 105 h 252"/>
                <a:gd name="T42" fmla="*/ 9 w 1120"/>
                <a:gd name="T43" fmla="*/ 107 h 252"/>
                <a:gd name="T44" fmla="*/ 0 w 1120"/>
                <a:gd name="T45" fmla="*/ 108 h 252"/>
                <a:gd name="T46" fmla="*/ 0 w 1120"/>
                <a:gd name="T47" fmla="*/ 26 h 252"/>
                <a:gd name="T48" fmla="*/ 816 w 1120"/>
                <a:gd name="T49" fmla="*/ 0 h 252"/>
                <a:gd name="T50" fmla="*/ 1633 w 1120"/>
                <a:gd name="T51" fmla="*/ 26 h 252"/>
                <a:gd name="T52" fmla="*/ 1633 w 1120"/>
                <a:gd name="T53" fmla="*/ 108 h 252"/>
                <a:gd name="T54" fmla="*/ 1633 w 1120"/>
                <a:gd name="T55" fmla="*/ 108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9525">
              <a:noFill/>
              <a:miter lim="800000"/>
              <a:headEnd/>
              <a:tailEnd/>
            </a:ln>
          </p:spPr>
          <p:txBody>
            <a:bodyPr/>
            <a:lstStyle/>
            <a:p>
              <a:endParaRPr lang="zh-CN" altLang="en-US"/>
            </a:p>
          </p:txBody>
        </p:sp>
        <p:sp>
          <p:nvSpPr>
            <p:cNvPr id="13" name="Rectangle 11"/>
            <p:cNvSpPr>
              <a:spLocks noChangeArrowheads="1"/>
            </p:cNvSpPr>
            <p:nvPr/>
          </p:nvSpPr>
          <p:spPr bwMode="gray">
            <a:xfrm>
              <a:off x="816" y="2304"/>
              <a:ext cx="1440" cy="393"/>
            </a:xfrm>
            <a:prstGeom prst="rect">
              <a:avLst/>
            </a:prstGeom>
            <a:gradFill rotWithShape="1">
              <a:gsLst>
                <a:gs pos="0">
                  <a:schemeClr val="accent2"/>
                </a:gs>
                <a:gs pos="100000">
                  <a:schemeClr val="accent2">
                    <a:gamma/>
                    <a:tint val="60392"/>
                    <a:invGamma/>
                  </a:schemeClr>
                </a:gs>
              </a:gsLst>
              <a:lin ang="2700000" scaled="1"/>
            </a:gradFill>
            <a:ln>
              <a:noFill/>
            </a:ln>
            <a:extLst/>
          </p:spPr>
          <p:txBody>
            <a:bodyPr wrap="none" anchor="ctr"/>
            <a:lstStyle/>
            <a:p>
              <a:pPr algn="ctr">
                <a:defRPr/>
              </a:pPr>
              <a:r>
                <a:rPr lang="zh-CN" altLang="en-US" b="1" dirty="0">
                  <a:solidFill>
                    <a:srgbClr val="FFFFFF"/>
                  </a:solidFill>
                  <a:effectLst>
                    <a:outerShdw blurRad="38100" dist="38100" dir="2700000" algn="tl">
                      <a:srgbClr val="000000"/>
                    </a:outerShdw>
                  </a:effectLst>
                  <a:latin typeface="Calibri" pitchFamily="34" charset="0"/>
                  <a:ea typeface="宋体" charset="-122"/>
                </a:rPr>
                <a:t>交人大审议前</a:t>
              </a:r>
              <a:endParaRPr lang="en-US" altLang="zh-CN" b="1" dirty="0">
                <a:solidFill>
                  <a:srgbClr val="FFFFFF"/>
                </a:solidFill>
                <a:effectLst>
                  <a:outerShdw blurRad="38100" dist="38100" dir="2700000" algn="tl">
                    <a:srgbClr val="000000"/>
                  </a:outerShdw>
                </a:effectLst>
                <a:latin typeface="Calibri" pitchFamily="34" charset="0"/>
                <a:ea typeface="宋体" charset="-122"/>
              </a:endParaRPr>
            </a:p>
          </p:txBody>
        </p:sp>
      </p:grpSp>
      <p:grpSp>
        <p:nvGrpSpPr>
          <p:cNvPr id="26630" name="Group 12"/>
          <p:cNvGrpSpPr>
            <a:grpSpLocks/>
          </p:cNvGrpSpPr>
          <p:nvPr/>
        </p:nvGrpSpPr>
        <p:grpSpPr bwMode="auto">
          <a:xfrm>
            <a:off x="914400" y="4297363"/>
            <a:ext cx="1724025" cy="482600"/>
            <a:chOff x="816" y="2304"/>
            <a:chExt cx="1440" cy="448"/>
          </a:xfrm>
        </p:grpSpPr>
        <p:sp>
          <p:nvSpPr>
            <p:cNvPr id="26638" name="Freeform 13"/>
            <p:cNvSpPr>
              <a:spLocks/>
            </p:cNvSpPr>
            <p:nvPr/>
          </p:nvSpPr>
          <p:spPr bwMode="gray">
            <a:xfrm>
              <a:off x="901" y="2562"/>
              <a:ext cx="1270" cy="190"/>
            </a:xfrm>
            <a:custGeom>
              <a:avLst/>
              <a:gdLst>
                <a:gd name="T0" fmla="*/ 1633 w 1120"/>
                <a:gd name="T1" fmla="*/ 108 h 252"/>
                <a:gd name="T2" fmla="*/ 1626 w 1120"/>
                <a:gd name="T3" fmla="*/ 107 h 252"/>
                <a:gd name="T4" fmla="*/ 1603 w 1120"/>
                <a:gd name="T5" fmla="*/ 105 h 252"/>
                <a:gd name="T6" fmla="*/ 1566 w 1120"/>
                <a:gd name="T7" fmla="*/ 103 h 252"/>
                <a:gd name="T8" fmla="*/ 1514 w 1120"/>
                <a:gd name="T9" fmla="*/ 100 h 252"/>
                <a:gd name="T10" fmla="*/ 1447 w 1120"/>
                <a:gd name="T11" fmla="*/ 95 h 252"/>
                <a:gd name="T12" fmla="*/ 1369 w 1120"/>
                <a:gd name="T13" fmla="*/ 91 h 252"/>
                <a:gd name="T14" fmla="*/ 1277 w 1120"/>
                <a:gd name="T15" fmla="*/ 87 h 252"/>
                <a:gd name="T16" fmla="*/ 1175 w 1120"/>
                <a:gd name="T17" fmla="*/ 84 h 252"/>
                <a:gd name="T18" fmla="*/ 1065 w 1120"/>
                <a:gd name="T19" fmla="*/ 81 h 252"/>
                <a:gd name="T20" fmla="*/ 942 w 1120"/>
                <a:gd name="T21" fmla="*/ 79 h 252"/>
                <a:gd name="T22" fmla="*/ 810 w 1120"/>
                <a:gd name="T23" fmla="*/ 79 h 252"/>
                <a:gd name="T24" fmla="*/ 679 w 1120"/>
                <a:gd name="T25" fmla="*/ 79 h 252"/>
                <a:gd name="T26" fmla="*/ 559 w 1120"/>
                <a:gd name="T27" fmla="*/ 81 h 252"/>
                <a:gd name="T28" fmla="*/ 449 w 1120"/>
                <a:gd name="T29" fmla="*/ 84 h 252"/>
                <a:gd name="T30" fmla="*/ 347 w 1120"/>
                <a:gd name="T31" fmla="*/ 87 h 252"/>
                <a:gd name="T32" fmla="*/ 260 w 1120"/>
                <a:gd name="T33" fmla="*/ 91 h 252"/>
                <a:gd name="T34" fmla="*/ 184 w 1120"/>
                <a:gd name="T35" fmla="*/ 95 h 252"/>
                <a:gd name="T36" fmla="*/ 119 w 1120"/>
                <a:gd name="T37" fmla="*/ 100 h 252"/>
                <a:gd name="T38" fmla="*/ 67 w 1120"/>
                <a:gd name="T39" fmla="*/ 103 h 252"/>
                <a:gd name="T40" fmla="*/ 29 w 1120"/>
                <a:gd name="T41" fmla="*/ 105 h 252"/>
                <a:gd name="T42" fmla="*/ 9 w 1120"/>
                <a:gd name="T43" fmla="*/ 107 h 252"/>
                <a:gd name="T44" fmla="*/ 0 w 1120"/>
                <a:gd name="T45" fmla="*/ 108 h 252"/>
                <a:gd name="T46" fmla="*/ 0 w 1120"/>
                <a:gd name="T47" fmla="*/ 26 h 252"/>
                <a:gd name="T48" fmla="*/ 816 w 1120"/>
                <a:gd name="T49" fmla="*/ 0 h 252"/>
                <a:gd name="T50" fmla="*/ 1633 w 1120"/>
                <a:gd name="T51" fmla="*/ 26 h 252"/>
                <a:gd name="T52" fmla="*/ 1633 w 1120"/>
                <a:gd name="T53" fmla="*/ 108 h 252"/>
                <a:gd name="T54" fmla="*/ 1633 w 1120"/>
                <a:gd name="T55" fmla="*/ 108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9525">
              <a:noFill/>
              <a:miter lim="800000"/>
              <a:headEnd/>
              <a:tailEnd/>
            </a:ln>
          </p:spPr>
          <p:txBody>
            <a:bodyPr/>
            <a:lstStyle/>
            <a:p>
              <a:endParaRPr lang="zh-CN" altLang="en-US"/>
            </a:p>
          </p:txBody>
        </p:sp>
        <p:sp>
          <p:nvSpPr>
            <p:cNvPr id="16" name="Rectangle 14"/>
            <p:cNvSpPr>
              <a:spLocks noChangeArrowheads="1"/>
            </p:cNvSpPr>
            <p:nvPr/>
          </p:nvSpPr>
          <p:spPr bwMode="gray">
            <a:xfrm>
              <a:off x="816" y="2304"/>
              <a:ext cx="1440" cy="393"/>
            </a:xfrm>
            <a:prstGeom prst="rect">
              <a:avLst/>
            </a:prstGeom>
            <a:gradFill rotWithShape="1">
              <a:gsLst>
                <a:gs pos="0">
                  <a:schemeClr val="accent1"/>
                </a:gs>
                <a:gs pos="100000">
                  <a:schemeClr val="accent1">
                    <a:gamma/>
                    <a:tint val="63529"/>
                    <a:invGamma/>
                  </a:schemeClr>
                </a:gs>
              </a:gsLst>
              <a:lin ang="2700000" scaled="1"/>
            </a:gradFill>
            <a:ln>
              <a:noFill/>
            </a:ln>
            <a:extLst/>
          </p:spPr>
          <p:txBody>
            <a:bodyPr wrap="none" anchor="ctr"/>
            <a:lstStyle/>
            <a:p>
              <a:pPr algn="ctr">
                <a:defRPr/>
              </a:pPr>
              <a:r>
                <a:rPr lang="zh-CN" altLang="en-US" b="1" dirty="0">
                  <a:solidFill>
                    <a:srgbClr val="FFFFFF"/>
                  </a:solidFill>
                  <a:effectLst>
                    <a:outerShdw blurRad="38100" dist="38100" dir="2700000" algn="tl">
                      <a:srgbClr val="000000"/>
                    </a:outerShdw>
                  </a:effectLst>
                  <a:latin typeface="Calibri" pitchFamily="34" charset="0"/>
                  <a:ea typeface="宋体" charset="-122"/>
                </a:rPr>
                <a:t>再次征求意见后</a:t>
              </a:r>
              <a:endParaRPr lang="en-US" altLang="zh-CN" b="1" dirty="0">
                <a:solidFill>
                  <a:srgbClr val="FFFFFF"/>
                </a:solidFill>
                <a:effectLst>
                  <a:outerShdw blurRad="38100" dist="38100" dir="2700000" algn="tl">
                    <a:srgbClr val="000000"/>
                  </a:outerShdw>
                </a:effectLst>
                <a:latin typeface="Calibri" pitchFamily="34" charset="0"/>
                <a:ea typeface="宋体" charset="-122"/>
              </a:endParaRPr>
            </a:p>
          </p:txBody>
        </p:sp>
      </p:grpSp>
      <p:sp>
        <p:nvSpPr>
          <p:cNvPr id="26631" name="Line 18"/>
          <p:cNvSpPr>
            <a:spLocks noChangeShapeType="1"/>
          </p:cNvSpPr>
          <p:nvPr/>
        </p:nvSpPr>
        <p:spPr bwMode="auto">
          <a:xfrm>
            <a:off x="1828800" y="1581150"/>
            <a:ext cx="5943600" cy="0"/>
          </a:xfrm>
          <a:prstGeom prst="line">
            <a:avLst/>
          </a:prstGeom>
          <a:noFill/>
          <a:ln w="38100" cap="rnd">
            <a:solidFill>
              <a:srgbClr val="969696"/>
            </a:solidFill>
            <a:prstDash val="sysDot"/>
            <a:round/>
            <a:headEnd/>
            <a:tailEnd type="oval" w="med" len="med"/>
          </a:ln>
        </p:spPr>
        <p:txBody>
          <a:bodyPr/>
          <a:lstStyle/>
          <a:p>
            <a:endParaRPr lang="zh-CN" altLang="en-US"/>
          </a:p>
        </p:txBody>
      </p:sp>
      <p:sp>
        <p:nvSpPr>
          <p:cNvPr id="26632" name="Line 19"/>
          <p:cNvSpPr>
            <a:spLocks noChangeShapeType="1"/>
          </p:cNvSpPr>
          <p:nvPr/>
        </p:nvSpPr>
        <p:spPr bwMode="auto">
          <a:xfrm>
            <a:off x="1828800" y="2825750"/>
            <a:ext cx="5943600" cy="0"/>
          </a:xfrm>
          <a:prstGeom prst="line">
            <a:avLst/>
          </a:prstGeom>
          <a:noFill/>
          <a:ln w="38100" cap="rnd">
            <a:solidFill>
              <a:srgbClr val="969696"/>
            </a:solidFill>
            <a:prstDash val="sysDot"/>
            <a:round/>
            <a:headEnd/>
            <a:tailEnd type="oval" w="med" len="med"/>
          </a:ln>
        </p:spPr>
        <p:txBody>
          <a:bodyPr/>
          <a:lstStyle/>
          <a:p>
            <a:endParaRPr lang="zh-CN" altLang="en-US"/>
          </a:p>
        </p:txBody>
      </p:sp>
      <p:sp>
        <p:nvSpPr>
          <p:cNvPr id="26633" name="Line 20"/>
          <p:cNvSpPr>
            <a:spLocks noChangeShapeType="1"/>
          </p:cNvSpPr>
          <p:nvPr/>
        </p:nvSpPr>
        <p:spPr bwMode="auto">
          <a:xfrm flipV="1">
            <a:off x="1828800" y="3943350"/>
            <a:ext cx="5943600" cy="3175"/>
          </a:xfrm>
          <a:prstGeom prst="line">
            <a:avLst/>
          </a:prstGeom>
          <a:noFill/>
          <a:ln w="38100" cap="rnd">
            <a:solidFill>
              <a:srgbClr val="969696"/>
            </a:solidFill>
            <a:prstDash val="sysDot"/>
            <a:round/>
            <a:headEnd/>
            <a:tailEnd type="oval" w="med" len="med"/>
          </a:ln>
        </p:spPr>
        <p:txBody>
          <a:bodyPr/>
          <a:lstStyle/>
          <a:p>
            <a:endParaRPr lang="zh-CN" altLang="en-US"/>
          </a:p>
        </p:txBody>
      </p:sp>
      <p:sp>
        <p:nvSpPr>
          <p:cNvPr id="26634" name="Text Box 21"/>
          <p:cNvSpPr txBox="1">
            <a:spLocks noChangeArrowheads="1"/>
          </p:cNvSpPr>
          <p:nvPr/>
        </p:nvSpPr>
        <p:spPr bwMode="auto">
          <a:xfrm>
            <a:off x="3124200" y="742950"/>
            <a:ext cx="4489450" cy="954107"/>
          </a:xfrm>
          <a:prstGeom prst="rect">
            <a:avLst/>
          </a:prstGeom>
          <a:noFill/>
          <a:ln w="9525">
            <a:noFill/>
            <a:miter lim="800000"/>
            <a:headEnd/>
            <a:tailEnd/>
          </a:ln>
        </p:spPr>
        <p:txBody>
          <a:bodyPr wrap="square">
            <a:spAutoFit/>
          </a:bodyPr>
          <a:lstStyle/>
          <a:p>
            <a:r>
              <a:rPr lang="en-US" altLang="zh-CN" sz="1400" dirty="0" smtClean="0">
                <a:solidFill>
                  <a:srgbClr val="000000"/>
                </a:solidFill>
                <a:latin typeface="Verdana" pitchFamily="34" charset="0"/>
                <a:cs typeface="Arial" pitchFamily="34" charset="0"/>
              </a:rPr>
              <a:t>2013.5 </a:t>
            </a:r>
            <a:r>
              <a:rPr lang="zh-CN" altLang="en-US" sz="1400" dirty="0" smtClean="0">
                <a:solidFill>
                  <a:srgbClr val="000000"/>
                </a:solidFill>
                <a:latin typeface="Verdana" pitchFamily="34" charset="0"/>
                <a:cs typeface="Arial" pitchFamily="34" charset="0"/>
              </a:rPr>
              <a:t>编写</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谁在营销死亡</a:t>
            </a:r>
            <a:r>
              <a:rPr lang="en-US" altLang="zh-CN" sz="1400" dirty="0" smtClean="0">
                <a:solidFill>
                  <a:srgbClr val="000000"/>
                </a:solidFill>
                <a:latin typeface="Verdana" pitchFamily="34" charset="0"/>
                <a:cs typeface="Arial" pitchFamily="34" charset="0"/>
              </a:rPr>
              <a:t>》</a:t>
            </a:r>
            <a:endParaRPr lang="en-US" altLang="zh-CN" sz="1400" dirty="0">
              <a:solidFill>
                <a:srgbClr val="000000"/>
              </a:solidFill>
              <a:latin typeface="Verdana" pitchFamily="34" charset="0"/>
              <a:cs typeface="Arial" pitchFamily="34" charset="0"/>
            </a:endParaRPr>
          </a:p>
          <a:p>
            <a:r>
              <a:rPr lang="en-US" altLang="zh-CN" sz="1400" dirty="0" smtClean="0">
                <a:solidFill>
                  <a:srgbClr val="000000"/>
                </a:solidFill>
                <a:latin typeface="Verdana" pitchFamily="34" charset="0"/>
                <a:cs typeface="Arial" pitchFamily="34" charset="0"/>
              </a:rPr>
              <a:t>2014.2</a:t>
            </a:r>
            <a:r>
              <a:rPr lang="zh-CN" altLang="en-US" sz="1400" dirty="0" smtClean="0">
                <a:solidFill>
                  <a:srgbClr val="000000"/>
                </a:solidFill>
                <a:latin typeface="Verdana" pitchFamily="34" charset="0"/>
                <a:cs typeface="Arial" pitchFamily="34" charset="0"/>
              </a:rPr>
              <a:t> 针对志愿者开展烟草广告返乡随手拍活动</a:t>
            </a:r>
            <a:endParaRPr lang="en-US" altLang="zh-CN" sz="1400" dirty="0" smtClean="0">
              <a:solidFill>
                <a:srgbClr val="000000"/>
              </a:solidFill>
              <a:latin typeface="Verdana" pitchFamily="34" charset="0"/>
              <a:cs typeface="Arial" pitchFamily="34" charset="0"/>
            </a:endParaRPr>
          </a:p>
          <a:p>
            <a:r>
              <a:rPr lang="en-US" altLang="zh-CN" sz="1400" dirty="0" smtClean="0">
                <a:solidFill>
                  <a:srgbClr val="000000"/>
                </a:solidFill>
                <a:latin typeface="Verdana" pitchFamily="34" charset="0"/>
                <a:cs typeface="Arial" pitchFamily="34" charset="0"/>
              </a:rPr>
              <a:t>2014.2</a:t>
            </a:r>
            <a:r>
              <a:rPr lang="zh-CN" altLang="en-US" sz="1400" dirty="0" smtClean="0">
                <a:solidFill>
                  <a:srgbClr val="000000"/>
                </a:solidFill>
                <a:latin typeface="Verdana" pitchFamily="34" charset="0"/>
                <a:cs typeface="Arial" pitchFamily="34" charset="0"/>
              </a:rPr>
              <a:t> 举办两会代表座谈会，递交修订广告法申请</a:t>
            </a:r>
            <a:endParaRPr lang="en-US" altLang="zh-CN" sz="1400" dirty="0" smtClean="0">
              <a:solidFill>
                <a:srgbClr val="000000"/>
              </a:solidFill>
              <a:latin typeface="Verdana" pitchFamily="34" charset="0"/>
              <a:cs typeface="Arial" pitchFamily="34" charset="0"/>
            </a:endParaRPr>
          </a:p>
          <a:p>
            <a:endParaRPr lang="en-US" altLang="zh-CN" sz="1400" dirty="0">
              <a:solidFill>
                <a:srgbClr val="000000"/>
              </a:solidFill>
              <a:latin typeface="Verdana" pitchFamily="34" charset="0"/>
              <a:cs typeface="Arial" pitchFamily="34" charset="0"/>
            </a:endParaRPr>
          </a:p>
        </p:txBody>
      </p:sp>
      <p:sp>
        <p:nvSpPr>
          <p:cNvPr id="26635" name="Text Box 22"/>
          <p:cNvSpPr txBox="1">
            <a:spLocks noChangeArrowheads="1"/>
          </p:cNvSpPr>
          <p:nvPr/>
        </p:nvSpPr>
        <p:spPr bwMode="auto">
          <a:xfrm>
            <a:off x="3124200" y="1885950"/>
            <a:ext cx="4652236" cy="738664"/>
          </a:xfrm>
          <a:prstGeom prst="rect">
            <a:avLst/>
          </a:prstGeom>
          <a:noFill/>
          <a:ln w="9525">
            <a:noFill/>
            <a:miter lim="800000"/>
            <a:headEnd/>
            <a:tailEnd/>
          </a:ln>
        </p:spPr>
        <p:txBody>
          <a:bodyPr wrap="none">
            <a:spAutoFit/>
          </a:bodyPr>
          <a:lstStyle/>
          <a:p>
            <a:r>
              <a:rPr lang="en-US" altLang="zh-CN" sz="1400" dirty="0" smtClean="0">
                <a:solidFill>
                  <a:srgbClr val="000000"/>
                </a:solidFill>
                <a:latin typeface="Verdana" pitchFamily="34" charset="0"/>
                <a:cs typeface="Arial" pitchFamily="34" charset="0"/>
              </a:rPr>
              <a:t>2014.2 </a:t>
            </a:r>
            <a:r>
              <a:rPr lang="zh-CN" altLang="en-US" sz="1400" dirty="0" smtClean="0">
                <a:solidFill>
                  <a:srgbClr val="000000"/>
                </a:solidFill>
                <a:latin typeface="Verdana" pitchFamily="34" charset="0"/>
                <a:cs typeface="Arial" pitchFamily="34" charset="0"/>
              </a:rPr>
              <a:t>致信国务院法制办，要求禁止所有的烟草广告</a:t>
            </a:r>
            <a:endParaRPr lang="en-US" altLang="zh-CN" sz="1400" dirty="0">
              <a:solidFill>
                <a:srgbClr val="000000"/>
              </a:solidFill>
              <a:latin typeface="Verdana" pitchFamily="34" charset="0"/>
              <a:cs typeface="Arial" pitchFamily="34" charset="0"/>
            </a:endParaRPr>
          </a:p>
          <a:p>
            <a:r>
              <a:rPr lang="en-US" altLang="zh-CN" sz="1400" dirty="0" smtClean="0">
                <a:solidFill>
                  <a:srgbClr val="000000"/>
                </a:solidFill>
                <a:latin typeface="Verdana" pitchFamily="34" charset="0"/>
                <a:cs typeface="Arial" pitchFamily="34" charset="0"/>
              </a:rPr>
              <a:t>2004.6 </a:t>
            </a:r>
            <a:r>
              <a:rPr lang="zh-CN" altLang="en-US" sz="1400" dirty="0" smtClean="0">
                <a:solidFill>
                  <a:srgbClr val="000000"/>
                </a:solidFill>
                <a:latin typeface="Verdana" pitchFamily="34" charset="0"/>
                <a:cs typeface="Arial" pitchFamily="34" charset="0"/>
              </a:rPr>
              <a:t>举办“别让烟草毁了青少年的健康”信息交流会</a:t>
            </a:r>
            <a:endParaRPr lang="en-US" altLang="zh-CN" sz="1400" dirty="0">
              <a:solidFill>
                <a:srgbClr val="000000"/>
              </a:solidFill>
              <a:latin typeface="Verdana" pitchFamily="34" charset="0"/>
              <a:cs typeface="Arial" pitchFamily="34" charset="0"/>
            </a:endParaRPr>
          </a:p>
          <a:p>
            <a:r>
              <a:rPr lang="en-US" altLang="zh-CN" sz="1400" dirty="0" smtClean="0">
                <a:solidFill>
                  <a:srgbClr val="000000"/>
                </a:solidFill>
                <a:latin typeface="Verdana" pitchFamily="34" charset="0"/>
                <a:cs typeface="Arial" pitchFamily="34" charset="0"/>
              </a:rPr>
              <a:t>2004.6 </a:t>
            </a:r>
            <a:r>
              <a:rPr lang="zh-CN" altLang="en-US" sz="1400" dirty="0" smtClean="0">
                <a:solidFill>
                  <a:srgbClr val="000000"/>
                </a:solidFill>
                <a:latin typeface="Verdana" pitchFamily="34" charset="0"/>
                <a:cs typeface="Arial" pitchFamily="34" charset="0"/>
              </a:rPr>
              <a:t>邀请</a:t>
            </a:r>
            <a:r>
              <a:rPr lang="en-US" altLang="zh-CN" sz="1400" dirty="0" smtClean="0">
                <a:solidFill>
                  <a:srgbClr val="000000"/>
                </a:solidFill>
                <a:latin typeface="Verdana" pitchFamily="34" charset="0"/>
                <a:cs typeface="Arial" pitchFamily="34" charset="0"/>
              </a:rPr>
              <a:t>55</a:t>
            </a:r>
            <a:r>
              <a:rPr lang="zh-CN" altLang="en-US" sz="1400" dirty="0" smtClean="0">
                <a:solidFill>
                  <a:srgbClr val="000000"/>
                </a:solidFill>
                <a:latin typeface="Verdana" pitchFamily="34" charset="0"/>
                <a:cs typeface="Arial" pitchFamily="34" charset="0"/>
              </a:rPr>
              <a:t>位专家联名致信人大法工委</a:t>
            </a:r>
            <a:endParaRPr lang="en-US" altLang="zh-CN" sz="1400" dirty="0">
              <a:solidFill>
                <a:srgbClr val="000000"/>
              </a:solidFill>
              <a:latin typeface="Verdana" pitchFamily="34" charset="0"/>
              <a:cs typeface="Arial" pitchFamily="34" charset="0"/>
            </a:endParaRPr>
          </a:p>
        </p:txBody>
      </p:sp>
      <p:sp>
        <p:nvSpPr>
          <p:cNvPr id="26636" name="Text Box 23"/>
          <p:cNvSpPr txBox="1">
            <a:spLocks noChangeArrowheads="1"/>
          </p:cNvSpPr>
          <p:nvPr/>
        </p:nvSpPr>
        <p:spPr bwMode="auto">
          <a:xfrm>
            <a:off x="3124200" y="3028950"/>
            <a:ext cx="4947188" cy="523220"/>
          </a:xfrm>
          <a:prstGeom prst="rect">
            <a:avLst/>
          </a:prstGeom>
          <a:noFill/>
          <a:ln w="9525">
            <a:noFill/>
            <a:miter lim="800000"/>
            <a:headEnd/>
            <a:tailEnd/>
          </a:ln>
        </p:spPr>
        <p:txBody>
          <a:bodyPr wrap="none">
            <a:spAutoFit/>
          </a:bodyPr>
          <a:lstStyle/>
          <a:p>
            <a:r>
              <a:rPr lang="en-US" altLang="zh-CN" sz="1400" dirty="0" smtClean="0">
                <a:solidFill>
                  <a:srgbClr val="000000"/>
                </a:solidFill>
                <a:latin typeface="Verdana" pitchFamily="34" charset="0"/>
                <a:cs typeface="Arial" pitchFamily="34" charset="0"/>
              </a:rPr>
              <a:t>2014.7 </a:t>
            </a:r>
            <a:r>
              <a:rPr lang="zh-CN" altLang="en-US" sz="1400" dirty="0" smtClean="0">
                <a:solidFill>
                  <a:srgbClr val="000000"/>
                </a:solidFill>
                <a:latin typeface="Verdana" pitchFamily="34" charset="0"/>
                <a:cs typeface="Arial" pitchFamily="34" charset="0"/>
              </a:rPr>
              <a:t>在</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控员集结号开展</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烟草广告害死人</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主题活动</a:t>
            </a:r>
            <a:endParaRPr lang="en-US" altLang="zh-CN" sz="1400" dirty="0" smtClean="0">
              <a:solidFill>
                <a:srgbClr val="000000"/>
              </a:solidFill>
              <a:latin typeface="Verdana" pitchFamily="34" charset="0"/>
              <a:cs typeface="Arial" pitchFamily="34" charset="0"/>
            </a:endParaRPr>
          </a:p>
          <a:p>
            <a:r>
              <a:rPr lang="en-US" altLang="zh-CN" sz="1400" dirty="0">
                <a:solidFill>
                  <a:srgbClr val="000000"/>
                </a:solidFill>
                <a:latin typeface="Verdana" pitchFamily="34" charset="0"/>
                <a:cs typeface="Arial" pitchFamily="34" charset="0"/>
              </a:rPr>
              <a:t>2014.8 </a:t>
            </a:r>
            <a:r>
              <a:rPr lang="zh-CN" altLang="en-US" sz="1400" dirty="0">
                <a:solidFill>
                  <a:srgbClr val="000000"/>
                </a:solidFill>
                <a:latin typeface="Verdana" pitchFamily="34" charset="0"/>
                <a:cs typeface="Arial" pitchFamily="34" charset="0"/>
              </a:rPr>
              <a:t>举办“对修订广告法的期盼”信息</a:t>
            </a:r>
            <a:r>
              <a:rPr lang="zh-CN" altLang="en-US" sz="1400" dirty="0" smtClean="0">
                <a:solidFill>
                  <a:srgbClr val="000000"/>
                </a:solidFill>
                <a:latin typeface="Verdana" pitchFamily="34" charset="0"/>
                <a:cs typeface="Arial" pitchFamily="34" charset="0"/>
              </a:rPr>
              <a:t>交流会</a:t>
            </a:r>
            <a:endParaRPr lang="en-US" altLang="zh-CN" sz="1400" dirty="0">
              <a:solidFill>
                <a:srgbClr val="000000"/>
              </a:solidFill>
              <a:latin typeface="Verdana" pitchFamily="34" charset="0"/>
              <a:cs typeface="Arial" pitchFamily="34" charset="0"/>
            </a:endParaRPr>
          </a:p>
        </p:txBody>
      </p:sp>
      <p:sp>
        <p:nvSpPr>
          <p:cNvPr id="26637" name="Text Box 24"/>
          <p:cNvSpPr txBox="1">
            <a:spLocks noChangeArrowheads="1"/>
          </p:cNvSpPr>
          <p:nvPr/>
        </p:nvSpPr>
        <p:spPr bwMode="auto">
          <a:xfrm>
            <a:off x="3124200" y="4171950"/>
            <a:ext cx="5108193" cy="523220"/>
          </a:xfrm>
          <a:prstGeom prst="rect">
            <a:avLst/>
          </a:prstGeom>
          <a:noFill/>
          <a:ln w="9525">
            <a:noFill/>
            <a:miter lim="800000"/>
            <a:headEnd/>
            <a:tailEnd/>
          </a:ln>
        </p:spPr>
        <p:txBody>
          <a:bodyPr wrap="none">
            <a:spAutoFit/>
          </a:bodyPr>
          <a:lstStyle/>
          <a:p>
            <a:r>
              <a:rPr lang="en-US" altLang="zh-CN" sz="1400" dirty="0" smtClean="0">
                <a:solidFill>
                  <a:srgbClr val="000000"/>
                </a:solidFill>
                <a:latin typeface="Verdana" pitchFamily="34" charset="0"/>
                <a:cs typeface="Arial" pitchFamily="34" charset="0"/>
              </a:rPr>
              <a:t>2014.9 </a:t>
            </a:r>
            <a:r>
              <a:rPr lang="zh-CN" altLang="en-US" sz="1400" dirty="0" smtClean="0">
                <a:solidFill>
                  <a:srgbClr val="000000"/>
                </a:solidFill>
                <a:latin typeface="Verdana" pitchFamily="34" charset="0"/>
                <a:cs typeface="Arial" pitchFamily="34" charset="0"/>
              </a:rPr>
              <a:t>撰写</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广告法立法原则</a:t>
            </a:r>
            <a:r>
              <a:rPr lang="en-US" altLang="zh-CN" sz="1400" dirty="0" smtClean="0">
                <a:solidFill>
                  <a:srgbClr val="000000"/>
                </a:solidFill>
                <a:latin typeface="Verdana" pitchFamily="34" charset="0"/>
                <a:cs typeface="Arial" pitchFamily="34" charset="0"/>
              </a:rPr>
              <a:t>》</a:t>
            </a:r>
            <a:endParaRPr lang="en-US" altLang="zh-CN" sz="1400" dirty="0">
              <a:solidFill>
                <a:srgbClr val="000000"/>
              </a:solidFill>
              <a:latin typeface="Verdana" pitchFamily="34" charset="0"/>
              <a:cs typeface="Arial" pitchFamily="34" charset="0"/>
            </a:endParaRPr>
          </a:p>
          <a:p>
            <a:r>
              <a:rPr lang="en-US" altLang="zh-CN" sz="1400" dirty="0" smtClean="0">
                <a:solidFill>
                  <a:srgbClr val="000000"/>
                </a:solidFill>
                <a:latin typeface="Verdana" pitchFamily="34" charset="0"/>
                <a:cs typeface="Arial" pitchFamily="34" charset="0"/>
              </a:rPr>
              <a:t>2014.9 </a:t>
            </a:r>
            <a:r>
              <a:rPr lang="zh-CN" altLang="en-US" sz="1400" dirty="0" smtClean="0">
                <a:solidFill>
                  <a:srgbClr val="000000"/>
                </a:solidFill>
                <a:latin typeface="Verdana" pitchFamily="34" charset="0"/>
                <a:cs typeface="Arial" pitchFamily="34" charset="0"/>
              </a:rPr>
              <a:t>编写</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我们决不放弃</a:t>
            </a:r>
            <a:r>
              <a:rPr lang="en-US" altLang="zh-CN" sz="1400" dirty="0" smtClean="0">
                <a:solidFill>
                  <a:srgbClr val="000000"/>
                </a:solidFill>
                <a:latin typeface="Verdana" pitchFamily="34" charset="0"/>
                <a:cs typeface="Arial" pitchFamily="34" charset="0"/>
              </a:rPr>
              <a:t>—</a:t>
            </a:r>
            <a:r>
              <a:rPr lang="zh-CN" altLang="en-US" sz="1400" dirty="0" smtClean="0">
                <a:solidFill>
                  <a:srgbClr val="000000"/>
                </a:solidFill>
                <a:latin typeface="Verdana" pitchFamily="34" charset="0"/>
                <a:cs typeface="Arial" pitchFamily="34" charset="0"/>
              </a:rPr>
              <a:t>禁止</a:t>
            </a:r>
            <a:r>
              <a:rPr lang="en-US" altLang="zh-CN" sz="1400" dirty="0" smtClean="0">
                <a:solidFill>
                  <a:srgbClr val="000000"/>
                </a:solidFill>
                <a:latin typeface="Verdana" pitchFamily="34" charset="0"/>
                <a:cs typeface="Arial" pitchFamily="34" charset="0"/>
              </a:rPr>
              <a:t>TAPS</a:t>
            </a:r>
            <a:r>
              <a:rPr lang="zh-CN" altLang="en-US" sz="1400" dirty="0" smtClean="0">
                <a:solidFill>
                  <a:srgbClr val="000000"/>
                </a:solidFill>
                <a:latin typeface="Verdana" pitchFamily="34" charset="0"/>
                <a:cs typeface="Arial" pitchFamily="34" charset="0"/>
              </a:rPr>
              <a:t>行动的回顾与解析</a:t>
            </a:r>
            <a:r>
              <a:rPr lang="en-US" altLang="zh-CN" sz="1400" dirty="0" smtClean="0">
                <a:solidFill>
                  <a:srgbClr val="000000"/>
                </a:solidFill>
                <a:latin typeface="Verdana" pitchFamily="34" charset="0"/>
                <a:cs typeface="Arial" pitchFamily="34" charset="0"/>
              </a:rPr>
              <a:t>》</a:t>
            </a:r>
            <a:endParaRPr lang="en-US" altLang="zh-CN" sz="1400" dirty="0">
              <a:solidFill>
                <a:srgbClr val="000000"/>
              </a:solidFill>
              <a:latin typeface="Verdana" pitchFamily="34" charset="0"/>
              <a:cs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主题">
      <a:majorFont>
        <a:latin typeface="Bodoni MT"/>
        <a:ea typeface="华康俪金黑W8"/>
        <a:cs typeface="华康俪金黑W8"/>
      </a:majorFont>
      <a:minorFont>
        <a:latin typeface="Bodoni MT"/>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2298</TotalTime>
  <Pages>0</Pages>
  <Words>6396</Words>
  <Characters>0</Characters>
  <Application>Microsoft Office PowerPoint</Application>
  <DocSecurity>0</DocSecurity>
  <PresentationFormat>全屏显示(16:9)</PresentationFormat>
  <Lines>0</Lines>
  <Paragraphs>699</Paragraphs>
  <Slides>74</Slides>
  <Notes>4</Notes>
  <HiddenSlides>0</HiddenSlides>
  <MMClips>0</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74</vt:i4>
      </vt:variant>
    </vt:vector>
  </HeadingPairs>
  <TitlesOfParts>
    <vt:vector size="76" baseType="lpstr">
      <vt:lpstr>Office 主题</vt:lpstr>
      <vt:lpstr>Acrobat Document</vt:lpstr>
      <vt:lpstr>幻灯片 1</vt:lpstr>
      <vt:lpstr>幻灯片 2</vt:lpstr>
      <vt:lpstr>烟草广告的“真面目”</vt:lpstr>
      <vt:lpstr>相关法律法规</vt:lpstr>
      <vt:lpstr>《广告法》的前世今生</vt:lpstr>
      <vt:lpstr>幻灯片 6</vt:lpstr>
      <vt:lpstr>幻灯片 7</vt:lpstr>
      <vt:lpstr>呼吁修改广告法的行动从没间断</vt:lpstr>
      <vt:lpstr>幻灯片 9</vt:lpstr>
      <vt:lpstr>广告法修订的进程</vt:lpstr>
      <vt:lpstr>幻灯片 11</vt:lpstr>
      <vt:lpstr>幻灯片 12</vt:lpstr>
      <vt:lpstr>如何发动媒体</vt:lpstr>
      <vt:lpstr>幻灯片 14</vt:lpstr>
      <vt:lpstr>幻灯片 15</vt:lpstr>
      <vt:lpstr>1、新探特刊《谁在营销死亡》</vt:lpstr>
      <vt:lpstr>幻灯片 17</vt:lpstr>
      <vt:lpstr>1、新探特刊《谁在营销死亡》</vt:lpstr>
      <vt:lpstr>幻灯片 19</vt:lpstr>
      <vt:lpstr>2、烟草广告返乡随手拍活动</vt:lpstr>
      <vt:lpstr>烟草广告“随手拍”工具包</vt:lpstr>
      <vt:lpstr>幻灯片 22</vt:lpstr>
      <vt:lpstr>幻灯片 23</vt:lpstr>
      <vt:lpstr>3、举办两会代表座谈会</vt:lpstr>
      <vt:lpstr>历年（2007-2014）两会关于禁止烟草广告、促销和赞助的提案和建议内容 </vt:lpstr>
      <vt:lpstr>幻灯片 26</vt:lpstr>
      <vt:lpstr>幻灯片 27</vt:lpstr>
      <vt:lpstr>幻灯片 28</vt:lpstr>
      <vt:lpstr>4、致信国务院法制办</vt:lpstr>
      <vt:lpstr>幻灯片 30</vt:lpstr>
      <vt:lpstr>“别让烟草毁了青少年的健康” 信息交流会</vt:lpstr>
      <vt:lpstr>“别让烟草毁了青少年的健康” 信息交流会</vt:lpstr>
      <vt:lpstr>5、“别让烟草毁了青少年的健康” 信息交流会</vt:lpstr>
      <vt:lpstr>幻灯片 34</vt:lpstr>
      <vt:lpstr>6、致信人大法工委</vt:lpstr>
      <vt:lpstr>6、致信人大法工委</vt:lpstr>
      <vt:lpstr>幻灯片 37</vt:lpstr>
      <vt:lpstr>幻灯片 38</vt:lpstr>
      <vt:lpstr>幻灯片 39</vt:lpstr>
      <vt:lpstr>幻灯片 40</vt:lpstr>
      <vt:lpstr>8、“对修订广告法的期盼” 信息交流会</vt:lpstr>
      <vt:lpstr>幻灯片 42</vt:lpstr>
      <vt:lpstr>幻灯片 43</vt:lpstr>
      <vt:lpstr>10、北京西站“山高人为峰”认知程度广告进行民意调查</vt:lpstr>
      <vt:lpstr>1.对图文组合的联想</vt:lpstr>
      <vt:lpstr>2.对“红塔集团”的认知情况</vt:lpstr>
      <vt:lpstr>3. 对“山高人为峰”的联想情况</vt:lpstr>
      <vt:lpstr>幻灯片 48</vt:lpstr>
      <vt:lpstr>幻灯片 49</vt:lpstr>
      <vt:lpstr>8、“对修订广告法的期盼” 信息交流会</vt:lpstr>
      <vt:lpstr>8、“对修订广告法的期盼” 信息交流会</vt:lpstr>
      <vt:lpstr>幻灯片 52</vt:lpstr>
      <vt:lpstr>9、《我们绝不放弃—禁止TAPS行动的回顾与解析》特刊编写</vt:lpstr>
      <vt:lpstr>1. 依据现行《广告法》投诉成功的案例</vt:lpstr>
      <vt:lpstr>表1. 投诉成功的案例 </vt:lpstr>
      <vt:lpstr>幻灯片 56</vt:lpstr>
      <vt:lpstr>2. 《广告法》的缺陷以及执法不严导致的投诉未成功的案例</vt:lpstr>
      <vt:lpstr>表2. 《广告法》的缺陷以及执法不严导致的 投诉未成功的案例 </vt:lpstr>
      <vt:lpstr>幻灯片 59</vt:lpstr>
      <vt:lpstr>3.在《公约》指引下，多个政府部门制止烟草广告、促销和赞助的案例 </vt:lpstr>
      <vt:lpstr>表3. 多个部门制止烟草广告、促销和赞助的成功案例汇总</vt:lpstr>
      <vt:lpstr>4.正在继续的行动</vt:lpstr>
      <vt:lpstr>表4. 正在继续的“禁止烟草广告、促销和赞助”法律行动 </vt:lpstr>
      <vt:lpstr>幻灯片 64</vt:lpstr>
      <vt:lpstr>关注广告法的修订</vt:lpstr>
      <vt:lpstr>现有修改草案存在的问题（1）</vt:lpstr>
      <vt:lpstr>现有修改草案存在的问题（2） 列举式法规，烟草业有空可钻，防不胜防 </vt:lpstr>
      <vt:lpstr>现有修改草案存在的问题（3）</vt:lpstr>
      <vt:lpstr>幻灯片 69</vt:lpstr>
      <vt:lpstr>怎样才能给媒体提供合适的信息</vt:lpstr>
      <vt:lpstr>幻灯片 71</vt:lpstr>
      <vt:lpstr>每天多努力一点</vt:lpstr>
      <vt:lpstr>每天再努力一点</vt:lpstr>
      <vt:lpstr>对于广告法，我们不会让步</vt:lpstr>
    </vt:vector>
  </TitlesOfParts>
  <LinksUpToDate>false</LinksUpToDate>
  <CharactersWithSpaces>0</CharactersWithSpaces>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第一PPT模板网-WWW.1PPT.COM</dc:title>
  <dc:subject>第一PPT模板网-WWW.1PPT.COM</dc:subject>
  <dc:creator>第一PPT模板网-WWW.1PPT.COM</dc:creator>
  <cp:keywords>第一PPT模板网-WWW.1PPT.COM</cp:keywords>
  <dc:description>第一PPT模板网-WWW.1PPT.COM</dc:description>
  <cp:lastModifiedBy>User</cp:lastModifiedBy>
  <cp:revision>101</cp:revision>
  <dcterms:created xsi:type="dcterms:W3CDTF">2013-10-16T22:40:46Z</dcterms:created>
  <dcterms:modified xsi:type="dcterms:W3CDTF">2014-10-09T08:04:39Z</dcterms:modified>
  <cp:category>第一PPT模板网-WWW.1PPT.COM</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2052-9.1.0.4167</vt:lpwstr>
  </property>
</Properties>
</file>