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sldIdLst>
    <p:sldId id="256" r:id="rId2"/>
    <p:sldId id="260" r:id="rId3"/>
    <p:sldId id="283" r:id="rId4"/>
    <p:sldId id="327" r:id="rId5"/>
    <p:sldId id="328" r:id="rId6"/>
    <p:sldId id="352" r:id="rId7"/>
    <p:sldId id="332" r:id="rId8"/>
    <p:sldId id="333" r:id="rId9"/>
    <p:sldId id="342" r:id="rId10"/>
    <p:sldId id="335" r:id="rId11"/>
    <p:sldId id="338" r:id="rId12"/>
    <p:sldId id="340" r:id="rId13"/>
    <p:sldId id="339" r:id="rId14"/>
    <p:sldId id="337" r:id="rId15"/>
    <p:sldId id="341" r:id="rId16"/>
    <p:sldId id="351" r:id="rId17"/>
    <p:sldId id="353" r:id="rId18"/>
    <p:sldId id="311" r:id="rId19"/>
    <p:sldId id="354" r:id="rId20"/>
    <p:sldId id="29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兆南.业务办公室" initials="王兆南.业务办公室"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0000"/>
    <a:srgbClr val="993300"/>
    <a:srgbClr val="CC0000"/>
    <a:srgbClr val="8000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87" d="100"/>
          <a:sy n="87" d="100"/>
        </p:scale>
        <p:origin x="27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H:\wzn\CFETP&#35838;&#20214;\&#40644;&#31435;&#21191;&#22270;&#34920;.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D:\&#25511;&#28895;&#25253;&#21578;\&#40644;&#31435;&#21191;&#22270;&#34920;.xlsx"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oleObject" Target="file:///C:\Users\Daniel\Desktop\&#26032;&#24314;%20Microsoft%20Excel%20&#24037;&#20316;&#349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enovo\AppData\Local\Temp\wps.a11948\Microsoft_Excel____1.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oleObject" Target="file:///C:\Users\lenovo\AppData\Local\Temp\wps.a11948\Microsoft_Excel____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enovo\AppData\Local\Temp\wps.a11948\Microsoft_Excel____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enovo\AppData\Local\Temp\wps.a11948\Microsoft_Excel____1.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D:\&#25511;&#28895;&#25253;&#21578;\&#40644;&#31435;&#21191;&#22270;&#34920;.xlsx" TargetMode="External"/><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1" Type="http://schemas.openxmlformats.org/officeDocument/2006/relationships/oleObject" Target="file:///D:\&#25511;&#28895;&#25253;&#21578;\&#40644;&#31435;&#21191;&#22270;&#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86704789135101"/>
          <c:y val="3.7489500293360699E-2"/>
          <c:w val="0.86635692161067401"/>
          <c:h val="0.87041560312391497"/>
        </c:manualLayout>
      </c:layout>
      <c:barChart>
        <c:barDir val="bar"/>
        <c:grouping val="clustered"/>
        <c:varyColors val="0"/>
        <c:ser>
          <c:idx val="0"/>
          <c:order val="0"/>
          <c:tx>
            <c:strRef>
              <c:f>认知度!$B$1</c:f>
              <c:strCache>
                <c:ptCount val="1"/>
                <c:pt idx="0">
                  <c:v>知晓率</c:v>
                </c:pt>
              </c:strCache>
            </c:strRef>
          </c:tx>
          <c:spPr>
            <a:solidFill>
              <a:schemeClr val="accent2">
                <a:lumMod val="60000"/>
                <a:lumOff val="40000"/>
              </a:schemeClr>
            </a:solidFill>
            <a:ln>
              <a:noFill/>
            </a:ln>
            <a:effectLst/>
          </c:spPr>
          <c:invertIfNegative val="0"/>
          <c:cat>
            <c:strRef>
              <c:f>认知度!$A$2:$A$3</c:f>
              <c:strCache>
                <c:ptCount val="2"/>
                <c:pt idx="0">
                  <c:v>吸烟</c:v>
                </c:pt>
                <c:pt idx="1">
                  <c:v>不吸烟</c:v>
                </c:pt>
              </c:strCache>
            </c:strRef>
          </c:cat>
          <c:val>
            <c:numRef>
              <c:f>认知度!$B$2:$B$3</c:f>
              <c:numCache>
                <c:formatCode>General</c:formatCode>
                <c:ptCount val="2"/>
                <c:pt idx="0">
                  <c:v>42.2</c:v>
                </c:pt>
                <c:pt idx="1">
                  <c:v>26.2</c:v>
                </c:pt>
              </c:numCache>
            </c:numRef>
          </c:val>
        </c:ser>
        <c:dLbls>
          <c:showLegendKey val="0"/>
          <c:showVal val="0"/>
          <c:showCatName val="0"/>
          <c:showSerName val="0"/>
          <c:showPercent val="0"/>
          <c:showBubbleSize val="0"/>
        </c:dLbls>
        <c:gapWidth val="150"/>
        <c:axId val="354611104"/>
        <c:axId val="354611488"/>
      </c:barChart>
      <c:catAx>
        <c:axId val="354611104"/>
        <c:scaling>
          <c:orientation val="minMax"/>
        </c:scaling>
        <c:delete val="0"/>
        <c:axPos val="l"/>
        <c:numFmt formatCode="General" sourceLinked="0"/>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lang="zh-CN" sz="2400" b="1">
                <a:solidFill>
                  <a:schemeClr val="tx1"/>
                </a:solidFill>
                <a:latin typeface="+mn-lt"/>
                <a:ea typeface="+mn-ea"/>
                <a:cs typeface="+mn-cs"/>
              </a:defRPr>
            </a:pPr>
            <a:endParaRPr lang="zh-CN"/>
          </a:p>
        </c:txPr>
        <c:crossAx val="354611488"/>
        <c:crosses val="autoZero"/>
        <c:auto val="1"/>
        <c:lblAlgn val="ctr"/>
        <c:lblOffset val="100"/>
        <c:tickMarkSkip val="1"/>
        <c:noMultiLvlLbl val="0"/>
      </c:catAx>
      <c:valAx>
        <c:axId val="354611488"/>
        <c:scaling>
          <c:orientation val="minMax"/>
        </c:scaling>
        <c:delete val="0"/>
        <c:axPos val="b"/>
        <c:numFmt formatCode="General" sourceLinked="1"/>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lang="zh-CN" sz="1600" b="1">
                <a:solidFill>
                  <a:schemeClr val="tx1"/>
                </a:solidFill>
                <a:latin typeface="+mn-lt"/>
                <a:ea typeface="+mn-ea"/>
                <a:cs typeface="+mn-cs"/>
              </a:defRPr>
            </a:pPr>
            <a:endParaRPr lang="zh-CN"/>
          </a:p>
        </c:txPr>
        <c:crossAx val="354611104"/>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77958572353001"/>
          <c:y val="0.16058725874813401"/>
          <c:w val="0.51861626714943199"/>
          <c:h val="0.66155643972065303"/>
        </c:manualLayout>
      </c:layout>
      <c:pieChart>
        <c:varyColors val="1"/>
        <c:ser>
          <c:idx val="0"/>
          <c:order val="0"/>
          <c:spPr>
            <a:effectLst/>
          </c:spPr>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cat>
            <c:strRef>
              <c:f>[黄立勇图表.xlsx]图形烟包有效性!$N$20:$N$21</c:f>
              <c:strCache>
                <c:ptCount val="2"/>
                <c:pt idx="0">
                  <c:v>劝家人和朋友戒烟</c:v>
                </c:pt>
                <c:pt idx="1">
                  <c:v>不劝戒烟</c:v>
                </c:pt>
              </c:strCache>
            </c:strRef>
          </c:cat>
          <c:val>
            <c:numRef>
              <c:f>[黄立勇图表.xlsx]图形烟包有效性!$O$20:$O$21</c:f>
              <c:numCache>
                <c:formatCode>General</c:formatCode>
                <c:ptCount val="2"/>
                <c:pt idx="0">
                  <c:v>258</c:v>
                </c:pt>
                <c:pt idx="1">
                  <c:v>44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rot="0" spcFirstLastPara="0" vertOverflow="ellipsis" horzOverflow="overflow" vert="horz" wrap="square" anchor="ctr" anchorCtr="1"/>
    <a:lstStyle/>
    <a:p>
      <a:pPr>
        <a:defRPr lang="zh-CN" sz="900" kern="1200">
          <a:solidFill>
            <a:schemeClr val="tx1"/>
          </a:solidFill>
          <a:latin typeface="+mn-lt"/>
          <a:ea typeface="+mn-ea"/>
          <a:cs typeface="+mn-cs"/>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19619304787499"/>
          <c:y val="0.130731540160303"/>
          <c:w val="0.86275886969936799"/>
          <c:h val="0.76660194654206104"/>
        </c:manualLayout>
      </c:layout>
      <c:barChart>
        <c:barDir val="col"/>
        <c:grouping val="clustered"/>
        <c:varyColors val="0"/>
        <c:ser>
          <c:idx val="0"/>
          <c:order val="0"/>
          <c:tx>
            <c:strRef>
              <c:f>图形烟包态度!$A$14</c:f>
              <c:strCache>
                <c:ptCount val="1"/>
                <c:pt idx="0">
                  <c:v>吸烟</c:v>
                </c:pt>
              </c:strCache>
            </c:strRef>
          </c:tx>
          <c:spPr>
            <a:solidFill>
              <a:schemeClr val="accent1"/>
            </a:solidFill>
            <a:ln>
              <a:noFill/>
            </a:ln>
            <a:effectLst/>
          </c:spPr>
          <c:invertIfNegative val="0"/>
          <c:cat>
            <c:strRef>
              <c:f>图形烟包态度!$B$13:$D$13</c:f>
              <c:strCache>
                <c:ptCount val="3"/>
                <c:pt idx="0">
                  <c:v>舒服</c:v>
                </c:pt>
                <c:pt idx="1">
                  <c:v>不舒服</c:v>
                </c:pt>
                <c:pt idx="2">
                  <c:v>无所谓</c:v>
                </c:pt>
              </c:strCache>
            </c:strRef>
          </c:cat>
          <c:val>
            <c:numRef>
              <c:f>图形烟包态度!$B$14:$D$14</c:f>
              <c:numCache>
                <c:formatCode>0.00</c:formatCode>
                <c:ptCount val="3"/>
                <c:pt idx="0">
                  <c:v>2.5114155251141499</c:v>
                </c:pt>
                <c:pt idx="1">
                  <c:v>81.963470319634595</c:v>
                </c:pt>
                <c:pt idx="2">
                  <c:v>15.525114155251099</c:v>
                </c:pt>
              </c:numCache>
            </c:numRef>
          </c:val>
        </c:ser>
        <c:ser>
          <c:idx val="1"/>
          <c:order val="1"/>
          <c:tx>
            <c:strRef>
              <c:f>图形烟包态度!$A$15</c:f>
              <c:strCache>
                <c:ptCount val="1"/>
                <c:pt idx="0">
                  <c:v>不吸烟</c:v>
                </c:pt>
              </c:strCache>
            </c:strRef>
          </c:tx>
          <c:spPr>
            <a:solidFill>
              <a:schemeClr val="accent2">
                <a:lumMod val="75000"/>
              </a:schemeClr>
            </a:solidFill>
            <a:ln>
              <a:noFill/>
            </a:ln>
            <a:effectLst/>
          </c:spPr>
          <c:invertIfNegative val="0"/>
          <c:cat>
            <c:strRef>
              <c:f>图形烟包态度!$B$13:$D$13</c:f>
              <c:strCache>
                <c:ptCount val="3"/>
                <c:pt idx="0">
                  <c:v>舒服</c:v>
                </c:pt>
                <c:pt idx="1">
                  <c:v>不舒服</c:v>
                </c:pt>
                <c:pt idx="2">
                  <c:v>无所谓</c:v>
                </c:pt>
              </c:strCache>
            </c:strRef>
          </c:cat>
          <c:val>
            <c:numRef>
              <c:f>图形烟包态度!$B$15:$D$15</c:f>
              <c:numCache>
                <c:formatCode>0.00</c:formatCode>
                <c:ptCount val="3"/>
                <c:pt idx="0">
                  <c:v>2.6792750197005502</c:v>
                </c:pt>
                <c:pt idx="1">
                  <c:v>90.701339637509804</c:v>
                </c:pt>
                <c:pt idx="2">
                  <c:v>6.6193853427895997</c:v>
                </c:pt>
              </c:numCache>
            </c:numRef>
          </c:val>
        </c:ser>
        <c:dLbls>
          <c:showLegendKey val="0"/>
          <c:showVal val="0"/>
          <c:showCatName val="0"/>
          <c:showSerName val="0"/>
          <c:showPercent val="0"/>
          <c:showBubbleSize val="0"/>
        </c:dLbls>
        <c:gapWidth val="150"/>
        <c:axId val="354721400"/>
        <c:axId val="354734072"/>
      </c:barChart>
      <c:catAx>
        <c:axId val="354721400"/>
        <c:scaling>
          <c:orientation val="minMax"/>
        </c:scaling>
        <c:delete val="0"/>
        <c:axPos val="b"/>
        <c:numFmt formatCode="General" sourceLinked="0"/>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400" b="1">
                <a:solidFill>
                  <a:schemeClr val="tx1"/>
                </a:solidFill>
                <a:latin typeface="+mn-lt"/>
                <a:ea typeface="+mn-ea"/>
                <a:cs typeface="+mn-cs"/>
              </a:defRPr>
            </a:pPr>
            <a:endParaRPr lang="zh-CN"/>
          </a:p>
        </c:txPr>
        <c:crossAx val="354734072"/>
        <c:crosses val="autoZero"/>
        <c:auto val="1"/>
        <c:lblAlgn val="ctr"/>
        <c:lblOffset val="100"/>
        <c:tickMarkSkip val="1"/>
        <c:noMultiLvlLbl val="0"/>
      </c:catAx>
      <c:valAx>
        <c:axId val="354734072"/>
        <c:scaling>
          <c:orientation val="minMax"/>
        </c:scaling>
        <c:delete val="0"/>
        <c:axPos val="l"/>
        <c:numFmt formatCode="0.00" sourceLinked="1"/>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400" b="1">
                <a:solidFill>
                  <a:schemeClr val="tx1"/>
                </a:solidFill>
                <a:latin typeface="+mn-lt"/>
                <a:ea typeface="+mn-ea"/>
                <a:cs typeface="+mn-cs"/>
              </a:defRPr>
            </a:pPr>
            <a:endParaRPr lang="zh-CN"/>
          </a:p>
        </c:txPr>
        <c:crossAx val="354721400"/>
        <c:crosses val="autoZero"/>
        <c:crossBetween val="between"/>
      </c:valAx>
      <c:spPr>
        <a:noFill/>
        <a:ln>
          <a:noFill/>
        </a:ln>
        <a:effectLst/>
      </c:spPr>
    </c:plotArea>
    <c:legend>
      <c:legendPos val="t"/>
      <c:layout>
        <c:manualLayout>
          <c:xMode val="edge"/>
          <c:yMode val="edge"/>
          <c:x val="0.68935899883190099"/>
          <c:y val="5.1273801726384703E-2"/>
          <c:w val="0.246824973000878"/>
          <c:h val="7.5438533098573096E-2"/>
        </c:manualLayout>
      </c:layout>
      <c:overlay val="0"/>
      <c:spPr>
        <a:noFill/>
        <a:ln>
          <a:noFill/>
        </a:ln>
        <a:effectLst/>
      </c:spPr>
      <c:txPr>
        <a:bodyPr rot="0" spcFirstLastPara="0" vertOverflow="ellipsis" horzOverflow="overflow" vert="horz" wrap="square" anchor="ctr" anchorCtr="1"/>
        <a:lstStyle/>
        <a:p>
          <a:pPr>
            <a:defRPr sz="1100" b="1">
              <a:solidFill>
                <a:schemeClr val="tx1"/>
              </a:solidFill>
              <a:latin typeface="+mn-lt"/>
              <a:ea typeface="+mn-ea"/>
              <a:cs typeface="+mn-cs"/>
            </a:defRPr>
          </a:pPr>
          <a:endParaRPr lang="zh-CN"/>
        </a:p>
      </c:txPr>
    </c:legend>
    <c:plotVisOnly val="1"/>
    <c:dispBlanksAs val="gap"/>
    <c:showDLblsOverMax val="0"/>
  </c:chart>
  <c:spPr>
    <a:noFill/>
    <a:ln>
      <a:noFill/>
    </a:ln>
    <a:effectLst/>
  </c:spPr>
  <c:txPr>
    <a:bodyPr rot="0" spcFirstLastPara="0" vertOverflow="ellipsis" horzOverflow="overflow" vert="horz" wrap="square" anchor="ctr" anchorCtr="1"/>
    <a:lstStyle/>
    <a:p>
      <a:pPr>
        <a:defRPr lang="zh-CN" sz="1100" b="1"/>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[Microsoft_Excel____1.xlsx]图形烟包有效性!$A$3:$A$4</c:f>
              <c:strCache>
                <c:ptCount val="2"/>
                <c:pt idx="0">
                  <c:v>吸烟</c:v>
                </c:pt>
                <c:pt idx="1">
                  <c:v>不吸烟</c:v>
                </c:pt>
              </c:strCache>
            </c:strRef>
          </c:cat>
          <c:val>
            <c:numRef>
              <c:f>[Microsoft_Excel____1.xlsx]图形烟包有效性!$B$3:$B$4</c:f>
            </c:numRef>
          </c:val>
        </c:ser>
        <c:ser>
          <c:idx val="1"/>
          <c:order val="1"/>
          <c:spPr>
            <a:solidFill>
              <a:schemeClr val="accent2"/>
            </a:solidFill>
            <a:ln>
              <a:noFill/>
            </a:ln>
            <a:effectLst/>
          </c:spPr>
          <c:invertIfNegative val="0"/>
          <c:cat>
            <c:strRef>
              <c:f>[Microsoft_Excel____1.xlsx]图形烟包有效性!$A$3:$A$4</c:f>
              <c:strCache>
                <c:ptCount val="2"/>
                <c:pt idx="0">
                  <c:v>吸烟</c:v>
                </c:pt>
                <c:pt idx="1">
                  <c:v>不吸烟</c:v>
                </c:pt>
              </c:strCache>
            </c:strRef>
          </c:cat>
          <c:val>
            <c:numRef>
              <c:f>[Microsoft_Excel____1.xlsx]图形烟包有效性!$C$3:$C$4</c:f>
            </c:numRef>
          </c:val>
        </c:ser>
        <c:ser>
          <c:idx val="2"/>
          <c:order val="2"/>
          <c:spPr>
            <a:solidFill>
              <a:srgbClr val="C00000"/>
            </a:solidFill>
            <a:ln>
              <a:noFill/>
            </a:ln>
            <a:effectLst/>
          </c:spPr>
          <c:invertIfNegative val="0"/>
          <c:cat>
            <c:strRef>
              <c:f>[Microsoft_Excel____1.xlsx]图形烟包有效性!$A$3:$A$4</c:f>
              <c:strCache>
                <c:ptCount val="2"/>
                <c:pt idx="0">
                  <c:v>吸烟</c:v>
                </c:pt>
                <c:pt idx="1">
                  <c:v>不吸烟</c:v>
                </c:pt>
              </c:strCache>
            </c:strRef>
          </c:cat>
          <c:val>
            <c:numRef>
              <c:f>[Microsoft_Excel____1.xlsx]图形烟包有效性!$D$3:$D$4</c:f>
              <c:numCache>
                <c:formatCode>General</c:formatCode>
                <c:ptCount val="2"/>
                <c:pt idx="0">
                  <c:v>87.9</c:v>
                </c:pt>
                <c:pt idx="1">
                  <c:v>91.9</c:v>
                </c:pt>
              </c:numCache>
            </c:numRef>
          </c:val>
        </c:ser>
        <c:dLbls>
          <c:showLegendKey val="0"/>
          <c:showVal val="0"/>
          <c:showCatName val="0"/>
          <c:showSerName val="0"/>
          <c:showPercent val="0"/>
          <c:showBubbleSize val="0"/>
        </c:dLbls>
        <c:gapWidth val="150"/>
        <c:axId val="354686192"/>
        <c:axId val="354686576"/>
      </c:barChart>
      <c:catAx>
        <c:axId val="354686192"/>
        <c:scaling>
          <c:orientation val="minMax"/>
        </c:scaling>
        <c:delete val="0"/>
        <c:axPos val="l"/>
        <c:numFmt formatCode="General" sourceLinked="0"/>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600" b="1">
                <a:solidFill>
                  <a:schemeClr val="tx1"/>
                </a:solidFill>
                <a:latin typeface="+mn-lt"/>
                <a:ea typeface="+mn-ea"/>
                <a:cs typeface="+mn-cs"/>
              </a:defRPr>
            </a:pPr>
            <a:endParaRPr lang="zh-CN"/>
          </a:p>
        </c:txPr>
        <c:crossAx val="354686576"/>
        <c:crosses val="autoZero"/>
        <c:auto val="1"/>
        <c:lblAlgn val="ctr"/>
        <c:lblOffset val="100"/>
        <c:tickMarkSkip val="1"/>
        <c:noMultiLvlLbl val="0"/>
      </c:catAx>
      <c:valAx>
        <c:axId val="354686576"/>
        <c:scaling>
          <c:orientation val="minMax"/>
        </c:scaling>
        <c:delete val="0"/>
        <c:axPos val="b"/>
        <c:numFmt formatCode="General" sourceLinked="1"/>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400" b="1">
                <a:solidFill>
                  <a:schemeClr val="tx1"/>
                </a:solidFill>
                <a:latin typeface="+mn-lt"/>
                <a:ea typeface="+mn-ea"/>
                <a:cs typeface="+mn-cs"/>
              </a:defRPr>
            </a:pPr>
            <a:endParaRPr lang="zh-CN"/>
          </a:p>
        </c:txPr>
        <c:crossAx val="354686192"/>
        <c:crosses val="autoZero"/>
        <c:crossBetween val="between"/>
      </c:valAx>
      <c:spPr>
        <a:noFill/>
        <a:ln>
          <a:noFill/>
        </a:ln>
        <a:effectLst/>
      </c:spPr>
    </c:plotArea>
    <c:plotVisOnly val="1"/>
    <c:dispBlanksAs val="gap"/>
    <c:showDLblsOverMax val="0"/>
  </c:chart>
  <c:spPr>
    <a:noFill/>
    <a:ln w="9525" cap="flat" cmpd="sng" algn="ctr">
      <a:solidFill>
        <a:schemeClr val="tx1">
          <a:tint val="75000"/>
        </a:schemeClr>
      </a:solidFill>
      <a:prstDash val="solid"/>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图形烟包有效性!$D$14</c:f>
              <c:strCache>
                <c:ptCount val="1"/>
                <c:pt idx="0">
                  <c:v>旅</c:v>
                </c:pt>
              </c:strCache>
            </c:strRef>
          </c:tx>
          <c:spPr>
            <a:solidFill>
              <a:schemeClr val="accent2">
                <a:lumMod val="60000"/>
                <a:lumOff val="40000"/>
              </a:schemeClr>
            </a:solidFill>
            <a:ln>
              <a:noFill/>
            </a:ln>
            <a:effectLst/>
          </c:spPr>
          <c:invertIfNegative val="0"/>
          <c:cat>
            <c:strRef>
              <c:f>图形烟包有效性!$A$15:$C$17</c:f>
              <c:strCache>
                <c:ptCount val="3"/>
                <c:pt idx="1">
                  <c:v>高中或中专及以下</c:v>
                </c:pt>
                <c:pt idx="2">
                  <c:v>大专本科及以上</c:v>
                </c:pt>
              </c:strCache>
            </c:strRef>
          </c:cat>
          <c:val>
            <c:numRef>
              <c:f>图形烟包有效性!$D$15:$D$17</c:f>
              <c:numCache>
                <c:formatCode>General</c:formatCode>
                <c:ptCount val="3"/>
                <c:pt idx="1">
                  <c:v>74.900000000000006</c:v>
                </c:pt>
                <c:pt idx="2">
                  <c:v>85.7</c:v>
                </c:pt>
              </c:numCache>
            </c:numRef>
          </c:val>
        </c:ser>
        <c:dLbls>
          <c:showLegendKey val="0"/>
          <c:showVal val="0"/>
          <c:showCatName val="0"/>
          <c:showSerName val="0"/>
          <c:showPercent val="0"/>
          <c:showBubbleSize val="0"/>
        </c:dLbls>
        <c:gapWidth val="182"/>
        <c:axId val="424985992"/>
        <c:axId val="424986376"/>
      </c:barChart>
      <c:catAx>
        <c:axId val="424985992"/>
        <c:scaling>
          <c:orientation val="minMax"/>
        </c:scaling>
        <c:delete val="0"/>
        <c:axPos val="l"/>
        <c:numFmt formatCode="General" sourceLinked="1"/>
        <c:majorTickMark val="none"/>
        <c:minorTickMark val="none"/>
        <c:tickLblPos val="nextTo"/>
        <c:spPr>
          <a:noFill/>
          <a:ln w="9525" cap="flat" cmpd="sng" algn="ctr">
            <a:solidFill>
              <a:schemeClr val="tx1"/>
            </a:solidFill>
            <a:round/>
            <a:tailEnd type="triangle"/>
          </a:ln>
          <a:effectLst/>
        </c:spPr>
        <c:txPr>
          <a:bodyPr rot="-60000000" spcFirstLastPara="1" vertOverflow="ellipsis" horzOverflow="overflow" vert="horz" wrap="square" anchor="ctr" anchorCtr="1"/>
          <a:lstStyle/>
          <a:p>
            <a:pPr>
              <a:defRPr lang="zh-CN" sz="1400" b="1" i="0" u="none" strike="noStrike" kern="1200" baseline="0">
                <a:solidFill>
                  <a:schemeClr val="tx1">
                    <a:lumMod val="65000"/>
                    <a:lumOff val="35000"/>
                  </a:schemeClr>
                </a:solidFill>
                <a:latin typeface="+mn-lt"/>
                <a:ea typeface="+mn-ea"/>
                <a:cs typeface="+mn-cs"/>
              </a:defRPr>
            </a:pPr>
            <a:endParaRPr lang="zh-CN"/>
          </a:p>
        </c:txPr>
        <c:crossAx val="424986376"/>
        <c:crosses val="autoZero"/>
        <c:auto val="1"/>
        <c:lblAlgn val="ctr"/>
        <c:lblOffset val="100"/>
        <c:tickMarkSkip val="1"/>
        <c:noMultiLvlLbl val="0"/>
      </c:catAx>
      <c:valAx>
        <c:axId val="424986376"/>
        <c:scaling>
          <c:orientation val="minMax"/>
        </c:scaling>
        <c:delete val="0"/>
        <c:axPos val="b"/>
        <c:numFmt formatCode="General" sourceLinked="1"/>
        <c:majorTickMark val="none"/>
        <c:minorTickMark val="none"/>
        <c:tickLblPos val="nextTo"/>
        <c:spPr>
          <a:noFill/>
          <a:ln>
            <a:solidFill>
              <a:schemeClr val="tx1"/>
            </a:solidFill>
            <a:tailEnd type="triangle"/>
          </a:ln>
          <a:effectLst/>
        </c:spPr>
        <c:txPr>
          <a:bodyPr rot="-60000000" spcFirstLastPara="1" vertOverflow="ellipsis" horzOverflow="overflow" vert="horz" wrap="square" anchor="ctr" anchorCtr="1"/>
          <a:lstStyle/>
          <a:p>
            <a:pPr>
              <a:defRPr lang="zh-CN" sz="1600" b="1" i="0" u="none" strike="noStrike" kern="1200" baseline="0">
                <a:solidFill>
                  <a:schemeClr val="tx1">
                    <a:lumMod val="65000"/>
                    <a:lumOff val="35000"/>
                  </a:schemeClr>
                </a:solidFill>
                <a:latin typeface="+mn-lt"/>
                <a:ea typeface="+mn-ea"/>
                <a:cs typeface="+mn-cs"/>
              </a:defRPr>
            </a:pPr>
            <a:endParaRPr lang="zh-CN"/>
          </a:p>
        </c:txPr>
        <c:crossAx val="424985992"/>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07722569465815E-2"/>
          <c:y val="4.6633634508889535E-2"/>
          <c:w val="0.89948542006990739"/>
          <c:h val="0.87328296656010396"/>
        </c:manualLayout>
      </c:layout>
      <c:barChart>
        <c:barDir val="bar"/>
        <c:grouping val="clustered"/>
        <c:varyColors val="0"/>
        <c:ser>
          <c:idx val="0"/>
          <c:order val="0"/>
          <c:tx>
            <c:strRef>
              <c:f>[Microsoft_Excel____1.xlsx]Sheet4!$B$1</c:f>
              <c:strCache>
                <c:ptCount val="1"/>
                <c:pt idx="0">
                  <c:v>旅</c:v>
                </c:pt>
              </c:strCache>
            </c:strRef>
          </c:tx>
          <c:spPr>
            <a:solidFill>
              <a:schemeClr val="accent1"/>
            </a:solidFill>
            <a:ln>
              <a:noFill/>
            </a:ln>
            <a:effectLst/>
          </c:spPr>
          <c:invertIfNegative val="0"/>
          <c:cat>
            <c:strRef>
              <c:f>[Microsoft_Excel____1.xlsx]Sheet4!$A$2:$A$3</c:f>
              <c:strCache>
                <c:ptCount val="2"/>
                <c:pt idx="0">
                  <c:v>吸烟</c:v>
                </c:pt>
                <c:pt idx="1">
                  <c:v>不吸烟</c:v>
                </c:pt>
              </c:strCache>
            </c:strRef>
          </c:cat>
          <c:val>
            <c:numRef>
              <c:f>[Microsoft_Excel____1.xlsx]Sheet4!$B$2:$B$3</c:f>
              <c:numCache>
                <c:formatCode>General</c:formatCode>
                <c:ptCount val="2"/>
                <c:pt idx="0">
                  <c:v>67.599999999999994</c:v>
                </c:pt>
                <c:pt idx="1">
                  <c:v>71.099999999999994</c:v>
                </c:pt>
              </c:numCache>
            </c:numRef>
          </c:val>
        </c:ser>
        <c:dLbls>
          <c:showLegendKey val="0"/>
          <c:showVal val="0"/>
          <c:showCatName val="0"/>
          <c:showSerName val="0"/>
          <c:showPercent val="0"/>
          <c:showBubbleSize val="0"/>
        </c:dLbls>
        <c:gapWidth val="150"/>
        <c:axId val="425528064"/>
        <c:axId val="424736088"/>
      </c:barChart>
      <c:catAx>
        <c:axId val="425528064"/>
        <c:scaling>
          <c:orientation val="minMax"/>
        </c:scaling>
        <c:delete val="0"/>
        <c:axPos val="l"/>
        <c:numFmt formatCode="General" sourceLinked="0"/>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400" b="1">
                <a:solidFill>
                  <a:schemeClr val="tx1"/>
                </a:solidFill>
                <a:latin typeface="+mn-lt"/>
                <a:ea typeface="+mn-ea"/>
                <a:cs typeface="+mn-cs"/>
              </a:defRPr>
            </a:pPr>
            <a:endParaRPr lang="zh-CN"/>
          </a:p>
        </c:txPr>
        <c:crossAx val="424736088"/>
        <c:crosses val="autoZero"/>
        <c:auto val="1"/>
        <c:lblAlgn val="ctr"/>
        <c:lblOffset val="100"/>
        <c:tickMarkSkip val="1"/>
        <c:noMultiLvlLbl val="0"/>
      </c:catAx>
      <c:valAx>
        <c:axId val="424736088"/>
        <c:scaling>
          <c:orientation val="minMax"/>
        </c:scaling>
        <c:delete val="0"/>
        <c:axPos val="b"/>
        <c:numFmt formatCode="General" sourceLinked="1"/>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400" b="1">
                <a:solidFill>
                  <a:schemeClr val="tx1"/>
                </a:solidFill>
                <a:latin typeface="+mn-lt"/>
                <a:ea typeface="+mn-ea"/>
                <a:cs typeface="+mn-cs"/>
              </a:defRPr>
            </a:pPr>
            <a:endParaRPr lang="zh-CN"/>
          </a:p>
        </c:txPr>
        <c:crossAx val="425528064"/>
        <c:crosses val="autoZero"/>
        <c:crossBetween val="between"/>
      </c:valAx>
      <c:spPr>
        <a:noFill/>
        <a:ln>
          <a:noFill/>
        </a:ln>
        <a:effectLst/>
      </c:spPr>
    </c:plotArea>
    <c:plotVisOnly val="1"/>
    <c:dispBlanksAs val="gap"/>
    <c:showDLblsOverMax val="0"/>
  </c:chart>
  <c:spPr>
    <a:noFill/>
    <a:ln w="9525" cap="flat" cmpd="sng" algn="ctr">
      <a:solidFill>
        <a:schemeClr val="tx1">
          <a:tint val="75000"/>
        </a:schemeClr>
      </a:solidFill>
      <a:prstDash val="solid"/>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spPr>
            <a:solidFill>
              <a:schemeClr val="accent2"/>
            </a:solidFill>
            <a:ln>
              <a:noFill/>
            </a:ln>
            <a:effectLst/>
          </c:spPr>
          <c:invertIfNegative val="0"/>
          <c:cat>
            <c:strRef>
              <c:f>[Microsoft_Excel____1.xlsx]Sheet4!$A$2:$A$3</c:f>
              <c:strCache>
                <c:ptCount val="2"/>
                <c:pt idx="0">
                  <c:v>吸烟</c:v>
                </c:pt>
                <c:pt idx="1">
                  <c:v>不吸烟</c:v>
                </c:pt>
              </c:strCache>
            </c:strRef>
          </c:cat>
          <c:val>
            <c:numRef>
              <c:f>[Microsoft_Excel____1.xlsx]Sheet4!$C$2:$C$3</c:f>
              <c:numCache>
                <c:formatCode>General</c:formatCode>
                <c:ptCount val="2"/>
                <c:pt idx="0">
                  <c:v>83.449883449883501</c:v>
                </c:pt>
                <c:pt idx="1">
                  <c:v>87.440191387559807</c:v>
                </c:pt>
              </c:numCache>
            </c:numRef>
          </c:val>
        </c:ser>
        <c:dLbls>
          <c:showLegendKey val="0"/>
          <c:showVal val="0"/>
          <c:showCatName val="0"/>
          <c:showSerName val="0"/>
          <c:showPercent val="0"/>
          <c:showBubbleSize val="0"/>
        </c:dLbls>
        <c:gapWidth val="150"/>
        <c:axId val="424736872"/>
        <c:axId val="424737264"/>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[Microsoft_Excel____1.xlsx]Sheet4!$A$2:$A$3</c15:sqref>
                        </c15:formulaRef>
                      </c:ext>
                    </c:extLst>
                    <c:strCache>
                      <c:ptCount val="2"/>
                      <c:pt idx="0">
                        <c:v>吸烟</c:v>
                      </c:pt>
                      <c:pt idx="1">
                        <c:v>不吸烟</c:v>
                      </c:pt>
                    </c:strCache>
                  </c:strRef>
                </c:cat>
                <c:val>
                  <c:numRef>
                    <c:extLst>
                      <c:ext uri="{02D57815-91ED-43cb-92C2-25804820EDAC}">
                        <c15:formulaRef>
                          <c15:sqref>{67.6,71.1}</c15:sqref>
                        </c15:formulaRef>
                      </c:ext>
                    </c:extLst>
                    <c:numCache>
                      <c:formatCode>General</c:formatCode>
                      <c:ptCount val="2"/>
                      <c:pt idx="0">
                        <c:v>67.599999999999994</c:v>
                      </c:pt>
                      <c:pt idx="1">
                        <c:v>71.099999999999994</c:v>
                      </c:pt>
                    </c:numCache>
                  </c:numRef>
                </c:val>
              </c15:ser>
            </c15:filteredBarSeries>
          </c:ext>
        </c:extLst>
      </c:barChart>
      <c:catAx>
        <c:axId val="424736872"/>
        <c:scaling>
          <c:orientation val="minMax"/>
        </c:scaling>
        <c:delete val="0"/>
        <c:axPos val="l"/>
        <c:numFmt formatCode="General" sourceLinked="0"/>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000" b="0">
                <a:solidFill>
                  <a:schemeClr val="tx1"/>
                </a:solidFill>
                <a:latin typeface="+mn-lt"/>
                <a:ea typeface="+mn-ea"/>
                <a:cs typeface="+mn-cs"/>
              </a:defRPr>
            </a:pPr>
            <a:endParaRPr lang="zh-CN"/>
          </a:p>
        </c:txPr>
        <c:crossAx val="424737264"/>
        <c:crosses val="autoZero"/>
        <c:auto val="1"/>
        <c:lblAlgn val="ctr"/>
        <c:lblOffset val="100"/>
        <c:tickMarkSkip val="1"/>
        <c:noMultiLvlLbl val="0"/>
      </c:catAx>
      <c:valAx>
        <c:axId val="424737264"/>
        <c:scaling>
          <c:orientation val="minMax"/>
        </c:scaling>
        <c:delete val="0"/>
        <c:axPos val="b"/>
        <c:numFmt formatCode="General" sourceLinked="1"/>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000" b="0">
                <a:solidFill>
                  <a:schemeClr val="tx1"/>
                </a:solidFill>
                <a:latin typeface="+mn-lt"/>
                <a:ea typeface="+mn-ea"/>
                <a:cs typeface="+mn-cs"/>
              </a:defRPr>
            </a:pPr>
            <a:endParaRPr lang="zh-CN"/>
          </a:p>
        </c:txPr>
        <c:crossAx val="424736872"/>
        <c:crosses val="autoZero"/>
        <c:crossBetween val="between"/>
      </c:valAx>
      <c:spPr>
        <a:noFill/>
        <a:ln>
          <a:noFill/>
        </a:ln>
        <a:effectLst/>
      </c:spPr>
    </c:plotArea>
    <c:plotVisOnly val="1"/>
    <c:dispBlanksAs val="gap"/>
    <c:showDLblsOverMax val="0"/>
  </c:chart>
  <c:spPr>
    <a:noFill/>
    <a:ln w="9525" cap="flat" cmpd="sng" algn="ctr">
      <a:solidFill>
        <a:schemeClr val="tx1">
          <a:tint val="75000"/>
        </a:schemeClr>
      </a:solidFill>
      <a:prstDash val="solid"/>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[Microsoft_Excel____1.xlsx]图形烟包态度!$B$46:$B$47</c:f>
              <c:strCache>
                <c:ptCount val="2"/>
                <c:pt idx="0">
                  <c:v>吸烟</c:v>
                </c:pt>
                <c:pt idx="1">
                  <c:v>不吸烟</c:v>
                </c:pt>
              </c:strCache>
            </c:strRef>
          </c:cat>
          <c:val>
            <c:numRef>
              <c:f>[Microsoft_Excel____1.xlsx]图形烟包态度!$C$46:$C$47</c:f>
              <c:numCache>
                <c:formatCode>General</c:formatCode>
                <c:ptCount val="2"/>
                <c:pt idx="0">
                  <c:v>65.850815850815806</c:v>
                </c:pt>
                <c:pt idx="1">
                  <c:v>73.205741626794307</c:v>
                </c:pt>
              </c:numCache>
            </c:numRef>
          </c:val>
        </c:ser>
        <c:dLbls>
          <c:showLegendKey val="0"/>
          <c:showVal val="0"/>
          <c:showCatName val="0"/>
          <c:showSerName val="0"/>
          <c:showPercent val="0"/>
          <c:showBubbleSize val="0"/>
        </c:dLbls>
        <c:gapWidth val="150"/>
        <c:axId val="424738048"/>
        <c:axId val="424738440"/>
      </c:barChart>
      <c:catAx>
        <c:axId val="424738048"/>
        <c:scaling>
          <c:orientation val="minMax"/>
        </c:scaling>
        <c:delete val="0"/>
        <c:axPos val="l"/>
        <c:numFmt formatCode="General" sourceLinked="0"/>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400" b="1">
                <a:solidFill>
                  <a:schemeClr val="tx1"/>
                </a:solidFill>
                <a:latin typeface="+mn-lt"/>
                <a:ea typeface="+mn-ea"/>
                <a:cs typeface="+mn-cs"/>
              </a:defRPr>
            </a:pPr>
            <a:endParaRPr lang="zh-CN"/>
          </a:p>
        </c:txPr>
        <c:crossAx val="424738440"/>
        <c:crosses val="autoZero"/>
        <c:auto val="1"/>
        <c:lblAlgn val="ctr"/>
        <c:lblOffset val="100"/>
        <c:tickMarkSkip val="1"/>
        <c:noMultiLvlLbl val="0"/>
      </c:catAx>
      <c:valAx>
        <c:axId val="424738440"/>
        <c:scaling>
          <c:orientation val="minMax"/>
        </c:scaling>
        <c:delete val="0"/>
        <c:axPos val="b"/>
        <c:numFmt formatCode="General" sourceLinked="1"/>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400" b="1">
                <a:solidFill>
                  <a:schemeClr val="tx1"/>
                </a:solidFill>
                <a:latin typeface="+mn-lt"/>
                <a:ea typeface="+mn-ea"/>
                <a:cs typeface="+mn-cs"/>
              </a:defRPr>
            </a:pPr>
            <a:endParaRPr lang="zh-CN"/>
          </a:p>
        </c:txPr>
        <c:crossAx val="424738048"/>
        <c:crosses val="autoZero"/>
        <c:crossBetween val="between"/>
      </c:valAx>
      <c:spPr>
        <a:noFill/>
        <a:ln>
          <a:noFill/>
        </a:ln>
        <a:effectLst/>
      </c:spPr>
    </c:plotArea>
    <c:plotVisOnly val="1"/>
    <c:dispBlanksAs val="gap"/>
    <c:showDLblsOverMax val="0"/>
  </c:chart>
  <c:spPr>
    <a:noFill/>
    <a:ln w="9525" cap="flat" cmpd="sng" algn="ctr">
      <a:solidFill>
        <a:schemeClr val="tx1">
          <a:tint val="75000"/>
        </a:schemeClr>
      </a:solidFill>
      <a:prstDash val="solid"/>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horzOverflow="overflow" vert="horz" wrap="square" anchor="ctr" anchorCtr="1"/>
          <a:lstStyle/>
          <a:p>
            <a:pPr algn="ctr" defTabSz="914400">
              <a:defRPr lang="zh-CN" sz="1440" b="0" i="0" u="none" strike="noStrike" kern="1200" spc="0" baseline="0">
                <a:solidFill>
                  <a:schemeClr val="tx1">
                    <a:lumMod val="65000"/>
                    <a:lumOff val="35000"/>
                  </a:schemeClr>
                </a:solidFill>
                <a:latin typeface="+mn-lt"/>
                <a:ea typeface="+mn-ea"/>
                <a:cs typeface="+mn-cs"/>
              </a:defRPr>
            </a:pPr>
            <a:r>
              <a:rPr lang="zh-CN" altLang="en-US"/>
              <a:t>家人和朋友吸烟</a:t>
            </a:r>
          </a:p>
        </c:rich>
      </c:tx>
      <c:layout/>
      <c:overlay val="0"/>
      <c:spPr>
        <a:noFill/>
        <a:ln>
          <a:noFill/>
        </a:ln>
        <a:effectLst/>
      </c:spPr>
      <c:txPr>
        <a:bodyPr rot="0" spcFirstLastPara="0" vertOverflow="ellipsis" horzOverflow="overflow" vert="horz" wrap="square" anchor="ctr" anchorCtr="1"/>
        <a:lstStyle/>
        <a:p>
          <a:pPr algn="ctr" defTabSz="914400">
            <a:defRPr lang="zh-CN" sz="144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spPr>
            <a:effectLst/>
          </c:spPr>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cat>
            <c:strRef>
              <c:f>[黄立勇图表.xlsx]图形烟包有效性!$L$20:$L$21</c:f>
              <c:strCache>
                <c:ptCount val="2"/>
                <c:pt idx="0">
                  <c:v>家人和朋友无吸烟</c:v>
                </c:pt>
                <c:pt idx="1">
                  <c:v>家人和朋友有吸烟</c:v>
                </c:pt>
              </c:strCache>
            </c:strRef>
          </c:cat>
          <c:val>
            <c:numRef>
              <c:f>[黄立勇图表.xlsx]图形烟包有效性!$M$20:$M$21</c:f>
              <c:numCache>
                <c:formatCode>General</c:formatCode>
                <c:ptCount val="2"/>
                <c:pt idx="0">
                  <c:v>140</c:v>
                </c:pt>
                <c:pt idx="1">
                  <c:v>302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0" vertOverflow="ellipsis" horzOverflow="overflow"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rot="0" spcFirstLastPara="0" vertOverflow="ellipsis" horzOverflow="overflow" vert="horz" wrap="square" anchor="ctr" anchorCtr="1"/>
    <a:lstStyle/>
    <a:p>
      <a:pPr>
        <a:defRPr lang="zh-CN" sz="900" kern="1200">
          <a:solidFill>
            <a:schemeClr val="tx1"/>
          </a:solidFill>
          <a:latin typeface="+mn-lt"/>
          <a:ea typeface="+mn-ea"/>
          <a:cs typeface="+mn-cs"/>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[黄立勇图表.xlsx]图形烟包有效性!$A$20:$A$21</c:f>
              <c:strCache>
                <c:ptCount val="2"/>
                <c:pt idx="0">
                  <c:v>男</c:v>
                </c:pt>
                <c:pt idx="1">
                  <c:v>女</c:v>
                </c:pt>
              </c:strCache>
            </c:strRef>
          </c:cat>
          <c:val>
            <c:numRef>
              <c:f>[黄立勇图表.xlsx]图形烟包有效性!$B$20:$B$21</c:f>
            </c:numRef>
          </c:val>
        </c:ser>
        <c:ser>
          <c:idx val="1"/>
          <c:order val="1"/>
          <c:spPr>
            <a:solidFill>
              <a:schemeClr val="accent2"/>
            </a:solidFill>
            <a:ln>
              <a:noFill/>
            </a:ln>
            <a:effectLst/>
          </c:spPr>
          <c:invertIfNegative val="0"/>
          <c:cat>
            <c:strRef>
              <c:f>[黄立勇图表.xlsx]图形烟包有效性!$A$20:$A$21</c:f>
              <c:strCache>
                <c:ptCount val="2"/>
                <c:pt idx="0">
                  <c:v>男</c:v>
                </c:pt>
                <c:pt idx="1">
                  <c:v>女</c:v>
                </c:pt>
              </c:strCache>
            </c:strRef>
          </c:cat>
          <c:val>
            <c:numRef>
              <c:f>[黄立勇图表.xlsx]图形烟包有效性!$C$20:$C$21</c:f>
            </c:numRef>
          </c:val>
        </c:ser>
        <c:ser>
          <c:idx val="2"/>
          <c:order val="2"/>
          <c:spPr>
            <a:solidFill>
              <a:schemeClr val="accent3"/>
            </a:solidFill>
            <a:ln>
              <a:noFill/>
            </a:ln>
            <a:effectLst/>
          </c:spPr>
          <c:invertIfNegative val="0"/>
          <c:cat>
            <c:strRef>
              <c:f>[黄立勇图表.xlsx]图形烟包有效性!$A$20:$A$21</c:f>
              <c:strCache>
                <c:ptCount val="2"/>
                <c:pt idx="0">
                  <c:v>男</c:v>
                </c:pt>
                <c:pt idx="1">
                  <c:v>女</c:v>
                </c:pt>
              </c:strCache>
            </c:strRef>
          </c:cat>
          <c:val>
            <c:numRef>
              <c:f>[黄立勇图表.xlsx]图形烟包有效性!$D$20:$D$21</c:f>
              <c:numCache>
                <c:formatCode>General</c:formatCode>
                <c:ptCount val="2"/>
                <c:pt idx="0">
                  <c:v>67.3</c:v>
                </c:pt>
                <c:pt idx="1">
                  <c:v>79.400000000000006</c:v>
                </c:pt>
              </c:numCache>
            </c:numRef>
          </c:val>
        </c:ser>
        <c:dLbls>
          <c:showLegendKey val="0"/>
          <c:showVal val="0"/>
          <c:showCatName val="0"/>
          <c:showSerName val="0"/>
          <c:showPercent val="0"/>
          <c:showBubbleSize val="0"/>
        </c:dLbls>
        <c:gapWidth val="150"/>
        <c:axId val="424739616"/>
        <c:axId val="424740008"/>
      </c:barChart>
      <c:catAx>
        <c:axId val="424739616"/>
        <c:scaling>
          <c:orientation val="minMax"/>
        </c:scaling>
        <c:delete val="0"/>
        <c:axPos val="l"/>
        <c:numFmt formatCode="General" sourceLinked="0"/>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000" b="0">
                <a:solidFill>
                  <a:schemeClr val="tx1"/>
                </a:solidFill>
                <a:latin typeface="+mn-lt"/>
                <a:ea typeface="+mn-ea"/>
                <a:cs typeface="+mn-cs"/>
              </a:defRPr>
            </a:pPr>
            <a:endParaRPr lang="zh-CN"/>
          </a:p>
        </c:txPr>
        <c:crossAx val="424740008"/>
        <c:crosses val="autoZero"/>
        <c:auto val="1"/>
        <c:lblAlgn val="ctr"/>
        <c:lblOffset val="100"/>
        <c:tickMarkSkip val="1"/>
        <c:noMultiLvlLbl val="0"/>
      </c:catAx>
      <c:valAx>
        <c:axId val="424740008"/>
        <c:scaling>
          <c:orientation val="minMax"/>
          <c:max val="80"/>
        </c:scaling>
        <c:delete val="0"/>
        <c:axPos val="b"/>
        <c:numFmt formatCode="General" sourceLinked="1"/>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000" b="0">
                <a:solidFill>
                  <a:schemeClr val="tx1"/>
                </a:solidFill>
                <a:latin typeface="+mn-lt"/>
                <a:ea typeface="+mn-ea"/>
                <a:cs typeface="+mn-cs"/>
              </a:defRPr>
            </a:pPr>
            <a:endParaRPr lang="zh-CN"/>
          </a:p>
        </c:txPr>
        <c:crossAx val="424739616"/>
        <c:crosses val="autoZero"/>
        <c:crossBetween val="between"/>
      </c:valAx>
      <c:spPr>
        <a:noFill/>
        <a:ln>
          <a:noFill/>
        </a:ln>
        <a:effectLst/>
      </c:spPr>
    </c:plotArea>
    <c:plotVisOnly val="1"/>
    <c:dispBlanksAs val="gap"/>
    <c:showDLblsOverMax val="0"/>
  </c:chart>
  <c:spPr>
    <a:noFill/>
    <a:ln w="9525" cap="flat" cmpd="sng" algn="ctr">
      <a:solidFill>
        <a:schemeClr val="tx1">
          <a:tint val="75000"/>
        </a:schemeClr>
      </a:solidFill>
      <a:prstDash val="solid"/>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91269-2B90-4506-8939-D57E086C3D7E}" type="datetimeFigureOut">
              <a:rPr lang="zh-CN" altLang="en-US" smtClean="0"/>
              <a:t>2016/5/12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7866A-27E2-45D2-8C70-14A4252198AF}" type="slidenum">
              <a:rPr lang="zh-CN" altLang="en-US" smtClean="0"/>
              <a:t>‹#›</a:t>
            </a:fld>
            <a:endParaRPr lang="zh-CN" altLang="en-US"/>
          </a:p>
        </p:txBody>
      </p:sp>
    </p:spTree>
    <p:extLst>
      <p:ext uri="{BB962C8B-B14F-4D97-AF65-F5344CB8AC3E}">
        <p14:creationId xmlns:p14="http://schemas.microsoft.com/office/powerpoint/2010/main" val="395070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这是令人忧心的数据</a:t>
            </a:r>
            <a:endParaRPr lang="zh-CN" altLang="en-US" dirty="0"/>
          </a:p>
        </p:txBody>
      </p:sp>
      <p:sp>
        <p:nvSpPr>
          <p:cNvPr id="4" name="灯片编号占位符 3"/>
          <p:cNvSpPr>
            <a:spLocks noGrp="1"/>
          </p:cNvSpPr>
          <p:nvPr>
            <p:ph type="sldNum" sz="quarter" idx="10"/>
          </p:nvPr>
        </p:nvSpPr>
        <p:spPr/>
        <p:txBody>
          <a:bodyPr/>
          <a:lstStyle/>
          <a:p>
            <a:fld id="{BD17866A-27E2-45D2-8C70-14A4252198AF}" type="slidenum">
              <a:rPr lang="zh-CN" altLang="en-US" smtClean="0"/>
              <a:t>2</a:t>
            </a:fld>
            <a:endParaRPr lang="zh-CN" altLang="en-US"/>
          </a:p>
        </p:txBody>
      </p:sp>
    </p:spTree>
    <p:extLst>
      <p:ext uri="{BB962C8B-B14F-4D97-AF65-F5344CB8AC3E}">
        <p14:creationId xmlns:p14="http://schemas.microsoft.com/office/powerpoint/2010/main" val="231061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dirty="0" smtClean="0">
                <a:sym typeface="+mn-ea"/>
              </a:rPr>
              <a:t>调查</a:t>
            </a:r>
            <a:r>
              <a:rPr lang="zh-CN" altLang="zh-CN" dirty="0">
                <a:sym typeface="+mn-ea"/>
              </a:rPr>
              <a:t>开始前，参考北京市统计年鉴中人口、性别构成，初步确定每个年龄组的被调查人数。在北京市商场、公交候车区、火车站候车室、地铁安检入口处、公园、</a:t>
            </a:r>
            <a:r>
              <a:rPr lang="en-US" altLang="zh-CN" dirty="0">
                <a:sym typeface="+mn-ea"/>
              </a:rPr>
              <a:t>CBD</a:t>
            </a:r>
            <a:r>
              <a:rPr lang="zh-CN" altLang="zh-CN" dirty="0">
                <a:sym typeface="+mn-ea"/>
              </a:rPr>
              <a:t>区域写字楼大厅等区域内选择</a:t>
            </a:r>
            <a:r>
              <a:rPr lang="en-US" altLang="zh-CN" dirty="0">
                <a:sym typeface="+mn-ea"/>
              </a:rPr>
              <a:t>18-65</a:t>
            </a:r>
            <a:r>
              <a:rPr lang="zh-CN" altLang="zh-CN" dirty="0">
                <a:sym typeface="+mn-ea"/>
              </a:rPr>
              <a:t>岁能够独立回答问卷的人员开展拦截调查。</a:t>
            </a:r>
            <a:endParaRPr lang="zh-CN" altLang="en-US"/>
          </a:p>
        </p:txBody>
      </p:sp>
      <p:sp>
        <p:nvSpPr>
          <p:cNvPr id="4" name="灯片编号占位符 3"/>
          <p:cNvSpPr>
            <a:spLocks noGrp="1"/>
          </p:cNvSpPr>
          <p:nvPr>
            <p:ph type="sldNum" sz="quarter" idx="5"/>
          </p:nvPr>
        </p:nvSpPr>
        <p:spPr/>
        <p:txBody>
          <a:bodyPr/>
          <a:lstStyle/>
          <a:p>
            <a:fld id="{BD17866A-27E2-45D2-8C70-14A4252198AF}" type="slidenum">
              <a:rPr lang="zh-CN" altLang="en-US" smtClean="0"/>
              <a:t>5</a:t>
            </a:fld>
            <a:endParaRPr lang="zh-CN" altLang="en-US"/>
          </a:p>
        </p:txBody>
      </p:sp>
    </p:spTree>
    <p:extLst>
      <p:ext uri="{BB962C8B-B14F-4D97-AF65-F5344CB8AC3E}">
        <p14:creationId xmlns:p14="http://schemas.microsoft.com/office/powerpoint/2010/main" val="1596546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17866A-27E2-45D2-8C70-14A4252198AF}" type="slidenum">
              <a:rPr lang="zh-CN" altLang="en-US" smtClean="0"/>
              <a:t>7</a:t>
            </a:fld>
            <a:endParaRPr lang="zh-CN" altLang="en-US"/>
          </a:p>
        </p:txBody>
      </p:sp>
    </p:spTree>
    <p:extLst>
      <p:ext uri="{BB962C8B-B14F-4D97-AF65-F5344CB8AC3E}">
        <p14:creationId xmlns:p14="http://schemas.microsoft.com/office/powerpoint/2010/main" val="233490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学生认知容易改变</a:t>
            </a:r>
            <a:endParaRPr lang="zh-CN" altLang="en-US" dirty="0"/>
          </a:p>
        </p:txBody>
      </p:sp>
      <p:sp>
        <p:nvSpPr>
          <p:cNvPr id="4" name="灯片编号占位符 3"/>
          <p:cNvSpPr>
            <a:spLocks noGrp="1"/>
          </p:cNvSpPr>
          <p:nvPr>
            <p:ph type="sldNum" sz="quarter" idx="10"/>
          </p:nvPr>
        </p:nvSpPr>
        <p:spPr/>
        <p:txBody>
          <a:bodyPr/>
          <a:lstStyle/>
          <a:p>
            <a:fld id="{BD17866A-27E2-45D2-8C70-14A4252198AF}" type="slidenum">
              <a:rPr lang="zh-CN" altLang="en-US" smtClean="0"/>
              <a:t>11</a:t>
            </a:fld>
            <a:endParaRPr lang="zh-CN" altLang="en-US"/>
          </a:p>
        </p:txBody>
      </p:sp>
    </p:spTree>
    <p:extLst>
      <p:ext uri="{BB962C8B-B14F-4D97-AF65-F5344CB8AC3E}">
        <p14:creationId xmlns:p14="http://schemas.microsoft.com/office/powerpoint/2010/main" val="3643370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虽然前面均认为标准烟盒对烟草危害警示作用明显，但支持度却没有同样高</a:t>
            </a:r>
            <a:endParaRPr lang="zh-CN" altLang="en-US" dirty="0"/>
          </a:p>
        </p:txBody>
      </p:sp>
      <p:sp>
        <p:nvSpPr>
          <p:cNvPr id="4" name="灯片编号占位符 3"/>
          <p:cNvSpPr>
            <a:spLocks noGrp="1"/>
          </p:cNvSpPr>
          <p:nvPr>
            <p:ph type="sldNum" sz="quarter" idx="10"/>
          </p:nvPr>
        </p:nvSpPr>
        <p:spPr/>
        <p:txBody>
          <a:bodyPr/>
          <a:lstStyle/>
          <a:p>
            <a:fld id="{BD17866A-27E2-45D2-8C70-14A4252198AF}" type="slidenum">
              <a:rPr lang="zh-CN" altLang="en-US" smtClean="0"/>
              <a:t>14</a:t>
            </a:fld>
            <a:endParaRPr lang="zh-CN" altLang="en-US"/>
          </a:p>
        </p:txBody>
      </p:sp>
    </p:spTree>
    <p:extLst>
      <p:ext uri="{BB962C8B-B14F-4D97-AF65-F5344CB8AC3E}">
        <p14:creationId xmlns:p14="http://schemas.microsoft.com/office/powerpoint/2010/main" val="2845538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1F5C5FB-28B3-4A53-827D-3AE893CBF60D}" type="datetimeFigureOut">
              <a:rPr lang="zh-CN" altLang="en-US" smtClean="0"/>
              <a:t>2016/5/12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5DFDA7-897C-4CCF-BEFD-798A848D92E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1F5C5FB-28B3-4A53-827D-3AE893CBF60D}" type="datetimeFigureOut">
              <a:rPr lang="zh-CN" altLang="en-US" smtClean="0"/>
              <a:t>2016/5/12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5DFDA7-897C-4CCF-BEFD-798A848D92E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1F5C5FB-28B3-4A53-827D-3AE893CBF60D}" type="datetimeFigureOut">
              <a:rPr lang="zh-CN" altLang="en-US" smtClean="0"/>
              <a:t>2016/5/12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5DFDA7-897C-4CCF-BEFD-798A848D92E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1F5C5FB-28B3-4A53-827D-3AE893CBF60D}" type="datetimeFigureOut">
              <a:rPr lang="zh-CN" altLang="en-US" smtClean="0"/>
              <a:t>2016/5/12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5DFDA7-897C-4CCF-BEFD-798A848D92E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1F5C5FB-28B3-4A53-827D-3AE893CBF60D}" type="datetimeFigureOut">
              <a:rPr lang="zh-CN" altLang="en-US" smtClean="0"/>
              <a:t>2016/5/12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5DFDA7-897C-4CCF-BEFD-798A848D92E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1F5C5FB-28B3-4A53-827D-3AE893CBF60D}" type="datetimeFigureOut">
              <a:rPr lang="zh-CN" altLang="en-US" smtClean="0"/>
              <a:t>2016/5/12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5DFDA7-897C-4CCF-BEFD-798A848D92E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1F5C5FB-28B3-4A53-827D-3AE893CBF60D}" type="datetimeFigureOut">
              <a:rPr lang="zh-CN" altLang="en-US" smtClean="0"/>
              <a:t>2016/5/12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5DFDA7-897C-4CCF-BEFD-798A848D92E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1F5C5FB-28B3-4A53-827D-3AE893CBF60D}" type="datetimeFigureOut">
              <a:rPr lang="zh-CN" altLang="en-US" smtClean="0"/>
              <a:t>2016/5/12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35DFDA7-897C-4CCF-BEFD-798A848D92E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1F5C5FB-28B3-4A53-827D-3AE893CBF60D}" type="datetimeFigureOut">
              <a:rPr lang="zh-CN" altLang="en-US" smtClean="0"/>
              <a:t>2016/5/12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35DFDA7-897C-4CCF-BEFD-798A848D92E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1F5C5FB-28B3-4A53-827D-3AE893CBF60D}" type="datetimeFigureOut">
              <a:rPr lang="zh-CN" altLang="en-US" smtClean="0"/>
              <a:t>2016/5/12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5DFDA7-897C-4CCF-BEFD-798A848D92E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1F5C5FB-28B3-4A53-827D-3AE893CBF60D}" type="datetimeFigureOut">
              <a:rPr lang="zh-CN" altLang="en-US" smtClean="0"/>
              <a:t>2016/5/12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5DFDA7-897C-4CCF-BEFD-798A848D92E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5C5FB-28B3-4A53-827D-3AE893CBF60D}" type="datetimeFigureOut">
              <a:rPr lang="zh-CN" altLang="en-US" smtClean="0"/>
              <a:t>2016/5/12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DFDA7-897C-4CCF-BEFD-798A848D92E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95758" y="937032"/>
            <a:ext cx="10939749" cy="1497696"/>
          </a:xfrm>
        </p:spPr>
        <p:txBody>
          <a:bodyPr>
            <a:normAutofit/>
          </a:bodyPr>
          <a:lstStyle/>
          <a:p>
            <a:r>
              <a:rPr lang="zh-CN" altLang="zh-CN" sz="4400" dirty="0" smtClean="0"/>
              <a:t>公众对烟草</a:t>
            </a:r>
            <a:r>
              <a:rPr lang="zh-CN" altLang="zh-CN" sz="4400" dirty="0"/>
              <a:t>包装图形警示的认知情况</a:t>
            </a:r>
            <a:r>
              <a:rPr lang="zh-CN" altLang="zh-CN" sz="4400" dirty="0" smtClean="0"/>
              <a:t>调查</a:t>
            </a:r>
            <a:endParaRPr lang="zh-CN" altLang="en-US" sz="4400" dirty="0">
              <a:solidFill>
                <a:schemeClr val="accent5">
                  <a:lumMod val="50000"/>
                </a:schemeClr>
              </a:solidFill>
              <a:latin typeface="微软雅黑" pitchFamily="34" charset="-122"/>
              <a:ea typeface="微软雅黑" pitchFamily="34" charset="-122"/>
            </a:endParaRPr>
          </a:p>
        </p:txBody>
      </p:sp>
      <p:sp>
        <p:nvSpPr>
          <p:cNvPr id="3" name="副标题 2"/>
          <p:cNvSpPr>
            <a:spLocks noGrp="1"/>
          </p:cNvSpPr>
          <p:nvPr>
            <p:ph type="subTitle" idx="1"/>
          </p:nvPr>
        </p:nvSpPr>
        <p:spPr>
          <a:xfrm>
            <a:off x="1339153" y="4099690"/>
            <a:ext cx="9144000" cy="1655762"/>
          </a:xfrm>
        </p:spPr>
        <p:txBody>
          <a:bodyPr/>
          <a:lstStyle/>
          <a:p>
            <a:r>
              <a:rPr lang="zh-CN" altLang="en-US" dirty="0" smtClean="0">
                <a:latin typeface="微软雅黑" pitchFamily="34" charset="-122"/>
                <a:ea typeface="微软雅黑" pitchFamily="34" charset="-122"/>
              </a:rPr>
              <a:t>北京市朝阳区疾病预防控制中心</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王兆南</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2016</a:t>
            </a:r>
            <a:r>
              <a:rPr lang="zh-CN" altLang="en-US"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5</a:t>
            </a:r>
            <a:r>
              <a:rPr lang="zh-CN" altLang="en-US" dirty="0" smtClean="0">
                <a:latin typeface="微软雅黑" pitchFamily="34" charset="-122"/>
                <a:ea typeface="微软雅黑" pitchFamily="34" charset="-122"/>
              </a:rPr>
              <a:t>月</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850064"/>
          </a:xfrm>
        </p:spPr>
        <p:txBody>
          <a:bodyPr>
            <a:normAutofit/>
          </a:bodyPr>
          <a:lstStyle/>
          <a:p>
            <a:r>
              <a:rPr lang="en-US" altLang="zh-CN" sz="3600" b="1" dirty="0" smtClean="0">
                <a:solidFill>
                  <a:srgbClr val="FF0000"/>
                </a:solidFill>
                <a:latin typeface="+mn-ea"/>
              </a:rPr>
              <a:t>81%</a:t>
            </a:r>
            <a:r>
              <a:rPr lang="zh-CN" altLang="en-US" sz="3600" b="1" dirty="0" smtClean="0">
                <a:solidFill>
                  <a:schemeClr val="tx1"/>
                </a:solidFill>
                <a:latin typeface="+mn-ea"/>
              </a:rPr>
              <a:t>认为告知烟草危害图形警示比文字警示更有效</a:t>
            </a:r>
          </a:p>
        </p:txBody>
      </p:sp>
      <p:sp>
        <p:nvSpPr>
          <p:cNvPr id="3" name="内容占位符 2"/>
          <p:cNvSpPr>
            <a:spLocks noGrp="1"/>
          </p:cNvSpPr>
          <p:nvPr>
            <p:ph idx="1"/>
          </p:nvPr>
        </p:nvSpPr>
        <p:spPr>
          <a:xfrm>
            <a:off x="693820" y="1659988"/>
            <a:ext cx="3517232" cy="4901986"/>
          </a:xfrm>
        </p:spPr>
        <p:txBody>
          <a:bodyPr>
            <a:normAutofit/>
          </a:bodyPr>
          <a:lstStyle/>
          <a:p>
            <a:pPr marL="0" indent="0">
              <a:buNone/>
            </a:pPr>
            <a:endParaRPr lang="en-US" altLang="zh-CN" sz="2400" dirty="0" smtClean="0">
              <a:latin typeface="+mn-ea"/>
            </a:endParaRPr>
          </a:p>
          <a:p>
            <a:pPr marL="0" indent="0">
              <a:buNone/>
            </a:pPr>
            <a:endParaRPr lang="en-US" altLang="zh-CN" sz="2400" dirty="0">
              <a:latin typeface="+mn-ea"/>
            </a:endParaRPr>
          </a:p>
          <a:p>
            <a:pPr marL="0" indent="0">
              <a:buNone/>
            </a:pPr>
            <a:endParaRPr lang="zh-CN" altLang="en-US" sz="2400" dirty="0">
              <a:latin typeface="+mn-ea"/>
            </a:endParaRPr>
          </a:p>
        </p:txBody>
      </p:sp>
      <p:graphicFrame>
        <p:nvGraphicFramePr>
          <p:cNvPr id="5" name="图表 4"/>
          <p:cNvGraphicFramePr/>
          <p:nvPr/>
        </p:nvGraphicFramePr>
        <p:xfrm>
          <a:off x="496389" y="1541418"/>
          <a:ext cx="10735718" cy="52142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605" y="367665"/>
            <a:ext cx="11732895" cy="1283335"/>
          </a:xfrm>
        </p:spPr>
        <p:txBody>
          <a:bodyPr>
            <a:normAutofit fontScale="90000"/>
          </a:bodyPr>
          <a:lstStyle/>
          <a:p>
            <a:r>
              <a:rPr lang="en-US" altLang="zh-CN" sz="2800" b="1" dirty="0" smtClean="0">
                <a:solidFill>
                  <a:schemeClr val="tx1"/>
                </a:solidFill>
              </a:rPr>
              <a:t>     </a:t>
            </a:r>
            <a:br>
              <a:rPr lang="en-US" altLang="zh-CN" sz="2800" b="1" dirty="0" smtClean="0">
                <a:solidFill>
                  <a:schemeClr val="tx1"/>
                </a:solidFill>
              </a:rPr>
            </a:br>
            <a:r>
              <a:rPr lang="en-US" altLang="zh-CN" sz="2800" b="1" dirty="0" err="1" smtClean="0">
                <a:solidFill>
                  <a:srgbClr val="FF0000"/>
                </a:solidFill>
              </a:rPr>
              <a:t>漂亮烟盒是广告促销</a:t>
            </a:r>
            <a:r>
              <a:rPr lang="en-US" altLang="zh-CN" sz="2800" b="1" dirty="0" smtClean="0">
                <a:solidFill>
                  <a:srgbClr val="FF0000"/>
                </a:solidFill>
              </a:rPr>
              <a:t/>
            </a:r>
            <a:br>
              <a:rPr lang="en-US" altLang="zh-CN" sz="2800" b="1" dirty="0" smtClean="0">
                <a:solidFill>
                  <a:srgbClr val="FF0000"/>
                </a:solidFill>
              </a:rPr>
            </a:br>
            <a:r>
              <a:rPr lang="en-US" altLang="zh-CN" sz="2800" b="1" dirty="0" smtClean="0">
                <a:solidFill>
                  <a:srgbClr val="FF0000"/>
                </a:solidFill>
              </a:rPr>
              <a:t/>
            </a:r>
            <a:br>
              <a:rPr lang="en-US" altLang="zh-CN" sz="2800" b="1" dirty="0" smtClean="0">
                <a:solidFill>
                  <a:srgbClr val="FF0000"/>
                </a:solidFill>
              </a:rPr>
            </a:br>
            <a:r>
              <a:rPr lang="en-US" altLang="zh-CN" sz="2800" b="1" dirty="0" smtClean="0">
                <a:solidFill>
                  <a:srgbClr val="FF0000"/>
                </a:solidFill>
              </a:rPr>
              <a:t>70%</a:t>
            </a:r>
            <a:r>
              <a:rPr lang="en-US" altLang="zh-CN" sz="2800" b="1" dirty="0" smtClean="0"/>
              <a:t>的人认为我国烟盒上印制名山大川和精美图案是烟草公司的一种广告促销手段</a:t>
            </a:r>
            <a:br>
              <a:rPr lang="en-US" altLang="zh-CN" sz="2800" b="1" dirty="0" smtClean="0"/>
            </a:br>
            <a:r>
              <a:rPr lang="en-US" altLang="zh-CN" sz="2800" b="1" dirty="0" smtClean="0"/>
              <a:t/>
            </a:r>
            <a:br>
              <a:rPr lang="en-US" altLang="zh-CN" sz="2800" b="1" dirty="0" smtClean="0"/>
            </a:br>
            <a:r>
              <a:rPr lang="en-US" altLang="zh-CN" sz="2800" b="1" i="1" dirty="0" err="1" smtClean="0"/>
              <a:t>如果采用图形警示，甚至采用标准（平装）包装，将会进一步降低烟草品牌宣传的可能性</a:t>
            </a:r>
            <a:endParaRPr lang="zh-CN" altLang="en-US" sz="2800" b="1" dirty="0" smtClean="0"/>
          </a:p>
        </p:txBody>
      </p:sp>
      <p:graphicFrame>
        <p:nvGraphicFramePr>
          <p:cNvPr id="3" name="图表 2"/>
          <p:cNvGraphicFramePr/>
          <p:nvPr>
            <p:extLst>
              <p:ext uri="{D42A27DB-BD31-4B8C-83A1-F6EECF244321}">
                <p14:modId xmlns:p14="http://schemas.microsoft.com/office/powerpoint/2010/main" val="4162508681"/>
              </p:ext>
            </p:extLst>
          </p:nvPr>
        </p:nvGraphicFramePr>
        <p:xfrm>
          <a:off x="1472741" y="1998751"/>
          <a:ext cx="10076180" cy="435737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187450"/>
          </a:xfrm>
        </p:spPr>
        <p:txBody>
          <a:bodyPr>
            <a:normAutofit fontScale="90000"/>
          </a:bodyPr>
          <a:lstStyle/>
          <a:p>
            <a:r>
              <a:rPr lang="zh-CN" altLang="en-US" sz="3200" b="1" i="1" u="sng" dirty="0" smtClean="0">
                <a:solidFill>
                  <a:schemeClr val="tx1"/>
                </a:solidFill>
              </a:rPr>
              <a:t>如国内换成带有图形警示的烟盒</a:t>
            </a:r>
            <a:r>
              <a:rPr lang="zh-CN" altLang="en-US" sz="3200" b="1" dirty="0" smtClean="0"/>
              <a:t>：</a:t>
            </a:r>
            <a:br>
              <a:rPr lang="zh-CN" altLang="en-US" sz="3200" b="1" dirty="0" smtClean="0"/>
            </a:br>
            <a:r>
              <a:rPr lang="en-US" altLang="zh-CN" sz="3200" b="1" dirty="0" smtClean="0">
                <a:solidFill>
                  <a:srgbClr val="FF0000"/>
                </a:solidFill>
              </a:rPr>
              <a:t>81%</a:t>
            </a:r>
            <a:r>
              <a:rPr lang="zh-CN" altLang="en-US" sz="3200" b="1" dirty="0" smtClean="0"/>
              <a:t>吸烟者打算戒烟或减少吸烟</a:t>
            </a:r>
            <a:br>
              <a:rPr lang="zh-CN" altLang="en-US" sz="3200" b="1" dirty="0" smtClean="0"/>
            </a:br>
            <a:r>
              <a:rPr lang="en-US" altLang="zh-CN" sz="3200" b="1" dirty="0" smtClean="0">
                <a:solidFill>
                  <a:srgbClr val="FF0000"/>
                </a:solidFill>
              </a:rPr>
              <a:t>84%</a:t>
            </a:r>
            <a:r>
              <a:rPr lang="zh-CN" altLang="en-US" sz="3200" b="1" dirty="0" smtClean="0"/>
              <a:t>不吸烟者会劝家人朋友戒烟及自己拒绝吸烟！</a:t>
            </a:r>
            <a:endParaRPr lang="zh-CN" altLang="en-US" sz="3200" b="1" dirty="0">
              <a:solidFill>
                <a:srgbClr val="FF0000"/>
              </a:solidFill>
            </a:endParaRPr>
          </a:p>
        </p:txBody>
      </p:sp>
      <p:graphicFrame>
        <p:nvGraphicFramePr>
          <p:cNvPr id="6" name="内容占位符 5"/>
          <p:cNvGraphicFramePr>
            <a:graphicFrameLocks noGrp="1"/>
          </p:cNvGraphicFramePr>
          <p:nvPr>
            <p:ph idx="1"/>
          </p:nvPr>
        </p:nvGraphicFramePr>
        <p:xfrm>
          <a:off x="675640" y="2560955"/>
          <a:ext cx="9956165" cy="1656080"/>
        </p:xfrm>
        <a:graphic>
          <a:graphicData uri="http://schemas.openxmlformats.org/drawingml/2006/table">
            <a:tbl>
              <a:tblPr firstRow="1" bandRow="1">
                <a:tableStyleId>{5C22544A-7EE6-4342-B048-85BDC9FD1C3A}</a:tableStyleId>
              </a:tblPr>
              <a:tblGrid>
                <a:gridCol w="1659890"/>
                <a:gridCol w="1658620"/>
                <a:gridCol w="1659890"/>
                <a:gridCol w="1659255"/>
                <a:gridCol w="1659890"/>
                <a:gridCol w="1658620"/>
              </a:tblGrid>
              <a:tr h="370840">
                <a:tc>
                  <a:txBody>
                    <a:bodyPr/>
                    <a:lstStyle/>
                    <a:p>
                      <a:pPr indent="266700" algn="ctr">
                        <a:spcAft>
                          <a:spcPts val="0"/>
                        </a:spcAft>
                      </a:pPr>
                      <a:r>
                        <a:rPr lang="zh-CN" sz="2000" b="0" kern="100" dirty="0">
                          <a:solidFill>
                            <a:schemeClr val="tx1"/>
                          </a:solidFill>
                          <a:effectLst/>
                          <a:latin typeface="Calibri"/>
                          <a:ea typeface="华文仿宋"/>
                          <a:cs typeface="Times New Roman"/>
                        </a:rPr>
                        <a:t>吸烟情况</a:t>
                      </a:r>
                      <a:endParaRPr lang="zh-CN" sz="2000" b="0" kern="100" dirty="0">
                        <a:solidFill>
                          <a:schemeClr val="tx1"/>
                        </a:solidFill>
                        <a:effectLst/>
                        <a:latin typeface="Calibri"/>
                        <a:ea typeface="宋体"/>
                        <a:cs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66700" algn="ctr">
                        <a:spcAft>
                          <a:spcPts val="0"/>
                        </a:spcAft>
                      </a:pPr>
                      <a:r>
                        <a:rPr lang="zh-CN" altLang="en-US" sz="2000" b="0" kern="100" dirty="0" smtClean="0">
                          <a:solidFill>
                            <a:schemeClr val="tx1"/>
                          </a:solidFill>
                          <a:effectLst/>
                          <a:latin typeface="华文仿宋"/>
                          <a:ea typeface="宋体"/>
                          <a:cs typeface="Times New Roman"/>
                        </a:rPr>
                        <a:t>被调查人数</a:t>
                      </a:r>
                      <a:r>
                        <a:rPr lang="en-US" sz="2000" b="0" kern="100" dirty="0">
                          <a:solidFill>
                            <a:schemeClr val="tx1"/>
                          </a:solidFill>
                          <a:effectLst/>
                          <a:latin typeface="华文仿宋"/>
                          <a:ea typeface="宋体"/>
                          <a:cs typeface="Times New Roman"/>
                        </a:rPr>
                        <a:t> </a:t>
                      </a:r>
                      <a:endParaRPr lang="zh-CN" sz="2000" b="0" kern="100" dirty="0">
                        <a:solidFill>
                          <a:schemeClr val="tx1"/>
                        </a:solidFill>
                        <a:effectLst/>
                        <a:latin typeface="Calibri"/>
                        <a:ea typeface="宋体"/>
                        <a:cs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66700" algn="ctr">
                        <a:spcAft>
                          <a:spcPts val="0"/>
                        </a:spcAft>
                      </a:pPr>
                      <a:r>
                        <a:rPr lang="zh-CN" sz="2000" b="0" kern="100" dirty="0">
                          <a:solidFill>
                            <a:schemeClr val="tx1"/>
                          </a:solidFill>
                          <a:effectLst/>
                          <a:latin typeface="Calibri"/>
                          <a:ea typeface="华文仿宋"/>
                          <a:cs typeface="Times New Roman"/>
                        </a:rPr>
                        <a:t>减少吸烟</a:t>
                      </a:r>
                      <a:endParaRPr lang="zh-CN" sz="2000" b="0" kern="100" dirty="0">
                        <a:solidFill>
                          <a:schemeClr val="tx1"/>
                        </a:solidFill>
                        <a:effectLst/>
                        <a:latin typeface="Calibri"/>
                        <a:ea typeface="宋体"/>
                        <a:cs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66700" algn="ctr">
                        <a:spcAft>
                          <a:spcPts val="0"/>
                        </a:spcAft>
                      </a:pPr>
                      <a:r>
                        <a:rPr lang="zh-CN" sz="2000" b="0" kern="100" dirty="0">
                          <a:solidFill>
                            <a:schemeClr val="tx1"/>
                          </a:solidFill>
                          <a:latin typeface="Calibri"/>
                          <a:ea typeface="仿宋"/>
                          <a:cs typeface="Times New Roman"/>
                          <a:sym typeface="+mn-ea"/>
                        </a:rPr>
                        <a:t>打算</a:t>
                      </a:r>
                      <a:r>
                        <a:rPr lang="zh-CN" sz="2000" b="0" kern="100" dirty="0">
                          <a:solidFill>
                            <a:schemeClr val="tx1"/>
                          </a:solidFill>
                          <a:effectLst/>
                          <a:latin typeface="Calibri"/>
                          <a:ea typeface="仿宋"/>
                          <a:cs typeface="Times New Roman"/>
                        </a:rPr>
                        <a:t>戒烟</a:t>
                      </a:r>
                      <a:endParaRPr lang="zh-CN" sz="2000" b="0" kern="100" dirty="0">
                        <a:solidFill>
                          <a:schemeClr val="tx1"/>
                        </a:solidFill>
                        <a:effectLst/>
                        <a:latin typeface="Calibri"/>
                        <a:ea typeface="宋体"/>
                        <a:cs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66700" algn="ctr">
                        <a:spcAft>
                          <a:spcPts val="0"/>
                        </a:spcAft>
                      </a:pPr>
                      <a:r>
                        <a:rPr lang="zh-CN" sz="2000" b="0" kern="100" dirty="0">
                          <a:solidFill>
                            <a:schemeClr val="tx1"/>
                          </a:solidFill>
                          <a:effectLst/>
                          <a:latin typeface="Calibri"/>
                          <a:ea typeface="仿宋"/>
                          <a:cs typeface="Times New Roman"/>
                        </a:rPr>
                        <a:t>会劝导家人和朋友戒烟</a:t>
                      </a:r>
                      <a:endParaRPr lang="zh-CN" sz="2000" b="0" kern="100" dirty="0">
                        <a:solidFill>
                          <a:schemeClr val="tx1"/>
                        </a:solidFill>
                        <a:effectLst/>
                        <a:latin typeface="Calibri"/>
                        <a:ea typeface="宋体"/>
                        <a:cs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66700" algn="ctr">
                        <a:spcAft>
                          <a:spcPts val="0"/>
                        </a:spcAft>
                      </a:pPr>
                      <a:r>
                        <a:rPr lang="zh-CN" sz="2000" b="0" kern="100" dirty="0">
                          <a:solidFill>
                            <a:schemeClr val="tx1"/>
                          </a:solidFill>
                          <a:effectLst/>
                          <a:latin typeface="Calibri"/>
                          <a:ea typeface="仿宋"/>
                          <a:cs typeface="Times New Roman"/>
                        </a:rPr>
                        <a:t>拒绝吸第一支烟</a:t>
                      </a:r>
                      <a:endParaRPr lang="zh-CN" sz="2000" b="0" kern="100" dirty="0">
                        <a:solidFill>
                          <a:schemeClr val="tx1"/>
                        </a:solidFill>
                        <a:effectLst/>
                        <a:latin typeface="Calibri"/>
                        <a:ea typeface="宋体"/>
                        <a:cs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indent="266700" algn="ctr">
                        <a:spcAft>
                          <a:spcPts val="0"/>
                        </a:spcAft>
                      </a:pPr>
                      <a:r>
                        <a:rPr lang="zh-CN" sz="2000" b="0" kern="100">
                          <a:solidFill>
                            <a:schemeClr val="tx1"/>
                          </a:solidFill>
                          <a:effectLst/>
                          <a:latin typeface="Calibri"/>
                          <a:ea typeface="华文仿宋"/>
                          <a:cs typeface="Times New Roman"/>
                        </a:rPr>
                        <a:t>吸烟</a:t>
                      </a:r>
                      <a:endParaRPr lang="zh-CN" sz="2000" b="0" kern="100">
                        <a:solidFill>
                          <a:schemeClr val="tx1"/>
                        </a:solidFill>
                        <a:effectLst/>
                        <a:latin typeface="Calibri"/>
                        <a:ea typeface="宋体"/>
                        <a:cs typeface="Times New Roman"/>
                      </a:endParaRPr>
                    </a:p>
                  </a:txBody>
                  <a:tcPr marL="68580" marR="68580" marT="0" marB="0" anchor="b">
                    <a:lnT w="12700" cap="flat" cmpd="sng" algn="ctr">
                      <a:solidFill>
                        <a:schemeClr val="tx1"/>
                      </a:solidFill>
                      <a:prstDash val="solid"/>
                      <a:round/>
                      <a:headEnd type="none" w="med" len="med"/>
                      <a:tailEnd type="none" w="med" len="med"/>
                    </a:lnT>
                    <a:noFill/>
                  </a:tcPr>
                </a:tc>
                <a:tc>
                  <a:txBody>
                    <a:bodyPr/>
                    <a:lstStyle/>
                    <a:p>
                      <a:pPr indent="266700" algn="ctr">
                        <a:spcAft>
                          <a:spcPts val="0"/>
                        </a:spcAft>
                      </a:pPr>
                      <a:r>
                        <a:rPr lang="en-US" sz="2000" b="0" kern="100" dirty="0">
                          <a:solidFill>
                            <a:schemeClr val="tx1"/>
                          </a:solidFill>
                          <a:effectLst/>
                          <a:latin typeface="华文仿宋"/>
                          <a:ea typeface="宋体"/>
                          <a:cs typeface="Times New Roman"/>
                        </a:rPr>
                        <a:t>429</a:t>
                      </a:r>
                      <a:endParaRPr lang="zh-CN" sz="2000" b="0" kern="100" dirty="0">
                        <a:solidFill>
                          <a:schemeClr val="tx1"/>
                        </a:solidFill>
                        <a:effectLst/>
                        <a:latin typeface="Calibri"/>
                        <a:ea typeface="宋体"/>
                        <a:cs typeface="Times New Roman"/>
                      </a:endParaRPr>
                    </a:p>
                  </a:txBody>
                  <a:tcPr marL="68580" marR="6858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2000" b="0" kern="100" dirty="0" smtClean="0">
                          <a:solidFill>
                            <a:schemeClr val="tx1"/>
                          </a:solidFill>
                          <a:effectLst/>
                          <a:latin typeface="华文仿宋"/>
                          <a:ea typeface="宋体"/>
                          <a:cs typeface="Times New Roman"/>
                        </a:rPr>
                        <a:t>167</a:t>
                      </a:r>
                      <a:r>
                        <a:rPr lang="zh-CN" altLang="en-US" sz="2000" b="0" kern="100" dirty="0" smtClean="0">
                          <a:solidFill>
                            <a:schemeClr val="tx1"/>
                          </a:solidFill>
                          <a:effectLst/>
                          <a:latin typeface="华文仿宋"/>
                          <a:ea typeface="宋体"/>
                          <a:cs typeface="Times New Roman"/>
                        </a:rPr>
                        <a:t>（</a:t>
                      </a:r>
                      <a:r>
                        <a:rPr lang="en-US" altLang="zh-CN" sz="2000" b="0" kern="100" dirty="0" smtClean="0">
                          <a:solidFill>
                            <a:schemeClr val="tx1"/>
                          </a:solidFill>
                          <a:effectLst/>
                          <a:latin typeface="华文仿宋"/>
                          <a:ea typeface="宋体"/>
                          <a:cs typeface="Times New Roman"/>
                        </a:rPr>
                        <a:t>40%</a:t>
                      </a:r>
                      <a:r>
                        <a:rPr lang="zh-CN" altLang="en-US" sz="2000" b="0" kern="100" dirty="0" smtClean="0">
                          <a:solidFill>
                            <a:schemeClr val="tx1"/>
                          </a:solidFill>
                          <a:effectLst/>
                          <a:latin typeface="华文仿宋"/>
                          <a:ea typeface="宋体"/>
                          <a:cs typeface="Times New Roman"/>
                        </a:rPr>
                        <a:t>）</a:t>
                      </a:r>
                    </a:p>
                  </a:txBody>
                  <a:tcPr marL="68580" marR="6858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2000" b="0" kern="100" dirty="0" smtClean="0">
                          <a:solidFill>
                            <a:schemeClr val="tx1"/>
                          </a:solidFill>
                          <a:effectLst/>
                          <a:latin typeface="华文仿宋"/>
                          <a:ea typeface="宋体"/>
                          <a:cs typeface="Times New Roman"/>
                        </a:rPr>
                        <a:t>    181</a:t>
                      </a:r>
                      <a:r>
                        <a:rPr lang="zh-CN" altLang="en-US" sz="2000" b="0" kern="100" dirty="0" smtClean="0">
                          <a:solidFill>
                            <a:schemeClr val="tx1"/>
                          </a:solidFill>
                          <a:effectLst/>
                          <a:latin typeface="华文仿宋"/>
                          <a:ea typeface="宋体"/>
                          <a:cs typeface="Times New Roman"/>
                        </a:rPr>
                        <a:t>（</a:t>
                      </a:r>
                      <a:r>
                        <a:rPr lang="en-US" altLang="zh-CN" sz="2000" b="0" kern="100" dirty="0" smtClean="0">
                          <a:solidFill>
                            <a:schemeClr val="tx1"/>
                          </a:solidFill>
                          <a:effectLst/>
                          <a:latin typeface="华文仿宋"/>
                          <a:ea typeface="宋体"/>
                          <a:cs typeface="Times New Roman"/>
                        </a:rPr>
                        <a:t>42%</a:t>
                      </a:r>
                      <a:r>
                        <a:rPr lang="zh-CN" altLang="en-US" sz="2000" b="0" kern="100" dirty="0" smtClean="0">
                          <a:solidFill>
                            <a:schemeClr val="tx1"/>
                          </a:solidFill>
                          <a:effectLst/>
                          <a:latin typeface="华文仿宋"/>
                          <a:ea typeface="宋体"/>
                          <a:cs typeface="Times New Roman"/>
                        </a:rPr>
                        <a:t>）</a:t>
                      </a:r>
                    </a:p>
                  </a:txBody>
                  <a:tcPr marL="68580" marR="6858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2000" b="0" kern="100" dirty="0">
                          <a:solidFill>
                            <a:schemeClr val="tx1"/>
                          </a:solidFill>
                          <a:effectLst/>
                          <a:latin typeface="华文仿宋"/>
                          <a:ea typeface="宋体"/>
                          <a:cs typeface="Times New Roman"/>
                        </a:rPr>
                        <a:t>-</a:t>
                      </a:r>
                      <a:endParaRPr lang="zh-CN" sz="2000" b="0" kern="100" dirty="0">
                        <a:solidFill>
                          <a:schemeClr val="tx1"/>
                        </a:solidFill>
                        <a:effectLst/>
                        <a:latin typeface="Calibri"/>
                        <a:ea typeface="宋体"/>
                        <a:cs typeface="Times New Roman"/>
                      </a:endParaRPr>
                    </a:p>
                  </a:txBody>
                  <a:tcPr marL="68580" marR="6858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2000" b="0" kern="100" dirty="0">
                          <a:solidFill>
                            <a:schemeClr val="tx1"/>
                          </a:solidFill>
                          <a:effectLst/>
                          <a:latin typeface="华文仿宋"/>
                          <a:ea typeface="宋体"/>
                          <a:cs typeface="Times New Roman"/>
                        </a:rPr>
                        <a:t>-</a:t>
                      </a:r>
                      <a:endParaRPr lang="zh-CN" sz="2000" b="0" kern="100" dirty="0">
                        <a:solidFill>
                          <a:schemeClr val="tx1"/>
                        </a:solidFill>
                        <a:effectLst/>
                        <a:latin typeface="Calibri"/>
                        <a:ea typeface="宋体"/>
                        <a:cs typeface="Times New Roman"/>
                      </a:endParaRPr>
                    </a:p>
                  </a:txBody>
                  <a:tcPr marL="68580" marR="68580" marT="0" marB="0" anchor="b">
                    <a:lnT w="12700" cap="flat" cmpd="sng" algn="ctr">
                      <a:solidFill>
                        <a:schemeClr val="tx1"/>
                      </a:solidFill>
                      <a:prstDash val="solid"/>
                      <a:round/>
                      <a:headEnd type="none" w="med" len="med"/>
                      <a:tailEnd type="none" w="med" len="med"/>
                    </a:lnT>
                    <a:noFill/>
                  </a:tcPr>
                </a:tc>
              </a:tr>
              <a:tr h="370840">
                <a:tc>
                  <a:txBody>
                    <a:bodyPr/>
                    <a:lstStyle/>
                    <a:p>
                      <a:pPr indent="266700" algn="ctr">
                        <a:spcAft>
                          <a:spcPts val="0"/>
                        </a:spcAft>
                      </a:pPr>
                      <a:r>
                        <a:rPr lang="zh-CN" sz="2000" b="0" kern="100" dirty="0">
                          <a:solidFill>
                            <a:schemeClr val="tx1"/>
                          </a:solidFill>
                          <a:effectLst/>
                          <a:latin typeface="Calibri"/>
                          <a:ea typeface="华文仿宋"/>
                          <a:cs typeface="Times New Roman"/>
                        </a:rPr>
                        <a:t>不吸烟</a:t>
                      </a:r>
                      <a:endParaRPr lang="zh-CN" sz="2000" b="0" kern="100" dirty="0">
                        <a:solidFill>
                          <a:schemeClr val="tx1"/>
                        </a:solidFill>
                        <a:effectLst/>
                        <a:latin typeface="Calibri"/>
                        <a:ea typeface="宋体"/>
                        <a:cs typeface="Times New Roman"/>
                      </a:endParaRPr>
                    </a:p>
                  </a:txBody>
                  <a:tcPr marL="68580" marR="68580" marT="0" marB="0" anchor="b">
                    <a:lnB w="12700" cap="flat" cmpd="sng" algn="ctr">
                      <a:solidFill>
                        <a:schemeClr val="tx1"/>
                      </a:solidFill>
                      <a:prstDash val="solid"/>
                      <a:round/>
                      <a:headEnd type="none" w="med" len="med"/>
                      <a:tailEnd type="none" w="med" len="med"/>
                    </a:lnB>
                    <a:noFill/>
                  </a:tcPr>
                </a:tc>
                <a:tc>
                  <a:txBody>
                    <a:bodyPr/>
                    <a:lstStyle/>
                    <a:p>
                      <a:pPr indent="266700" algn="ctr">
                        <a:spcAft>
                          <a:spcPts val="0"/>
                        </a:spcAft>
                      </a:pPr>
                      <a:r>
                        <a:rPr lang="en-US" sz="2000" b="0" kern="100">
                          <a:solidFill>
                            <a:schemeClr val="tx1"/>
                          </a:solidFill>
                          <a:effectLst/>
                          <a:latin typeface="华文仿宋"/>
                          <a:ea typeface="宋体"/>
                          <a:cs typeface="Times New Roman"/>
                        </a:rPr>
                        <a:t>836</a:t>
                      </a:r>
                      <a:endParaRPr lang="zh-CN" sz="2000" b="0" kern="100">
                        <a:solidFill>
                          <a:schemeClr val="tx1"/>
                        </a:solidFill>
                        <a:effectLst/>
                        <a:latin typeface="Calibri"/>
                        <a:ea typeface="宋体"/>
                        <a:cs typeface="Times New Roman"/>
                      </a:endParaRPr>
                    </a:p>
                  </a:txBody>
                  <a:tcPr marL="68580" marR="68580" marT="0" marB="0" anchor="b">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000" b="0" kern="100">
                          <a:solidFill>
                            <a:schemeClr val="tx1"/>
                          </a:solidFill>
                          <a:effectLst/>
                          <a:latin typeface="华文仿宋"/>
                          <a:ea typeface="宋体"/>
                          <a:cs typeface="Times New Roman"/>
                        </a:rPr>
                        <a:t>-</a:t>
                      </a:r>
                      <a:endParaRPr lang="zh-CN" sz="2000" b="0" kern="100">
                        <a:solidFill>
                          <a:schemeClr val="tx1"/>
                        </a:solidFill>
                        <a:effectLst/>
                        <a:latin typeface="Calibri"/>
                        <a:ea typeface="宋体"/>
                        <a:cs typeface="Times New Roman"/>
                      </a:endParaRPr>
                    </a:p>
                  </a:txBody>
                  <a:tcPr marL="68580" marR="68580" marT="0" marB="0" anchor="b">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000" b="0" kern="100" dirty="0">
                          <a:solidFill>
                            <a:schemeClr val="tx1"/>
                          </a:solidFill>
                          <a:effectLst/>
                          <a:latin typeface="华文仿宋"/>
                          <a:ea typeface="宋体"/>
                          <a:cs typeface="Times New Roman"/>
                        </a:rPr>
                        <a:t>-</a:t>
                      </a:r>
                      <a:endParaRPr lang="zh-CN" sz="2000" b="0" kern="100" dirty="0">
                        <a:solidFill>
                          <a:schemeClr val="tx1"/>
                        </a:solidFill>
                        <a:effectLst/>
                        <a:latin typeface="Calibri"/>
                        <a:ea typeface="宋体"/>
                        <a:cs typeface="Times New Roman"/>
                      </a:endParaRPr>
                    </a:p>
                  </a:txBody>
                  <a:tcPr marL="68580" marR="68580" marT="0" marB="0" anchor="b">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000" b="0" kern="100">
                          <a:solidFill>
                            <a:schemeClr val="tx1"/>
                          </a:solidFill>
                          <a:effectLst/>
                          <a:latin typeface="华文仿宋"/>
                          <a:ea typeface="宋体"/>
                          <a:cs typeface="Times New Roman"/>
                        </a:rPr>
                        <a:t> 677</a:t>
                      </a:r>
                      <a:r>
                        <a:rPr lang="zh-CN" altLang="en-US" sz="2000" b="0" kern="100">
                          <a:solidFill>
                            <a:schemeClr val="tx1"/>
                          </a:solidFill>
                          <a:effectLst/>
                          <a:latin typeface="华文仿宋"/>
                          <a:ea typeface="宋体"/>
                          <a:cs typeface="Times New Roman"/>
                        </a:rPr>
                        <a:t>（</a:t>
                      </a:r>
                      <a:r>
                        <a:rPr lang="en-US" altLang="zh-CN" sz="2000" b="0" kern="100">
                          <a:solidFill>
                            <a:schemeClr val="tx1"/>
                          </a:solidFill>
                          <a:effectLst/>
                          <a:latin typeface="华文仿宋"/>
                          <a:ea typeface="宋体"/>
                          <a:cs typeface="Times New Roman"/>
                        </a:rPr>
                        <a:t>81%</a:t>
                      </a:r>
                      <a:r>
                        <a:rPr lang="zh-CN" altLang="en-US" sz="2000" b="0" kern="100">
                          <a:solidFill>
                            <a:schemeClr val="tx1"/>
                          </a:solidFill>
                          <a:effectLst/>
                          <a:latin typeface="华文仿宋"/>
                          <a:ea typeface="宋体"/>
                          <a:cs typeface="Times New Roman"/>
                        </a:rPr>
                        <a:t>）</a:t>
                      </a:r>
                    </a:p>
                  </a:txBody>
                  <a:tcPr marL="68580" marR="68580" marT="0" marB="0" anchor="b">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000" b="0" kern="100" dirty="0">
                          <a:solidFill>
                            <a:schemeClr val="tx1"/>
                          </a:solidFill>
                          <a:effectLst/>
                          <a:latin typeface="华文仿宋"/>
                          <a:ea typeface="宋体"/>
                          <a:cs typeface="Times New Roman"/>
                        </a:rPr>
                        <a:t>     201</a:t>
                      </a:r>
                      <a:r>
                        <a:rPr lang="zh-CN" altLang="en-US" sz="2000" b="0" kern="100" dirty="0">
                          <a:solidFill>
                            <a:schemeClr val="tx1"/>
                          </a:solidFill>
                          <a:effectLst/>
                          <a:latin typeface="华文仿宋"/>
                          <a:ea typeface="宋体"/>
                          <a:cs typeface="Times New Roman"/>
                        </a:rPr>
                        <a:t>（</a:t>
                      </a:r>
                      <a:r>
                        <a:rPr lang="en-US" altLang="zh-CN" sz="2000" b="0" kern="100" dirty="0">
                          <a:solidFill>
                            <a:schemeClr val="tx1"/>
                          </a:solidFill>
                          <a:effectLst/>
                          <a:latin typeface="华文仿宋"/>
                          <a:ea typeface="宋体"/>
                          <a:cs typeface="Times New Roman"/>
                        </a:rPr>
                        <a:t>24%</a:t>
                      </a:r>
                      <a:r>
                        <a:rPr lang="zh-CN" altLang="en-US" sz="2000" b="0" kern="100" dirty="0">
                          <a:solidFill>
                            <a:schemeClr val="tx1"/>
                          </a:solidFill>
                          <a:effectLst/>
                          <a:latin typeface="华文仿宋"/>
                          <a:ea typeface="宋体"/>
                          <a:cs typeface="Times New Roman"/>
                        </a:rPr>
                        <a:t>）</a:t>
                      </a:r>
                    </a:p>
                  </a:txBody>
                  <a:tcPr marL="68580" marR="68580" marT="0" marB="0" anchor="b">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765810" y="3933825"/>
            <a:ext cx="10165080" cy="1009015"/>
          </a:xfrm>
          <a:prstGeom prst="rect">
            <a:avLst/>
          </a:prstGeom>
          <a:noFill/>
        </p:spPr>
        <p:txBody>
          <a:bodyPr wrap="square" rtlCol="0">
            <a:spAutoFit/>
          </a:bodyPr>
          <a:lstStyle/>
          <a:p>
            <a:r>
              <a:rPr lang="en-US" sz="2400" b="1" dirty="0" smtClean="0">
                <a:solidFill>
                  <a:schemeClr val="tx1"/>
                </a:solidFill>
              </a:rPr>
              <a:t>  </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9150" y="555625"/>
            <a:ext cx="10515600" cy="1018507"/>
          </a:xfrm>
        </p:spPr>
        <p:txBody>
          <a:bodyPr>
            <a:normAutofit fontScale="90000"/>
          </a:bodyPr>
          <a:lstStyle/>
          <a:p>
            <a:r>
              <a:rPr lang="zh-CN" altLang="zh-CN" sz="3100" b="1" i="1" u="sng" dirty="0">
                <a:latin typeface="+mn-ea"/>
                <a:ea typeface="+mn-ea"/>
              </a:rPr>
              <a:t>如果国内烟包印上警示图形？</a:t>
            </a:r>
            <a:r>
              <a:rPr lang="zh-CN" altLang="zh-CN" sz="3100" b="1" dirty="0">
                <a:latin typeface="+mn-ea"/>
                <a:ea typeface="+mn-ea"/>
              </a:rPr>
              <a:t/>
            </a:r>
            <a:br>
              <a:rPr lang="zh-CN" altLang="zh-CN" sz="3100" b="1" dirty="0">
                <a:latin typeface="+mn-ea"/>
                <a:ea typeface="+mn-ea"/>
              </a:rPr>
            </a:br>
            <a:r>
              <a:rPr lang="en-US" altLang="zh-CN" sz="3100" b="1" dirty="0" smtClean="0">
                <a:solidFill>
                  <a:srgbClr val="FF0000"/>
                </a:solidFill>
                <a:latin typeface="+mn-ea"/>
                <a:sym typeface="+mn-ea"/>
              </a:rPr>
              <a:t>86%</a:t>
            </a:r>
            <a:r>
              <a:rPr lang="zh-CN" altLang="en-US" sz="3100" b="1" dirty="0" smtClean="0">
                <a:latin typeface="+mn-ea"/>
                <a:sym typeface="+mn-ea"/>
              </a:rPr>
              <a:t>的成人将不会把烟作为礼物赠送给他人</a:t>
            </a:r>
            <a:endParaRPr lang="en-US" altLang="zh-CN" sz="3100" b="1" dirty="0" smtClean="0">
              <a:latin typeface="+mn-ea"/>
            </a:endParaRPr>
          </a:p>
          <a:p>
            <a:r>
              <a:rPr lang="zh-CN" altLang="en-US" sz="3100" b="1" dirty="0" smtClean="0">
                <a:latin typeface="+mn-ea"/>
                <a:sym typeface="+mn-ea"/>
              </a:rPr>
              <a:t>吸烟的人也有</a:t>
            </a:r>
            <a:r>
              <a:rPr lang="en-US" altLang="zh-CN" sz="3100" b="1" dirty="0" smtClean="0">
                <a:latin typeface="+mn-ea"/>
                <a:sym typeface="+mn-ea"/>
              </a:rPr>
              <a:t>83%</a:t>
            </a:r>
            <a:r>
              <a:rPr lang="zh-CN" altLang="en-US" sz="3100" b="1" dirty="0" smtClean="0">
                <a:latin typeface="+mn-ea"/>
                <a:sym typeface="+mn-ea"/>
              </a:rPr>
              <a:t>将减少送烟陋习</a:t>
            </a:r>
            <a:endParaRPr lang="en-US" altLang="zh-CN" sz="3100" b="1" dirty="0" smtClean="0">
              <a:latin typeface="+mn-ea"/>
            </a:endParaRPr>
          </a:p>
          <a:p>
            <a:endParaRPr lang="en-US" altLang="zh-CN" sz="3200" b="1" dirty="0" smtClean="0">
              <a:latin typeface="+mn-ea"/>
              <a:ea typeface="+mn-ea"/>
            </a:endParaRPr>
          </a:p>
        </p:txBody>
      </p:sp>
      <p:sp>
        <p:nvSpPr>
          <p:cNvPr id="3" name="内容占位符 2"/>
          <p:cNvSpPr>
            <a:spLocks noGrp="1"/>
          </p:cNvSpPr>
          <p:nvPr>
            <p:ph idx="1"/>
          </p:nvPr>
        </p:nvSpPr>
        <p:spPr>
          <a:xfrm>
            <a:off x="838200" y="1395663"/>
            <a:ext cx="10515600" cy="4781300"/>
          </a:xfrm>
        </p:spPr>
        <p:txBody>
          <a:bodyPr/>
          <a:lstStyle/>
          <a:p>
            <a:endParaRPr lang="en-US" altLang="zh-CN" dirty="0" smtClean="0">
              <a:latin typeface="+mn-ea"/>
            </a:endParaRPr>
          </a:p>
        </p:txBody>
      </p:sp>
      <p:graphicFrame>
        <p:nvGraphicFramePr>
          <p:cNvPr id="4" name="图表 3"/>
          <p:cNvGraphicFramePr/>
          <p:nvPr/>
        </p:nvGraphicFramePr>
        <p:xfrm>
          <a:off x="969010" y="1541145"/>
          <a:ext cx="10218420" cy="48234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813970"/>
          </a:xfrm>
        </p:spPr>
        <p:txBody>
          <a:bodyPr>
            <a:normAutofit/>
          </a:bodyPr>
          <a:lstStyle/>
          <a:p>
            <a:r>
              <a:rPr lang="en-US" altLang="zh-CN" sz="3200" b="1" dirty="0" smtClean="0">
                <a:solidFill>
                  <a:srgbClr val="FF0000"/>
                </a:solidFill>
              </a:rPr>
              <a:t>71%</a:t>
            </a:r>
            <a:r>
              <a:rPr lang="zh-CN" altLang="en-US" sz="3200" b="1" dirty="0" smtClean="0">
                <a:solidFill>
                  <a:srgbClr val="FF0000"/>
                </a:solidFill>
              </a:rPr>
              <a:t>的公众</a:t>
            </a:r>
            <a:r>
              <a:rPr lang="zh-CN" altLang="en-US" sz="3200" b="1" dirty="0" smtClean="0"/>
              <a:t>支持我国采用图形警示</a:t>
            </a:r>
            <a:endParaRPr lang="zh-CN" altLang="en-US" sz="3200" b="1" dirty="0"/>
          </a:p>
        </p:txBody>
      </p:sp>
      <p:graphicFrame>
        <p:nvGraphicFramePr>
          <p:cNvPr id="8" name="图表 7"/>
          <p:cNvGraphicFramePr/>
          <p:nvPr/>
        </p:nvGraphicFramePr>
        <p:xfrm>
          <a:off x="1229995" y="1158875"/>
          <a:ext cx="9723755" cy="50196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smtClean="0"/>
              <a:t>青少年调查结果：</a:t>
            </a:r>
            <a:r>
              <a:rPr lang="zh-CN" altLang="en-US" sz="4000" dirty="0" smtClean="0">
                <a:solidFill>
                  <a:srgbClr val="FF0000"/>
                </a:solidFill>
              </a:rPr>
              <a:t>漂亮烟盒对青少年影响堪忧</a:t>
            </a:r>
            <a:br>
              <a:rPr lang="zh-CN" altLang="en-US" sz="4000" dirty="0" smtClean="0">
                <a:solidFill>
                  <a:srgbClr val="FF0000"/>
                </a:solidFill>
              </a:rPr>
            </a:br>
            <a:endParaRPr lang="zh-CN" altLang="en-US" sz="4000" dirty="0">
              <a:solidFill>
                <a:srgbClr val="FF0000"/>
              </a:solidFill>
            </a:endParaRPr>
          </a:p>
        </p:txBody>
      </p:sp>
      <p:sp>
        <p:nvSpPr>
          <p:cNvPr id="3" name="内容占位符 2"/>
          <p:cNvSpPr>
            <a:spLocks noGrp="1"/>
          </p:cNvSpPr>
          <p:nvPr>
            <p:ph idx="1"/>
          </p:nvPr>
        </p:nvSpPr>
        <p:spPr/>
        <p:txBody>
          <a:bodyPr>
            <a:normAutofit/>
          </a:bodyPr>
          <a:lstStyle/>
          <a:p>
            <a:endParaRPr lang="zh-CN" altLang="en-US" dirty="0" smtClean="0"/>
          </a:p>
          <a:p>
            <a:pPr marL="0" indent="0">
              <a:buNone/>
            </a:pPr>
            <a:r>
              <a:rPr lang="zh-CN" altLang="en-US" dirty="0" smtClean="0"/>
              <a:t>烟草</a:t>
            </a:r>
            <a:r>
              <a:rPr lang="zh-CN" altLang="en-US" dirty="0"/>
              <a:t>包装醒目华丽，烟草业广告促销</a:t>
            </a:r>
            <a:r>
              <a:rPr lang="zh-CN" altLang="en-US" dirty="0" smtClean="0"/>
              <a:t>手段，警示</a:t>
            </a:r>
            <a:r>
              <a:rPr lang="zh-CN" altLang="en-US" dirty="0"/>
              <a:t>作用根本不</a:t>
            </a:r>
            <a:r>
              <a:rPr lang="zh-CN" altLang="en-US" dirty="0" smtClean="0"/>
              <a:t>到位</a:t>
            </a:r>
            <a:endParaRPr lang="en-US" altLang="zh-CN" dirty="0" smtClean="0"/>
          </a:p>
          <a:p>
            <a:r>
              <a:rPr lang="zh-CN" altLang="en-US" sz="2400" dirty="0" smtClean="0"/>
              <a:t>有</a:t>
            </a:r>
            <a:r>
              <a:rPr lang="en-US" altLang="zh-CN" sz="2400" dirty="0" smtClean="0">
                <a:solidFill>
                  <a:srgbClr val="FF0000"/>
                </a:solidFill>
              </a:rPr>
              <a:t>93%</a:t>
            </a:r>
            <a:r>
              <a:rPr lang="zh-CN" altLang="en-US" sz="2400" dirty="0" smtClean="0"/>
              <a:t>的学生能默写出最少</a:t>
            </a:r>
            <a:r>
              <a:rPr lang="en-US" altLang="zh-CN" sz="2400" dirty="0" smtClean="0"/>
              <a:t>1</a:t>
            </a:r>
            <a:r>
              <a:rPr lang="zh-CN" altLang="en-US" sz="2400" dirty="0" smtClean="0"/>
              <a:t>种烟的品牌</a:t>
            </a:r>
          </a:p>
          <a:p>
            <a:r>
              <a:rPr lang="zh-CN" altLang="en-US" sz="2400" dirty="0" smtClean="0"/>
              <a:t>最多能列出</a:t>
            </a:r>
            <a:r>
              <a:rPr lang="en-US" altLang="zh-CN" sz="2400" dirty="0" smtClean="0">
                <a:solidFill>
                  <a:srgbClr val="FF0000"/>
                </a:solidFill>
              </a:rPr>
              <a:t>9</a:t>
            </a:r>
            <a:r>
              <a:rPr lang="zh-CN" altLang="en-US" sz="2400" dirty="0" smtClean="0"/>
              <a:t>种，</a:t>
            </a:r>
            <a:r>
              <a:rPr lang="en-US" altLang="zh-CN" sz="2400" dirty="0" smtClean="0"/>
              <a:t>86%</a:t>
            </a:r>
            <a:r>
              <a:rPr lang="zh-CN" altLang="en-US" sz="2400" dirty="0" smtClean="0"/>
              <a:t>的学生知道</a:t>
            </a:r>
            <a:r>
              <a:rPr lang="en-US" altLang="zh-CN" sz="2400" dirty="0" smtClean="0"/>
              <a:t>“</a:t>
            </a:r>
            <a:r>
              <a:rPr lang="zh-CN" altLang="en-US" sz="2400" dirty="0" smtClean="0"/>
              <a:t>中华</a:t>
            </a:r>
            <a:r>
              <a:rPr lang="en-US" altLang="zh-CN" sz="2400" dirty="0" smtClean="0"/>
              <a:t>”</a:t>
            </a:r>
            <a:r>
              <a:rPr lang="zh-CN" altLang="en-US" sz="2400" dirty="0" smtClean="0"/>
              <a:t>，学生一共列出了国产的</a:t>
            </a:r>
            <a:r>
              <a:rPr lang="en-US" altLang="zh-CN" sz="2400" dirty="0" smtClean="0"/>
              <a:t>27</a:t>
            </a:r>
            <a:r>
              <a:rPr lang="zh-CN" altLang="en-US" sz="2400" dirty="0" smtClean="0"/>
              <a:t>种品牌和进口的</a:t>
            </a:r>
            <a:r>
              <a:rPr lang="en-US" altLang="zh-CN" sz="2400" dirty="0" smtClean="0"/>
              <a:t>2</a:t>
            </a:r>
            <a:r>
              <a:rPr lang="zh-CN" altLang="en-US" sz="2400" dirty="0" smtClean="0"/>
              <a:t>种品牌</a:t>
            </a:r>
            <a:endParaRPr lang="en-US" altLang="zh-CN" sz="2400" dirty="0" smtClean="0"/>
          </a:p>
          <a:p>
            <a:pPr marL="0" indent="0">
              <a:buNone/>
            </a:pPr>
            <a:r>
              <a:rPr lang="zh-CN" altLang="zh-CN" sz="2400" dirty="0" smtClean="0"/>
              <a:t>（</a:t>
            </a:r>
            <a:r>
              <a:rPr lang="zh-CN" altLang="zh-CN" sz="2400" dirty="0"/>
              <a:t>美国马里兰大学与约翰斯·霍普金斯－布隆伯格公共卫生学院研究人员一项对六国２４２３名５岁至６岁儿童的调查结果发现，中国儿童认识香烟商标的比例最高，８６％的中国儿童能认出至少一种香烟品牌）</a:t>
            </a:r>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仅有 </a:t>
            </a:r>
            <a:r>
              <a:rPr lang="zh-CN" altLang="en-US" dirty="0">
                <a:solidFill>
                  <a:schemeClr val="accent2"/>
                </a:solidFill>
              </a:rPr>
              <a:t>6%</a:t>
            </a:r>
            <a:r>
              <a:rPr lang="zh-CN" altLang="en-US" dirty="0"/>
              <a:t>全面知晓烟草的危害，加强青少年烟草危害宣传迫在眉睫</a:t>
            </a:r>
            <a:r>
              <a:rPr lang="en-US" altLang="zh-CN" dirty="0"/>
              <a:t>!</a:t>
            </a:r>
          </a:p>
        </p:txBody>
      </p:sp>
      <p:sp>
        <p:nvSpPr>
          <p:cNvPr id="3" name="内容占位符 2"/>
          <p:cNvSpPr>
            <a:spLocks noGrp="1"/>
          </p:cNvSpPr>
          <p:nvPr>
            <p:ph idx="1"/>
          </p:nvPr>
        </p:nvSpPr>
        <p:spPr>
          <a:xfrm>
            <a:off x="838200" y="2126255"/>
            <a:ext cx="10515600" cy="4050708"/>
          </a:xfrm>
        </p:spPr>
        <p:txBody>
          <a:bodyPr>
            <a:normAutofit/>
          </a:bodyPr>
          <a:lstStyle/>
          <a:p>
            <a:r>
              <a:rPr lang="zh-CN" altLang="en-US" dirty="0"/>
              <a:t>有</a:t>
            </a:r>
            <a:r>
              <a:rPr lang="en-US" altLang="zh-CN" dirty="0"/>
              <a:t>85%</a:t>
            </a:r>
            <a:r>
              <a:rPr lang="zh-CN" altLang="en-US" dirty="0"/>
              <a:t>的学生注意到烟包上的文字字样，但</a:t>
            </a:r>
            <a:r>
              <a:rPr lang="zh-CN" altLang="en-US" dirty="0">
                <a:solidFill>
                  <a:schemeClr val="tx1"/>
                </a:solidFill>
              </a:rPr>
              <a:t>仅有</a:t>
            </a:r>
            <a:r>
              <a:rPr lang="en-US" altLang="zh-CN" dirty="0">
                <a:solidFill>
                  <a:srgbClr val="FF0000"/>
                </a:solidFill>
              </a:rPr>
              <a:t> 6%</a:t>
            </a:r>
            <a:r>
              <a:rPr lang="zh-CN" altLang="en-US" dirty="0"/>
              <a:t>知道烟草的危害</a:t>
            </a:r>
          </a:p>
          <a:p>
            <a:r>
              <a:rPr lang="en-US" altLang="zh-CN" dirty="0"/>
              <a:t>87%</a:t>
            </a:r>
            <a:r>
              <a:rPr lang="zh-CN" altLang="en-US" dirty="0"/>
              <a:t>的学生看到图形警示不舒服（吃惊、震撼、恐惧、恶心）</a:t>
            </a:r>
          </a:p>
          <a:p>
            <a:r>
              <a:rPr lang="en-US" altLang="zh-CN" dirty="0" smtClean="0"/>
              <a:t>79%</a:t>
            </a:r>
            <a:r>
              <a:rPr lang="zh-CN" altLang="en-US" dirty="0" smtClean="0"/>
              <a:t>的学生认为图形警示直观显示烟害</a:t>
            </a:r>
            <a:endParaRPr lang="en-US" altLang="zh-CN" dirty="0" smtClean="0"/>
          </a:p>
          <a:p>
            <a:r>
              <a:rPr lang="en-US" altLang="zh-CN" dirty="0" smtClean="0"/>
              <a:t>73%</a:t>
            </a:r>
            <a:r>
              <a:rPr lang="zh-CN" altLang="en-US" dirty="0" smtClean="0"/>
              <a:t>的学生认为图形警示比文字警示告知烟草危害更具体有效</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6737668" y="3732848"/>
          <a:ext cx="3438525" cy="2695575"/>
        </p:xfrm>
        <a:graphic>
          <a:graphicData uri="http://schemas.openxmlformats.org/drawingml/2006/chart">
            <c:chart xmlns:c="http://schemas.openxmlformats.org/drawingml/2006/chart" xmlns:r="http://schemas.openxmlformats.org/officeDocument/2006/relationships" r:id="rId2"/>
          </a:graphicData>
        </a:graphic>
      </p:graphicFrame>
      <p:sp>
        <p:nvSpPr>
          <p:cNvPr id="2" name="标题 1"/>
          <p:cNvSpPr>
            <a:spLocks noGrp="1"/>
          </p:cNvSpPr>
          <p:nvPr>
            <p:ph type="title"/>
          </p:nvPr>
        </p:nvSpPr>
        <p:spPr>
          <a:xfrm>
            <a:off x="838200" y="506776"/>
            <a:ext cx="10515600" cy="1183912"/>
          </a:xfrm>
        </p:spPr>
        <p:txBody>
          <a:bodyPr>
            <a:normAutofit fontScale="90000"/>
          </a:bodyPr>
          <a:lstStyle/>
          <a:p>
            <a:r>
              <a:rPr lang="zh-CN" altLang="en-US" sz="4000" dirty="0"/>
              <a:t>烟包图形警示后</a:t>
            </a:r>
            <a:r>
              <a:rPr lang="en-US" altLang="zh-CN" sz="4000" dirty="0"/>
              <a:t>72%</a:t>
            </a:r>
            <a:r>
              <a:rPr lang="zh-CN" altLang="en-US" sz="4000" dirty="0"/>
              <a:t>的</a:t>
            </a:r>
            <a:r>
              <a:rPr lang="zh-CN" altLang="en-US" sz="4000" dirty="0">
                <a:solidFill>
                  <a:srgbClr val="FF0000"/>
                </a:solidFill>
              </a:rPr>
              <a:t>学生不会尝试吸烟！</a:t>
            </a:r>
            <a:r>
              <a:rPr lang="en-US" altLang="zh-CN" sz="4000" dirty="0">
                <a:solidFill>
                  <a:srgbClr val="FF0000"/>
                </a:solidFill>
              </a:rPr>
              <a:t/>
            </a:r>
            <a:br>
              <a:rPr lang="en-US" altLang="zh-CN" sz="4000" dirty="0">
                <a:solidFill>
                  <a:srgbClr val="FF0000"/>
                </a:solidFill>
              </a:rPr>
            </a:br>
            <a:r>
              <a:rPr lang="zh-CN" altLang="en-US" sz="4000" dirty="0"/>
              <a:t>家人朋友吸烟的学生中</a:t>
            </a:r>
            <a:r>
              <a:rPr lang="en-US" altLang="zh-CN" sz="4000" dirty="0"/>
              <a:t>85%</a:t>
            </a:r>
            <a:r>
              <a:rPr lang="zh-CN" altLang="en-US" sz="4000" dirty="0">
                <a:solidFill>
                  <a:srgbClr val="FF0000"/>
                </a:solidFill>
              </a:rPr>
              <a:t>劝家人戒烟</a:t>
            </a:r>
            <a:r>
              <a:rPr lang="en-US" altLang="zh-CN" sz="4000" dirty="0">
                <a:solidFill>
                  <a:srgbClr val="FF0000"/>
                </a:solidFill>
              </a:rPr>
              <a:t/>
            </a:r>
            <a:br>
              <a:rPr lang="en-US" altLang="zh-CN" sz="4000" dirty="0">
                <a:solidFill>
                  <a:srgbClr val="FF0000"/>
                </a:solidFill>
              </a:rPr>
            </a:br>
            <a:endParaRPr lang="zh-CN" altLang="en-US" dirty="0"/>
          </a:p>
        </p:txBody>
      </p:sp>
      <p:sp>
        <p:nvSpPr>
          <p:cNvPr id="3" name="内容占位符 2"/>
          <p:cNvSpPr>
            <a:spLocks noGrp="1"/>
          </p:cNvSpPr>
          <p:nvPr>
            <p:ph idx="1"/>
          </p:nvPr>
        </p:nvSpPr>
        <p:spPr/>
        <p:txBody>
          <a:bodyPr>
            <a:normAutofit/>
          </a:bodyPr>
          <a:lstStyle/>
          <a:p>
            <a:endParaRPr lang="zh-CN" altLang="en-US" dirty="0"/>
          </a:p>
        </p:txBody>
      </p:sp>
      <p:graphicFrame>
        <p:nvGraphicFramePr>
          <p:cNvPr id="5" name="图表 4"/>
          <p:cNvGraphicFramePr/>
          <p:nvPr/>
        </p:nvGraphicFramePr>
        <p:xfrm>
          <a:off x="1075055" y="2937828"/>
          <a:ext cx="4572000" cy="3381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p:cNvGraphicFramePr/>
          <p:nvPr/>
        </p:nvGraphicFramePr>
        <p:xfrm>
          <a:off x="8517573" y="2377758"/>
          <a:ext cx="3438525" cy="26955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4349" y="-85724"/>
            <a:ext cx="10515600" cy="1926662"/>
          </a:xfrm>
        </p:spPr>
        <p:txBody>
          <a:bodyPr/>
          <a:lstStyle/>
          <a:p>
            <a:r>
              <a:rPr lang="zh-CN" altLang="en-US" sz="3200" dirty="0">
                <a:solidFill>
                  <a:schemeClr val="tx1"/>
                </a:solidFill>
                <a:latin typeface="微软雅黑" pitchFamily="34" charset="-122"/>
                <a:ea typeface="微软雅黑" pitchFamily="34" charset="-122"/>
              </a:rPr>
              <a:t/>
            </a:r>
            <a:br>
              <a:rPr lang="zh-CN" altLang="en-US" sz="3200" dirty="0">
                <a:solidFill>
                  <a:schemeClr val="tx1"/>
                </a:solidFill>
                <a:latin typeface="微软雅黑" pitchFamily="34" charset="-122"/>
                <a:ea typeface="微软雅黑" pitchFamily="34" charset="-122"/>
              </a:rPr>
            </a:br>
            <a:r>
              <a:rPr lang="zh-CN" altLang="en-US" sz="3200" dirty="0">
                <a:solidFill>
                  <a:schemeClr val="tx1"/>
                </a:solidFill>
                <a:latin typeface="微软雅黑" pitchFamily="34" charset="-122"/>
                <a:ea typeface="微软雅黑" pitchFamily="34" charset="-122"/>
              </a:rPr>
              <a:t>调查结论：警示图形上烟包是公众支持的明白直接告知烟害，能减少吸烟和劝阻戒烟的</a:t>
            </a:r>
            <a:r>
              <a:rPr lang="zh-CN" altLang="en-US" sz="3200" dirty="0">
                <a:solidFill>
                  <a:schemeClr val="tx1"/>
                </a:solidFill>
                <a:latin typeface="微软雅黑" pitchFamily="34" charset="-122"/>
                <a:ea typeface="微软雅黑" pitchFamily="34" charset="-122"/>
                <a:sym typeface="+mn-ea"/>
              </a:rPr>
              <a:t>有效措施</a:t>
            </a:r>
            <a:br>
              <a:rPr lang="zh-CN" altLang="en-US" sz="3200" dirty="0">
                <a:solidFill>
                  <a:schemeClr val="tx1"/>
                </a:solidFill>
                <a:latin typeface="微软雅黑" pitchFamily="34" charset="-122"/>
                <a:ea typeface="微软雅黑" pitchFamily="34" charset="-122"/>
                <a:sym typeface="+mn-ea"/>
              </a:rPr>
            </a:br>
            <a:r>
              <a:rPr lang="zh-CN" altLang="en-US" sz="3200" dirty="0">
                <a:solidFill>
                  <a:schemeClr val="tx1"/>
                </a:solidFill>
                <a:latin typeface="微软雅黑" pitchFamily="34" charset="-122"/>
                <a:ea typeface="微软雅黑" pitchFamily="34" charset="-122"/>
                <a:sym typeface="+mn-ea"/>
              </a:rPr>
              <a:t>              </a:t>
            </a:r>
            <a:r>
              <a:rPr lang="zh-CN" altLang="en-US" sz="3200" dirty="0">
                <a:solidFill>
                  <a:srgbClr val="FF0000"/>
                </a:solidFill>
                <a:latin typeface="微软雅黑" pitchFamily="34" charset="-122"/>
                <a:ea typeface="微软雅黑" pitchFamily="34" charset="-122"/>
                <a:sym typeface="+mn-ea"/>
              </a:rPr>
              <a:t>国内警示图形上烟包刻不容缓！！！</a:t>
            </a:r>
          </a:p>
        </p:txBody>
      </p:sp>
      <p:sp>
        <p:nvSpPr>
          <p:cNvPr id="63489" name="Rectangle 1"/>
          <p:cNvSpPr>
            <a:spLocks noChangeArrowheads="1"/>
          </p:cNvSpPr>
          <p:nvPr/>
        </p:nvSpPr>
        <p:spPr bwMode="auto">
          <a:xfrm>
            <a:off x="742950" y="2517023"/>
            <a:ext cx="12192000" cy="332398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558800" algn="l" defTabSz="914400" rtl="0" eaLnBrk="0" fontAlgn="base" latinLnBrk="0" hangingPunct="0">
              <a:lnSpc>
                <a:spcPct val="150000"/>
              </a:lnSpc>
              <a:spcBef>
                <a:spcPct val="0"/>
              </a:spcBef>
              <a:spcAft>
                <a:spcPct val="0"/>
              </a:spcAft>
              <a:buClrTx/>
              <a:buSzTx/>
              <a:buFontTx/>
              <a:buNone/>
            </a:pPr>
            <a:r>
              <a:rPr kumimoji="0" lang="en-US" altLang="zh-CN" sz="28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rPr>
              <a:t>1.</a:t>
            </a:r>
            <a:r>
              <a:rPr kumimoji="0" lang="zh-CN" altLang="en-US" sz="28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rPr>
              <a:t>公众多数不知道烟包上可以印图形警示</a:t>
            </a:r>
          </a:p>
          <a:p>
            <a:pPr marL="0" marR="0" lvl="0" indent="558800" algn="l" defTabSz="914400" rtl="0" eaLnBrk="0" fontAlgn="base" latinLnBrk="0" hangingPunct="0">
              <a:lnSpc>
                <a:spcPct val="150000"/>
              </a:lnSpc>
              <a:spcBef>
                <a:spcPct val="0"/>
              </a:spcBef>
              <a:spcAft>
                <a:spcPct val="0"/>
              </a:spcAft>
              <a:buClrTx/>
              <a:buSzTx/>
              <a:buFontTx/>
              <a:buNone/>
            </a:pPr>
            <a:r>
              <a:rPr kumimoji="0" lang="en-US" altLang="zh-CN" sz="28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rPr>
              <a:t>2.</a:t>
            </a:r>
            <a:r>
              <a:rPr kumimoji="0" lang="zh-CN" altLang="en-US" sz="28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rPr>
              <a:t>图形警示比文字更明白告知危害</a:t>
            </a:r>
          </a:p>
          <a:p>
            <a:pPr marL="0" marR="0" lvl="0" indent="558800" algn="l" defTabSz="914400" rtl="0" eaLnBrk="0" fontAlgn="base" latinLnBrk="0" hangingPunct="0">
              <a:lnSpc>
                <a:spcPct val="150000"/>
              </a:lnSpc>
              <a:spcBef>
                <a:spcPct val="0"/>
              </a:spcBef>
              <a:spcAft>
                <a:spcPct val="0"/>
              </a:spcAft>
              <a:buClrTx/>
              <a:buSzTx/>
              <a:buFontTx/>
              <a:buNone/>
            </a:pPr>
            <a:r>
              <a:rPr kumimoji="0" lang="en-US" altLang="zh-CN" sz="28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rPr>
              <a:t>3.</a:t>
            </a:r>
            <a:r>
              <a:rPr kumimoji="0" lang="zh-CN" altLang="en-US" sz="28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rPr>
              <a:t>更换烟包图形警示，可减少吸烟、劝阻吸烟、减少送烟陋习</a:t>
            </a:r>
          </a:p>
          <a:p>
            <a:pPr marL="0" marR="0" lvl="0" indent="558800" algn="l" defTabSz="914400" rtl="0" eaLnBrk="0" fontAlgn="base" latinLnBrk="0" hangingPunct="0">
              <a:lnSpc>
                <a:spcPct val="150000"/>
              </a:lnSpc>
              <a:spcBef>
                <a:spcPct val="0"/>
              </a:spcBef>
              <a:spcAft>
                <a:spcPct val="0"/>
              </a:spcAft>
              <a:buClrTx/>
              <a:buSzTx/>
              <a:buFontTx/>
              <a:buNone/>
            </a:pPr>
            <a:r>
              <a:rPr kumimoji="0" lang="en-US" altLang="zh-CN" sz="28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rPr>
              <a:t>4.</a:t>
            </a:r>
            <a:r>
              <a:rPr kumimoji="0" lang="zh-CN" altLang="en-US" sz="28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rPr>
              <a:t>多数公众认为</a:t>
            </a:r>
            <a:r>
              <a:rPr lang="zh-CN" altLang="en-US" sz="2800" dirty="0" smtClean="0">
                <a:solidFill>
                  <a:srgbClr val="000000"/>
                </a:solidFill>
                <a:latin typeface="微软雅黑" pitchFamily="34" charset="-122"/>
                <a:ea typeface="微软雅黑" pitchFamily="34" charset="-122"/>
                <a:cs typeface="Arial" pitchFamily="34" charset="0"/>
                <a:sym typeface="+mn-ea"/>
              </a:rPr>
              <a:t>精美的烟包是广告手段，多数成人</a:t>
            </a:r>
            <a:r>
              <a:rPr kumimoji="0" lang="zh-CN" altLang="en-US" sz="28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rPr>
              <a:t>支持烟包上图形警示</a:t>
            </a:r>
          </a:p>
          <a:p>
            <a:pPr marL="0" marR="0" lvl="0" indent="558800" algn="l" defTabSz="914400" rtl="0" eaLnBrk="0" fontAlgn="base" latinLnBrk="0" hangingPunct="0">
              <a:lnSpc>
                <a:spcPct val="150000"/>
              </a:lnSpc>
              <a:spcBef>
                <a:spcPct val="0"/>
              </a:spcBef>
              <a:spcAft>
                <a:spcPct val="0"/>
              </a:spcAft>
              <a:buClrTx/>
              <a:buSzTx/>
              <a:buFontTx/>
              <a:buNone/>
            </a:pPr>
            <a:r>
              <a:rPr lang="en-US" altLang="zh-CN" sz="2800" dirty="0" smtClean="0">
                <a:solidFill>
                  <a:srgbClr val="000000"/>
                </a:solidFill>
                <a:latin typeface="微软雅黑" pitchFamily="34" charset="-122"/>
                <a:ea typeface="微软雅黑" pitchFamily="34" charset="-122"/>
                <a:cs typeface="Arial" pitchFamily="34" charset="0"/>
              </a:rPr>
              <a:t>5.</a:t>
            </a:r>
            <a:r>
              <a:rPr lang="zh-CN" altLang="en-US" sz="2800" dirty="0">
                <a:solidFill>
                  <a:srgbClr val="000000"/>
                </a:solidFill>
                <a:latin typeface="微软雅黑" pitchFamily="34" charset="-122"/>
                <a:ea typeface="微软雅黑" pitchFamily="34" charset="-122"/>
                <a:cs typeface="Arial" pitchFamily="34" charset="0"/>
              </a:rPr>
              <a:t>烟</a:t>
            </a:r>
            <a:r>
              <a:rPr lang="zh-CN" altLang="en-US" sz="2800" dirty="0" smtClean="0">
                <a:solidFill>
                  <a:srgbClr val="000000"/>
                </a:solidFill>
                <a:latin typeface="微软雅黑" pitchFamily="34" charset="-122"/>
                <a:ea typeface="微软雅黑" pitchFamily="34" charset="-122"/>
                <a:cs typeface="Arial" pitchFamily="34" charset="0"/>
              </a:rPr>
              <a:t>包上图形警示对青少年拒绝吸第一</a:t>
            </a:r>
            <a:r>
              <a:rPr lang="zh-CN" altLang="en-US" sz="2800" smtClean="0">
                <a:solidFill>
                  <a:srgbClr val="000000"/>
                </a:solidFill>
                <a:latin typeface="微软雅黑" pitchFamily="34" charset="-122"/>
                <a:ea typeface="微软雅黑" pitchFamily="34" charset="-122"/>
                <a:cs typeface="Arial" pitchFamily="34" charset="0"/>
              </a:rPr>
              <a:t>支烟，极为重要！</a:t>
            </a:r>
            <a:endParaRPr kumimoji="0" lang="zh-CN" altLang="en-US" sz="28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11021" r="7879"/>
          <a:stretch>
            <a:fillRect/>
          </a:stretch>
        </p:blipFill>
        <p:spPr>
          <a:xfrm>
            <a:off x="99151" y="200657"/>
            <a:ext cx="4296578" cy="2889576"/>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9151" y="3481329"/>
            <a:ext cx="4296578" cy="3035147"/>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336316" y="3492345"/>
            <a:ext cx="4017484" cy="3013113"/>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13389" r="10352"/>
          <a:stretch>
            <a:fillRect/>
          </a:stretch>
        </p:blipFill>
        <p:spPr>
          <a:xfrm>
            <a:off x="7238082" y="200657"/>
            <a:ext cx="4115718" cy="2889575"/>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l="7752" r="32366"/>
          <a:stretch>
            <a:fillRect/>
          </a:stretch>
        </p:blipFill>
        <p:spPr>
          <a:xfrm>
            <a:off x="4478356" y="1033013"/>
            <a:ext cx="2787268" cy="465462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1156771" y="984680"/>
            <a:ext cx="9380600" cy="5311618"/>
          </a:xfrm>
        </p:spPr>
        <p:txBody>
          <a:bodyPr>
            <a:normAutofit lnSpcReduction="10000"/>
          </a:bodyPr>
          <a:lstStyle/>
          <a:p>
            <a:endParaRPr lang="zh-CN" altLang="zh-CN" b="1" dirty="0"/>
          </a:p>
          <a:p>
            <a:pPr algn="l"/>
            <a:r>
              <a:rPr lang="en-US" altLang="zh-CN" dirty="0" smtClean="0">
                <a:solidFill>
                  <a:schemeClr val="tx1"/>
                </a:solidFill>
                <a:latin typeface="微软雅黑" pitchFamily="34" charset="-122"/>
                <a:ea typeface="微软雅黑" pitchFamily="34" charset="-122"/>
                <a:sym typeface="+mn-ea"/>
              </a:rPr>
              <a:t>《</a:t>
            </a:r>
            <a:r>
              <a:rPr lang="en-US" altLang="zh-CN" dirty="0">
                <a:solidFill>
                  <a:schemeClr val="tx1"/>
                </a:solidFill>
                <a:latin typeface="微软雅黑" pitchFamily="34" charset="-122"/>
                <a:ea typeface="微软雅黑" pitchFamily="34" charset="-122"/>
                <a:sym typeface="+mn-ea"/>
              </a:rPr>
              <a:t>烟草控制框架公约》第11条 :  图形健康警告占烟草制品包装的50%或以上，并且政府建立每12到36个月修改健康警告内容的轮换制度</a:t>
            </a:r>
          </a:p>
          <a:p>
            <a:pPr algn="l">
              <a:buClrTx/>
              <a:buFont typeface="Wingdings" charset="0"/>
            </a:pPr>
            <a:r>
              <a:rPr lang="zh-CN" altLang="en-US" dirty="0" smtClean="0">
                <a:solidFill>
                  <a:schemeClr val="tx1"/>
                </a:solidFill>
                <a:latin typeface="宋体" pitchFamily="2" charset="-122"/>
                <a:ea typeface="宋体" pitchFamily="2" charset="-122"/>
                <a:sym typeface="+mn-ea"/>
              </a:rPr>
              <a:t>    </a:t>
            </a:r>
            <a:r>
              <a:rPr lang="zh-CN" altLang="en-US" dirty="0" smtClean="0">
                <a:solidFill>
                  <a:schemeClr val="tx1"/>
                </a:solidFill>
                <a:latin typeface="宋体" pitchFamily="2" charset="-122"/>
                <a:sym typeface="+mn-ea"/>
              </a:rPr>
              <a:t>●</a:t>
            </a:r>
            <a:r>
              <a:rPr lang="zh-CN" altLang="en-US" dirty="0" smtClean="0">
                <a:solidFill>
                  <a:schemeClr val="tx1"/>
                </a:solidFill>
                <a:latin typeface="微软雅黑" pitchFamily="34" charset="-122"/>
                <a:ea typeface="微软雅黑" pitchFamily="34" charset="-122"/>
                <a:sym typeface="+mn-ea"/>
              </a:rPr>
              <a:t>提高公众对烟草危害的认识和减少烟草使用的</a:t>
            </a:r>
            <a:r>
              <a:rPr lang="zh-CN" altLang="en-US" sz="2400" dirty="0" smtClean="0">
                <a:solidFill>
                  <a:schemeClr val="tx1"/>
                </a:solidFill>
                <a:latin typeface="微软雅黑" pitchFamily="34" charset="-122"/>
                <a:ea typeface="微软雅黑" pitchFamily="34" charset="-122"/>
                <a:sym typeface="+mn-ea"/>
              </a:rPr>
              <a:t>最有效政策</a:t>
            </a:r>
          </a:p>
          <a:p>
            <a:pPr algn="l"/>
            <a:r>
              <a:rPr lang="zh-CN" altLang="en-US" dirty="0" smtClean="0">
                <a:solidFill>
                  <a:schemeClr val="tx1"/>
                </a:solidFill>
                <a:latin typeface="微软雅黑" pitchFamily="34" charset="-122"/>
                <a:ea typeface="微软雅黑" pitchFamily="34" charset="-122"/>
                <a:sym typeface="+mn-ea"/>
              </a:rPr>
              <a:t>       </a:t>
            </a:r>
            <a:r>
              <a:rPr lang="zh-CN" altLang="en-US" dirty="0" smtClean="0">
                <a:solidFill>
                  <a:schemeClr val="tx1"/>
                </a:solidFill>
                <a:latin typeface="宋体" pitchFamily="2" charset="-122"/>
                <a:sym typeface="+mn-ea"/>
              </a:rPr>
              <a:t>●</a:t>
            </a:r>
            <a:r>
              <a:rPr lang="zh-CN" altLang="en-US" dirty="0" smtClean="0">
                <a:solidFill>
                  <a:schemeClr val="tx1"/>
                </a:solidFill>
                <a:latin typeface="微软雅黑" pitchFamily="34" charset="-122"/>
                <a:ea typeface="微软雅黑" pitchFamily="34" charset="-122"/>
                <a:sym typeface="+mn-ea"/>
              </a:rPr>
              <a:t>是高优先重点的公共卫生工具</a:t>
            </a:r>
          </a:p>
          <a:p>
            <a:pPr algn="l"/>
            <a:r>
              <a:rPr lang="zh-CN" altLang="en-US" dirty="0" smtClean="0">
                <a:solidFill>
                  <a:schemeClr val="tx1"/>
                </a:solidFill>
                <a:latin typeface="微软雅黑" pitchFamily="34" charset="-122"/>
                <a:ea typeface="微软雅黑" pitchFamily="34" charset="-122"/>
                <a:sym typeface="+mn-ea"/>
              </a:rPr>
              <a:t>       </a:t>
            </a:r>
            <a:r>
              <a:rPr lang="zh-CN" altLang="en-US" dirty="0" smtClean="0">
                <a:solidFill>
                  <a:schemeClr val="tx1"/>
                </a:solidFill>
                <a:latin typeface="宋体" pitchFamily="2" charset="-122"/>
                <a:sym typeface="+mn-ea"/>
              </a:rPr>
              <a:t>●</a:t>
            </a:r>
            <a:r>
              <a:rPr lang="zh-CN" altLang="en-US" dirty="0" smtClean="0">
                <a:solidFill>
                  <a:schemeClr val="tx1"/>
                </a:solidFill>
                <a:latin typeface="微软雅黑" pitchFamily="34" charset="-122"/>
                <a:ea typeface="微软雅黑" pitchFamily="34" charset="-122"/>
                <a:sym typeface="+mn-ea"/>
              </a:rPr>
              <a:t>图形健康警告比仅有文字的健康警告能更有效地传播烟草使用对吸烟者的危害</a:t>
            </a:r>
            <a:endParaRPr lang="en-US" altLang="zh-CN" dirty="0" smtClean="0">
              <a:solidFill>
                <a:schemeClr val="tx1"/>
              </a:solidFill>
              <a:latin typeface="微软雅黑" pitchFamily="34" charset="-122"/>
              <a:ea typeface="微软雅黑" pitchFamily="34" charset="-122"/>
              <a:sym typeface="+mn-ea"/>
            </a:endParaRPr>
          </a:p>
          <a:p>
            <a:pPr algn="l"/>
            <a:r>
              <a:rPr lang="en-US" altLang="zh-CN" dirty="0" smtClean="0">
                <a:latin typeface="微软雅黑" pitchFamily="34" charset="-122"/>
                <a:ea typeface="微软雅黑" pitchFamily="34" charset="-122"/>
              </a:rPr>
              <a:t>《</a:t>
            </a:r>
            <a:r>
              <a:rPr lang="en-US" altLang="zh-CN" dirty="0">
                <a:latin typeface="微软雅黑" pitchFamily="34" charset="-122"/>
                <a:ea typeface="微软雅黑" pitchFamily="34" charset="-122"/>
              </a:rPr>
              <a:t>2015</a:t>
            </a:r>
            <a:r>
              <a:rPr lang="zh-CN" altLang="en-US" dirty="0">
                <a:latin typeface="微软雅黑" pitchFamily="34" charset="-122"/>
                <a:ea typeface="微软雅黑" pitchFamily="34" charset="-122"/>
              </a:rPr>
              <a:t>中国成人烟草调查报告</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a:t>
            </a:r>
          </a:p>
          <a:p>
            <a:pPr algn="l"/>
            <a:r>
              <a:rPr lang="zh-CN" altLang="en-US" dirty="0">
                <a:latin typeface="微软雅黑" pitchFamily="34" charset="-122"/>
                <a:ea typeface="微软雅黑" pitchFamily="34" charset="-122"/>
              </a:rPr>
              <a:t>　　</a:t>
            </a:r>
            <a:r>
              <a:rPr lang="zh-CN" altLang="en-US" dirty="0">
                <a:latin typeface="宋体" pitchFamily="2" charset="-122"/>
              </a:rPr>
              <a:t>●</a:t>
            </a:r>
            <a:r>
              <a:rPr lang="en-US" altLang="zh-CN" dirty="0">
                <a:latin typeface="微软雅黑" pitchFamily="34" charset="-122"/>
                <a:ea typeface="微软雅黑" pitchFamily="34" charset="-122"/>
              </a:rPr>
              <a:t>52.1%</a:t>
            </a:r>
            <a:r>
              <a:rPr lang="zh-CN" altLang="en-US" dirty="0">
                <a:latin typeface="微软雅黑" pitchFamily="34" charset="-122"/>
                <a:ea typeface="微软雅黑" pitchFamily="34" charset="-122"/>
              </a:rPr>
              <a:t>男性吸烟，女性２</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７</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，成人吸烟率</a:t>
            </a:r>
            <a:r>
              <a:rPr lang="en-US" altLang="zh-CN" dirty="0">
                <a:latin typeface="微软雅黑" pitchFamily="34" charset="-122"/>
                <a:ea typeface="微软雅黑" pitchFamily="34" charset="-122"/>
              </a:rPr>
              <a:t>27.7%</a:t>
            </a:r>
          </a:p>
          <a:p>
            <a:pPr algn="l"/>
            <a:r>
              <a:rPr lang="zh-CN" altLang="en-US" dirty="0">
                <a:latin typeface="微软雅黑" pitchFamily="34" charset="-122"/>
                <a:ea typeface="微软雅黑" pitchFamily="34" charset="-122"/>
              </a:rPr>
              <a:t>　　</a:t>
            </a:r>
            <a:r>
              <a:rPr lang="zh-CN" altLang="en-US" dirty="0">
                <a:latin typeface="宋体" pitchFamily="2" charset="-122"/>
              </a:rPr>
              <a:t>●</a:t>
            </a:r>
            <a:r>
              <a:rPr lang="zh-CN" altLang="en-US" dirty="0">
                <a:latin typeface="微软雅黑" pitchFamily="34" charset="-122"/>
                <a:ea typeface="微软雅黑" pitchFamily="34" charset="-122"/>
              </a:rPr>
              <a:t>吸烟者达</a:t>
            </a:r>
            <a:r>
              <a:rPr lang="en-US" altLang="zh-CN" dirty="0">
                <a:latin typeface="微软雅黑" pitchFamily="34" charset="-122"/>
                <a:ea typeface="微软雅黑" pitchFamily="34" charset="-122"/>
              </a:rPr>
              <a:t>3.16</a:t>
            </a:r>
            <a:r>
              <a:rPr lang="zh-CN" altLang="en-US" dirty="0">
                <a:latin typeface="微软雅黑" pitchFamily="34" charset="-122"/>
                <a:ea typeface="微软雅黑" pitchFamily="34" charset="-122"/>
              </a:rPr>
              <a:t>亿</a:t>
            </a:r>
          </a:p>
          <a:p>
            <a:pPr algn="l"/>
            <a:r>
              <a:rPr lang="zh-CN" altLang="en-US" dirty="0">
                <a:latin typeface="微软雅黑" pitchFamily="34" charset="-122"/>
                <a:ea typeface="微软雅黑" pitchFamily="34" charset="-122"/>
              </a:rPr>
              <a:t>　　</a:t>
            </a:r>
            <a:r>
              <a:rPr lang="zh-CN" altLang="en-US" dirty="0">
                <a:latin typeface="宋体" pitchFamily="2" charset="-122"/>
              </a:rPr>
              <a:t>●</a:t>
            </a:r>
            <a:r>
              <a:rPr lang="zh-CN" altLang="en-US" dirty="0">
                <a:latin typeface="微软雅黑" pitchFamily="34" charset="-122"/>
                <a:ea typeface="微软雅黑" pitchFamily="34" charset="-122"/>
              </a:rPr>
              <a:t>吸烟者人数比</a:t>
            </a:r>
            <a:r>
              <a:rPr lang="en-US" altLang="zh-CN" dirty="0">
                <a:latin typeface="微软雅黑" pitchFamily="34" charset="-122"/>
                <a:ea typeface="微软雅黑" pitchFamily="34" charset="-122"/>
              </a:rPr>
              <a:t>2010</a:t>
            </a:r>
            <a:r>
              <a:rPr lang="zh-CN" altLang="en-US" dirty="0">
                <a:latin typeface="微软雅黑" pitchFamily="34" charset="-122"/>
                <a:ea typeface="微软雅黑" pitchFamily="34" charset="-122"/>
              </a:rPr>
              <a:t>年增加</a:t>
            </a:r>
            <a:r>
              <a:rPr lang="en-US" altLang="zh-CN" dirty="0">
                <a:latin typeface="微软雅黑" pitchFamily="34" charset="-122"/>
                <a:ea typeface="微软雅黑" pitchFamily="34" charset="-122"/>
              </a:rPr>
              <a:t>1500</a:t>
            </a:r>
            <a:r>
              <a:rPr lang="zh-CN" altLang="en-US" dirty="0">
                <a:latin typeface="微软雅黑" pitchFamily="34" charset="-122"/>
                <a:ea typeface="微软雅黑" pitchFamily="34" charset="-122"/>
              </a:rPr>
              <a:t>万</a:t>
            </a:r>
            <a:endParaRPr lang="en-US" altLang="zh-CN" dirty="0">
              <a:latin typeface="微软雅黑" pitchFamily="34" charset="-122"/>
              <a:ea typeface="微软雅黑" pitchFamily="34" charset="-122"/>
            </a:endParaRPr>
          </a:p>
          <a:p>
            <a:pPr algn="l"/>
            <a:r>
              <a:rPr lang="en-US" altLang="zh-CN" dirty="0">
                <a:latin typeface="微软雅黑" pitchFamily="34" charset="-122"/>
                <a:ea typeface="微软雅黑" pitchFamily="34" charset="-122"/>
              </a:rPr>
              <a:t> 2014</a:t>
            </a:r>
            <a:r>
              <a:rPr lang="zh-CN" altLang="zh-CN" dirty="0">
                <a:latin typeface="微软雅黑" pitchFamily="34" charset="-122"/>
                <a:ea typeface="微软雅黑" pitchFamily="34" charset="-122"/>
              </a:rPr>
              <a:t>年中国卷烟年产量约为</a:t>
            </a:r>
            <a:r>
              <a:rPr lang="en-US" altLang="zh-CN" dirty="0">
                <a:latin typeface="微软雅黑" pitchFamily="34" charset="-122"/>
                <a:ea typeface="微软雅黑" pitchFamily="34" charset="-122"/>
              </a:rPr>
              <a:t>1304.9</a:t>
            </a:r>
            <a:r>
              <a:rPr lang="zh-CN" altLang="zh-CN" dirty="0">
                <a:latin typeface="微软雅黑" pitchFamily="34" charset="-122"/>
                <a:ea typeface="微软雅黑" pitchFamily="34" charset="-122"/>
              </a:rPr>
              <a:t>亿盒</a:t>
            </a:r>
            <a:r>
              <a:rPr lang="zh-CN" altLang="en-US" dirty="0">
                <a:latin typeface="微软雅黑" pitchFamily="34" charset="-122"/>
                <a:ea typeface="微软雅黑" pitchFamily="34" charset="-122"/>
              </a:rPr>
              <a:t>，始终没有图形警示</a:t>
            </a:r>
            <a:endParaRPr lang="zh-CN" altLang="zh-CN" dirty="0">
              <a:latin typeface="微软雅黑" pitchFamily="34" charset="-122"/>
              <a:ea typeface="微软雅黑" pitchFamily="34" charset="-122"/>
            </a:endParaRPr>
          </a:p>
          <a:p>
            <a:pPr algn="l"/>
            <a:endParaRPr lang="zh-CN" altLang="en-US" dirty="0" smtClean="0">
              <a:solidFill>
                <a:schemeClr val="tx1"/>
              </a:solidFill>
              <a:latin typeface="微软雅黑" pitchFamily="34" charset="-122"/>
              <a:ea typeface="微软雅黑" pitchFamily="34" charset="-122"/>
              <a:sym typeface="+mn-ea"/>
            </a:endParaRPr>
          </a:p>
        </p:txBody>
      </p:sp>
      <p:sp>
        <p:nvSpPr>
          <p:cNvPr id="3" name="矩形 2"/>
          <p:cNvSpPr/>
          <p:nvPr/>
        </p:nvSpPr>
        <p:spPr>
          <a:xfrm>
            <a:off x="4738134" y="399904"/>
            <a:ext cx="1377300" cy="584775"/>
          </a:xfrm>
          <a:prstGeom prst="rect">
            <a:avLst/>
          </a:prstGeom>
        </p:spPr>
        <p:txBody>
          <a:bodyPr wrap="none">
            <a:spAutoFit/>
          </a:bodyPr>
          <a:lstStyle/>
          <a:p>
            <a:r>
              <a:rPr lang="zh-CN" altLang="en-US" sz="3200" dirty="0" smtClean="0"/>
              <a:t>背    景</a:t>
            </a:r>
            <a:endParaRPr lang="zh-CN" alt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3794354" y="1637072"/>
            <a:ext cx="4420498" cy="3611494"/>
          </a:xfrm>
          <a:custGeom>
            <a:avLst/>
            <a:gdLst>
              <a:gd name="connsiteX0" fmla="*/ 0 w 3391976"/>
              <a:gd name="connsiteY0" fmla="*/ 0 h 2751567"/>
              <a:gd name="connsiteX1" fmla="*/ 3391976 w 3391976"/>
              <a:gd name="connsiteY1" fmla="*/ 0 h 2751567"/>
              <a:gd name="connsiteX2" fmla="*/ 1695988 w 3391976"/>
              <a:gd name="connsiteY2" fmla="*/ 2751567 h 2751567"/>
            </a:gdLst>
            <a:ahLst/>
            <a:cxnLst>
              <a:cxn ang="0">
                <a:pos x="connsiteX0" y="connsiteY0"/>
              </a:cxn>
              <a:cxn ang="0">
                <a:pos x="connsiteX1" y="connsiteY1"/>
              </a:cxn>
              <a:cxn ang="0">
                <a:pos x="connsiteX2" y="connsiteY2"/>
              </a:cxn>
            </a:cxnLst>
            <a:rect l="l" t="t" r="r" b="b"/>
            <a:pathLst>
              <a:path w="3391976" h="2751567">
                <a:moveTo>
                  <a:pt x="0" y="0"/>
                </a:moveTo>
                <a:lnTo>
                  <a:pt x="3391976" y="0"/>
                </a:lnTo>
                <a:lnTo>
                  <a:pt x="1695988" y="2751567"/>
                </a:lnTo>
                <a:close/>
              </a:path>
            </a:pathLst>
          </a:custGeom>
          <a:solidFill>
            <a:srgbClr val="093983"/>
          </a:solidFill>
          <a:ln>
            <a:noFill/>
          </a:ln>
        </p:spPr>
        <p:style>
          <a:lnRef idx="2">
            <a:schemeClr val="accent1">
              <a:shade val="50000"/>
            </a:schemeClr>
          </a:lnRef>
          <a:fillRef idx="1">
            <a:schemeClr val="accent1"/>
          </a:fillRef>
          <a:effectRef idx="0">
            <a:schemeClr val="accent1"/>
          </a:effectRef>
          <a:fontRef idx="minor">
            <a:schemeClr val="lt1"/>
          </a:fontRef>
        </p:style>
        <p:txBody>
          <a:bodyPr bIns="936000" anchor="ctr"/>
          <a:lstStyle/>
          <a:p>
            <a:pPr algn="ctr">
              <a:lnSpc>
                <a:spcPct val="80000"/>
              </a:lnSpc>
              <a:defRPr/>
            </a:pPr>
            <a:r>
              <a:rPr lang="zh-CN" altLang="en-US" sz="5400" b="1" dirty="0" smtClean="0">
                <a:solidFill>
                  <a:srgbClr val="FFFFFF"/>
                </a:solidFill>
                <a:effectLst>
                  <a:outerShdw blurRad="38100" dist="38100" dir="2700000" algn="tl">
                    <a:srgbClr val="000000">
                      <a:alpha val="43137"/>
                    </a:srgbClr>
                  </a:outerShdw>
                </a:effectLst>
                <a:latin typeface="微软雅黑" pitchFamily="34" charset="-122"/>
                <a:ea typeface="微软雅黑" pitchFamily="34" charset="-122"/>
                <a:cs typeface="Meiryo UI" pitchFamily="34" charset="-128"/>
              </a:rPr>
              <a:t>谢谢</a:t>
            </a:r>
            <a:endParaRPr lang="en-US" altLang="zh-CN" sz="5400" b="1" dirty="0" smtClean="0">
              <a:solidFill>
                <a:srgbClr val="FFFFFF"/>
              </a:solidFill>
              <a:effectLst>
                <a:outerShdw blurRad="38100" dist="38100" dir="2700000" algn="tl">
                  <a:srgbClr val="000000">
                    <a:alpha val="43137"/>
                  </a:srgbClr>
                </a:outerShdw>
              </a:effectLst>
              <a:latin typeface="微软雅黑" pitchFamily="34" charset="-122"/>
              <a:ea typeface="微软雅黑" pitchFamily="34" charset="-122"/>
              <a:cs typeface="Meiryo UI" pitchFamily="34" charset="-128"/>
            </a:endParaRPr>
          </a:p>
          <a:p>
            <a:pPr algn="ctr">
              <a:lnSpc>
                <a:spcPct val="80000"/>
              </a:lnSpc>
              <a:defRPr/>
            </a:pPr>
            <a:r>
              <a:rPr lang="en-US" altLang="zh-CN" sz="5400" b="1" dirty="0" smtClean="0">
                <a:solidFill>
                  <a:srgbClr val="FFFFFF"/>
                </a:solidFill>
                <a:effectLst>
                  <a:outerShdw blurRad="38100" dist="38100" dir="2700000" algn="tl">
                    <a:srgbClr val="000000">
                      <a:alpha val="43137"/>
                    </a:srgbClr>
                  </a:outerShdw>
                </a:effectLst>
                <a:latin typeface="微软雅黑" pitchFamily="34" charset="-122"/>
                <a:ea typeface="微软雅黑" pitchFamily="34" charset="-122"/>
                <a:cs typeface="Meiryo UI" pitchFamily="34" charset="-128"/>
              </a:rPr>
              <a:t>Thank you</a:t>
            </a:r>
            <a:endParaRPr lang="zh-CN" altLang="en-US" sz="5400" b="1"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cs typeface="Meiryo UI" pitchFamily="34" charset="-128"/>
            </a:endParaRPr>
          </a:p>
        </p:txBody>
      </p:sp>
      <p:sp>
        <p:nvSpPr>
          <p:cNvPr id="3" name="标题 2"/>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719667" y="1484313"/>
            <a:ext cx="10972800" cy="1143000"/>
          </a:xfrm>
        </p:spPr>
        <p:txBody>
          <a:bodyPr/>
          <a:lstStyle/>
          <a:p>
            <a:r>
              <a:rPr lang="zh-CN" altLang="en-US" sz="3600" b="1" dirty="0" smtClean="0">
                <a:solidFill>
                  <a:srgbClr val="C00000"/>
                </a:solidFill>
                <a:latin typeface="微软雅黑" pitchFamily="34" charset="-122"/>
                <a:ea typeface="微软雅黑" pitchFamily="34" charset="-122"/>
              </a:rPr>
              <a:t>泰国</a:t>
            </a:r>
          </a:p>
        </p:txBody>
      </p:sp>
      <p:sp>
        <p:nvSpPr>
          <p:cNvPr id="4" name="灯片编号占位符 3"/>
          <p:cNvSpPr>
            <a:spLocks noGrp="1"/>
          </p:cNvSpPr>
          <p:nvPr>
            <p:ph type="sldNum" sz="quarter" idx="12"/>
          </p:nvPr>
        </p:nvSpPr>
        <p:spPr/>
        <p:txBody>
          <a:bodyPr/>
          <a:lstStyle/>
          <a:p>
            <a:pPr>
              <a:defRPr/>
            </a:pPr>
            <a:fld id="{9738158C-0A01-46D1-AFF5-883A54F46FD0}" type="slidenum">
              <a:rPr lang="zh-CN" altLang="en-US" smtClean="0"/>
              <a:t>3</a:t>
            </a:fld>
            <a:endParaRPr lang="en-US" altLang="zh-CN"/>
          </a:p>
        </p:txBody>
      </p:sp>
      <p:pic>
        <p:nvPicPr>
          <p:cNvPr id="19460" name="Picture 5"/>
          <p:cNvPicPr>
            <a:picLocks noChangeAspect="1" noChangeArrowheads="1"/>
          </p:cNvPicPr>
          <p:nvPr/>
        </p:nvPicPr>
        <p:blipFill>
          <a:blip r:embed="rId2" cstate="print"/>
          <a:srcRect/>
          <a:stretch>
            <a:fillRect/>
          </a:stretch>
        </p:blipFill>
        <p:spPr bwMode="auto">
          <a:xfrm>
            <a:off x="223684" y="2397841"/>
            <a:ext cx="11658600" cy="3899719"/>
          </a:xfrm>
          <a:prstGeom prst="rect">
            <a:avLst/>
          </a:prstGeom>
          <a:solidFill>
            <a:schemeClr val="bg2"/>
          </a:solidFill>
          <a:ln w="9525">
            <a:noFill/>
            <a:miter lim="800000"/>
            <a:headEnd/>
            <a:tailEnd/>
          </a:ln>
        </p:spPr>
      </p:pic>
      <p:sp>
        <p:nvSpPr>
          <p:cNvPr id="9" name="圆角矩形 8"/>
          <p:cNvSpPr/>
          <p:nvPr/>
        </p:nvSpPr>
        <p:spPr>
          <a:xfrm>
            <a:off x="373696" y="764099"/>
            <a:ext cx="11040533" cy="1079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zh-CN" sz="3600" b="1" dirty="0" smtClean="0">
                <a:solidFill>
                  <a:schemeClr val="tx1"/>
                </a:solidFill>
                <a:latin typeface="微软雅黑" pitchFamily="34" charset="-122"/>
                <a:ea typeface="微软雅黑" pitchFamily="34" charset="-122"/>
                <a:cs typeface="+mj-cs"/>
              </a:rPr>
              <a:t>越来越多的国家扩大了图形警示的尺寸</a:t>
            </a:r>
          </a:p>
          <a:p>
            <a:pPr>
              <a:defRPr/>
            </a:pPr>
            <a:r>
              <a:rPr lang="zh-CN" altLang="en-US" sz="3600" b="1" dirty="0" smtClean="0">
                <a:solidFill>
                  <a:schemeClr val="tx1"/>
                </a:solidFill>
                <a:latin typeface="微软雅黑" pitchFamily="34" charset="-122"/>
                <a:ea typeface="微软雅黑" pitchFamily="34" charset="-122"/>
              </a:rPr>
              <a:t>　</a:t>
            </a:r>
            <a:r>
              <a:rPr lang="zh-CN" altLang="zh-CN" sz="3600" b="1" dirty="0" smtClean="0">
                <a:solidFill>
                  <a:schemeClr val="tx1"/>
                </a:solidFill>
                <a:latin typeface="微软雅黑" pitchFamily="34" charset="-122"/>
                <a:ea typeface="微软雅黑" pitchFamily="34" charset="-122"/>
              </a:rPr>
              <a:t>超过</a:t>
            </a:r>
            <a:r>
              <a:rPr lang="en-US" altLang="zh-CN" sz="3600" b="1" dirty="0" smtClean="0">
                <a:solidFill>
                  <a:schemeClr val="tx1"/>
                </a:solidFill>
                <a:latin typeface="微软雅黑" pitchFamily="34" charset="-122"/>
                <a:ea typeface="微软雅黑" pitchFamily="34" charset="-122"/>
              </a:rPr>
              <a:t>60</a:t>
            </a:r>
            <a:r>
              <a:rPr lang="zh-CN" altLang="zh-CN" sz="3600" b="1" dirty="0" smtClean="0">
                <a:solidFill>
                  <a:schemeClr val="tx1"/>
                </a:solidFill>
                <a:latin typeface="微软雅黑" pitchFamily="34" charset="-122"/>
                <a:ea typeface="微软雅黑" pitchFamily="34" charset="-122"/>
              </a:rPr>
              <a:t>个国家和地区的图形警示面积</a:t>
            </a:r>
            <a:r>
              <a:rPr lang="zh-CN" altLang="en-US" sz="3600" b="1" dirty="0" smtClean="0">
                <a:solidFill>
                  <a:schemeClr val="tx1"/>
                </a:solidFill>
                <a:latin typeface="微软雅黑" pitchFamily="34" charset="-122"/>
                <a:ea typeface="微软雅黑" pitchFamily="34" charset="-122"/>
              </a:rPr>
              <a:t>大于</a:t>
            </a:r>
            <a:r>
              <a:rPr lang="en-US" altLang="zh-CN" sz="3600" b="1" dirty="0" smtClean="0">
                <a:solidFill>
                  <a:schemeClr val="tx1"/>
                </a:solidFill>
                <a:latin typeface="微软雅黑" pitchFamily="34" charset="-122"/>
                <a:ea typeface="微软雅黑" pitchFamily="34" charset="-122"/>
              </a:rPr>
              <a:t>50%</a:t>
            </a:r>
          </a:p>
          <a:p>
            <a:pPr algn="ctr">
              <a:defRPr/>
            </a:pPr>
            <a:endParaRPr lang="en-US" altLang="zh-CN" sz="3600" b="1" dirty="0" smtClean="0">
              <a:solidFill>
                <a:schemeClr val="tx1"/>
              </a:solidFill>
              <a:latin typeface="微软雅黑" pitchFamily="34" charset="-122"/>
              <a:ea typeface="微软雅黑" pitchFamily="34" charset="-122"/>
              <a:cs typeface="+mj-cs"/>
            </a:endParaRPr>
          </a:p>
          <a:p>
            <a:pPr algn="ctr">
              <a:defRPr/>
            </a:pP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smtClean="0"/>
              <a:t>目的</a:t>
            </a:r>
            <a:endParaRPr lang="zh-CN" altLang="en-US" sz="4000" dirty="0"/>
          </a:p>
        </p:txBody>
      </p:sp>
      <p:sp>
        <p:nvSpPr>
          <p:cNvPr id="3" name="内容占位符 2"/>
          <p:cNvSpPr>
            <a:spLocks noGrp="1"/>
          </p:cNvSpPr>
          <p:nvPr>
            <p:ph idx="1"/>
          </p:nvPr>
        </p:nvSpPr>
        <p:spPr/>
        <p:txBody>
          <a:bodyPr>
            <a:normAutofit/>
          </a:bodyPr>
          <a:lstStyle/>
          <a:p>
            <a:pPr marL="457200" indent="-457200">
              <a:buClrTx/>
              <a:buFont typeface="Wingdings" charset="0"/>
              <a:buChar char="Ø"/>
            </a:pPr>
            <a:r>
              <a:rPr lang="zh-CN" altLang="zh-CN" b="1" dirty="0" smtClean="0"/>
              <a:t>了解公众</a:t>
            </a:r>
            <a:r>
              <a:rPr lang="zh-CN" altLang="zh-CN" b="1" dirty="0"/>
              <a:t>对烟包图形警示的认知</a:t>
            </a:r>
            <a:r>
              <a:rPr lang="zh-CN" altLang="zh-CN" b="1" dirty="0" smtClean="0"/>
              <a:t>情况</a:t>
            </a:r>
            <a:endParaRPr lang="en-US" altLang="zh-CN" b="1" dirty="0" smtClean="0"/>
          </a:p>
          <a:p>
            <a:pPr marL="457200" indent="-457200">
              <a:buClrTx/>
              <a:buFont typeface="Wingdings" charset="0"/>
              <a:buChar char="Ø"/>
            </a:pPr>
            <a:r>
              <a:rPr lang="zh-CN" altLang="zh-CN" b="1" dirty="0" smtClean="0"/>
              <a:t>公众</a:t>
            </a:r>
            <a:r>
              <a:rPr lang="zh-CN" altLang="zh-CN" b="1" dirty="0"/>
              <a:t>对于中国烟包实施警示图形措施的</a:t>
            </a:r>
            <a:r>
              <a:rPr lang="zh-CN" altLang="zh-CN" b="1" dirty="0" smtClean="0"/>
              <a:t>态度</a:t>
            </a:r>
            <a:endParaRPr lang="en-US" altLang="zh-CN" b="1" dirty="0" smtClean="0"/>
          </a:p>
          <a:p>
            <a:pPr marL="457200" indent="-457200">
              <a:buClrTx/>
              <a:buFont typeface="Wingdings" charset="0"/>
              <a:buChar char="Ø"/>
            </a:pPr>
            <a:r>
              <a:rPr lang="zh-CN" altLang="zh-CN" b="1" dirty="0" smtClean="0"/>
              <a:t>发放</a:t>
            </a:r>
            <a:r>
              <a:rPr lang="zh-CN" altLang="zh-CN" b="1" dirty="0"/>
              <a:t>各国的烟包警示图形，藉此宣传烟草危害与促进烟包图形警示实施。</a:t>
            </a:r>
          </a:p>
          <a:p>
            <a:pPr marL="457200" indent="-457200">
              <a:buNone/>
            </a:pPr>
            <a:endParaRPr lang="zh-CN" altLang="zh-CN" b="1" dirty="0"/>
          </a:p>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4000" dirty="0" smtClean="0">
                <a:sym typeface="+mn-ea"/>
              </a:rPr>
              <a:t>调查</a:t>
            </a:r>
            <a:r>
              <a:rPr lang="zh-CN" altLang="zh-CN" sz="4000" dirty="0">
                <a:sym typeface="+mn-ea"/>
              </a:rPr>
              <a:t>对象与方法</a:t>
            </a:r>
            <a:endParaRPr lang="zh-CN" altLang="zh-CN" sz="4000" dirty="0"/>
          </a:p>
        </p:txBody>
      </p:sp>
      <p:sp>
        <p:nvSpPr>
          <p:cNvPr id="3" name="内容占位符 2"/>
          <p:cNvSpPr>
            <a:spLocks noGrp="1"/>
          </p:cNvSpPr>
          <p:nvPr>
            <p:ph idx="1"/>
          </p:nvPr>
        </p:nvSpPr>
        <p:spPr>
          <a:xfrm>
            <a:off x="838200" y="1454227"/>
            <a:ext cx="10515600" cy="4722736"/>
          </a:xfrm>
        </p:spPr>
        <p:txBody>
          <a:bodyPr>
            <a:normAutofit fontScale="97500"/>
          </a:bodyPr>
          <a:lstStyle/>
          <a:p>
            <a:endParaRPr lang="zh-CN" altLang="zh-CN" dirty="0"/>
          </a:p>
          <a:p>
            <a:pPr marL="457200" indent="-457200">
              <a:buClrTx/>
              <a:buFont typeface="Wingdings" charset="0"/>
              <a:buChar char="Ø"/>
            </a:pPr>
            <a:r>
              <a:rPr lang="en-US" altLang="zh-CN" dirty="0" smtClean="0"/>
              <a:t>  </a:t>
            </a:r>
            <a:r>
              <a:rPr lang="zh-CN" altLang="en-US" b="1" dirty="0" smtClean="0"/>
              <a:t>拦截调查：</a:t>
            </a:r>
            <a:r>
              <a:rPr lang="en-US" altLang="zh-CN" b="1" dirty="0">
                <a:sym typeface="+mn-ea"/>
              </a:rPr>
              <a:t>18-65</a:t>
            </a:r>
            <a:r>
              <a:rPr lang="zh-CN" altLang="zh-CN" b="1" dirty="0">
                <a:sym typeface="+mn-ea"/>
              </a:rPr>
              <a:t>岁</a:t>
            </a:r>
            <a:r>
              <a:rPr lang="zh-CN" altLang="zh-CN" b="1" dirty="0" smtClean="0">
                <a:sym typeface="+mn-ea"/>
              </a:rPr>
              <a:t>成年人</a:t>
            </a:r>
            <a:r>
              <a:rPr lang="en-US" altLang="zh-CN" b="1" dirty="0" smtClean="0">
                <a:sym typeface="+mn-ea"/>
              </a:rPr>
              <a:t>  </a:t>
            </a:r>
            <a:r>
              <a:rPr lang="zh-CN" altLang="en-US" b="1" dirty="0" smtClean="0">
                <a:sym typeface="+mn-ea"/>
              </a:rPr>
              <a:t>培训调查员</a:t>
            </a:r>
            <a:r>
              <a:rPr lang="zh-CN" altLang="zh-CN" b="1" dirty="0" smtClean="0">
                <a:sym typeface="+mn-ea"/>
              </a:rPr>
              <a:t>统一</a:t>
            </a:r>
            <a:r>
              <a:rPr lang="zh-CN" altLang="zh-CN" b="1" dirty="0"/>
              <a:t>问卷面访</a:t>
            </a:r>
            <a:endParaRPr lang="zh-CN" altLang="en-US" b="1" dirty="0" smtClean="0"/>
          </a:p>
          <a:p>
            <a:pPr marL="0" indent="0">
              <a:buClrTx/>
              <a:buFont typeface="Wingdings" charset="0"/>
              <a:buNone/>
            </a:pPr>
            <a:r>
              <a:rPr lang="zh-CN" altLang="zh-CN" b="1" dirty="0"/>
              <a:t>       </a:t>
            </a:r>
            <a:r>
              <a:rPr lang="zh-CN" altLang="zh-CN" sz="2500" dirty="0"/>
              <a:t>在北京市商场、</a:t>
            </a:r>
            <a:r>
              <a:rPr lang="zh-CN" altLang="zh-CN" sz="2500" dirty="0" smtClean="0"/>
              <a:t>公交</a:t>
            </a:r>
            <a:r>
              <a:rPr lang="zh-CN" altLang="en-US" sz="2500" dirty="0" smtClean="0"/>
              <a:t>、</a:t>
            </a:r>
            <a:r>
              <a:rPr lang="zh-CN" altLang="zh-CN" sz="2500" dirty="0" smtClean="0"/>
              <a:t>地铁</a:t>
            </a:r>
            <a:r>
              <a:rPr lang="zh-CN" altLang="zh-CN" sz="2500" dirty="0"/>
              <a:t>候车区、火车站候车室</a:t>
            </a:r>
            <a:r>
              <a:rPr lang="zh-CN" altLang="zh-CN" sz="2500" dirty="0" smtClean="0"/>
              <a:t>、公园</a:t>
            </a:r>
            <a:r>
              <a:rPr lang="zh-CN" altLang="zh-CN" sz="2500" dirty="0"/>
              <a:t>、</a:t>
            </a:r>
            <a:r>
              <a:rPr lang="en-US" altLang="zh-CN" sz="2500" dirty="0"/>
              <a:t>CBD</a:t>
            </a:r>
            <a:r>
              <a:rPr lang="zh-CN" altLang="zh-CN" sz="2500" dirty="0"/>
              <a:t>区域写字楼大厅能够独立回答问卷的人员开展拦截</a:t>
            </a:r>
            <a:r>
              <a:rPr lang="zh-CN" altLang="zh-CN" sz="2500" dirty="0" smtClean="0"/>
              <a:t>调查</a:t>
            </a:r>
            <a:endParaRPr lang="zh-CN" altLang="zh-CN" dirty="0"/>
          </a:p>
          <a:p>
            <a:pPr marL="457200" indent="-457200">
              <a:buClrTx/>
              <a:buFont typeface="Wingdings" charset="0"/>
              <a:buChar char="Ø"/>
            </a:pPr>
            <a:r>
              <a:rPr lang="zh-CN" altLang="zh-CN" b="1" dirty="0" smtClean="0"/>
              <a:t>青少年</a:t>
            </a:r>
            <a:r>
              <a:rPr lang="zh-CN" altLang="zh-CN" b="1" dirty="0"/>
              <a:t>调查：</a:t>
            </a:r>
            <a:r>
              <a:rPr lang="en-US" altLang="zh-CN" b="1" dirty="0"/>
              <a:t>12-14</a:t>
            </a:r>
            <a:r>
              <a:rPr lang="zh-CN" altLang="en-US" b="1" dirty="0"/>
              <a:t>岁</a:t>
            </a:r>
            <a:r>
              <a:rPr lang="zh-CN" altLang="en-US" b="1" dirty="0" smtClean="0"/>
              <a:t>初中生  </a:t>
            </a:r>
            <a:r>
              <a:rPr lang="zh-CN" altLang="zh-CN" b="1" dirty="0" smtClean="0">
                <a:sym typeface="+mn-ea"/>
              </a:rPr>
              <a:t>自填式调查问卷</a:t>
            </a:r>
            <a:endParaRPr lang="zh-CN" altLang="en-US" b="1" dirty="0"/>
          </a:p>
          <a:p>
            <a:pPr marL="0" indent="0">
              <a:buNone/>
            </a:pPr>
            <a:r>
              <a:rPr lang="en-US" altLang="zh-CN" dirty="0">
                <a:sym typeface="+mn-ea"/>
              </a:rPr>
              <a:t> </a:t>
            </a:r>
            <a:r>
              <a:rPr lang="en-US" altLang="zh-CN" dirty="0" smtClean="0">
                <a:sym typeface="+mn-ea"/>
              </a:rPr>
              <a:t>      </a:t>
            </a:r>
            <a:r>
              <a:rPr lang="zh-CN" altLang="zh-CN" sz="2500" dirty="0" smtClean="0">
                <a:sym typeface="+mn-ea"/>
              </a:rPr>
              <a:t>两</a:t>
            </a:r>
            <a:r>
              <a:rPr lang="zh-CN" altLang="zh-CN" sz="2500" dirty="0">
                <a:sym typeface="+mn-ea"/>
              </a:rPr>
              <a:t>所中学初一、初二年级</a:t>
            </a:r>
            <a:r>
              <a:rPr lang="zh-CN" altLang="zh-CN" sz="2500" dirty="0" smtClean="0">
                <a:sym typeface="+mn-ea"/>
              </a:rPr>
              <a:t>学生</a:t>
            </a:r>
            <a:endParaRPr lang="en-US" altLang="zh-CN" dirty="0" smtClean="0">
              <a:sym typeface="+mn-ea"/>
            </a:endParaRPr>
          </a:p>
          <a:p>
            <a:pPr>
              <a:buFont typeface="Wingdings" pitchFamily="2" charset="2"/>
              <a:buChar char="Ø"/>
            </a:pPr>
            <a:r>
              <a:rPr lang="en-US" altLang="zh-CN" dirty="0"/>
              <a:t> </a:t>
            </a:r>
            <a:r>
              <a:rPr lang="en-US" altLang="zh-CN" dirty="0" smtClean="0"/>
              <a:t>   </a:t>
            </a:r>
            <a:r>
              <a:rPr lang="zh-CN" altLang="en-US" dirty="0" smtClean="0"/>
              <a:t>调查内容：</a:t>
            </a:r>
            <a:endParaRPr lang="en-US" altLang="zh-CN" dirty="0" smtClean="0"/>
          </a:p>
          <a:p>
            <a:pPr marL="0" indent="0">
              <a:buNone/>
            </a:pPr>
            <a:r>
              <a:rPr lang="en-US" altLang="zh-CN" dirty="0"/>
              <a:t> </a:t>
            </a:r>
            <a:r>
              <a:rPr lang="en-US" altLang="zh-CN" dirty="0" smtClean="0"/>
              <a:t>       </a:t>
            </a:r>
            <a:r>
              <a:rPr lang="zh-CN" altLang="zh-CN" sz="2500" dirty="0" smtClean="0"/>
              <a:t>一般</a:t>
            </a:r>
            <a:r>
              <a:rPr lang="zh-CN" altLang="zh-CN" sz="2500" dirty="0"/>
              <a:t>情况（年龄、性别、学历、户籍</a:t>
            </a:r>
            <a:r>
              <a:rPr lang="zh-CN" altLang="zh-CN" sz="2500" dirty="0" smtClean="0"/>
              <a:t>）</a:t>
            </a:r>
            <a:endParaRPr lang="en-US" altLang="zh-CN" sz="2500" dirty="0" smtClean="0"/>
          </a:p>
          <a:p>
            <a:pPr marL="0" indent="0">
              <a:buNone/>
            </a:pPr>
            <a:r>
              <a:rPr lang="en-US" altLang="zh-CN" sz="2500" dirty="0"/>
              <a:t> </a:t>
            </a:r>
            <a:r>
              <a:rPr lang="en-US" altLang="zh-CN" sz="2500" dirty="0" smtClean="0"/>
              <a:t>       </a:t>
            </a:r>
            <a:r>
              <a:rPr lang="zh-CN" altLang="zh-CN" sz="2500" dirty="0" smtClean="0"/>
              <a:t>吸烟情况</a:t>
            </a:r>
            <a:endParaRPr lang="en-US" altLang="zh-CN" sz="2500" dirty="0" smtClean="0"/>
          </a:p>
          <a:p>
            <a:pPr marL="0" indent="0">
              <a:buNone/>
            </a:pPr>
            <a:r>
              <a:rPr lang="en-US" altLang="zh-CN" sz="2500" dirty="0"/>
              <a:t> </a:t>
            </a:r>
            <a:r>
              <a:rPr lang="en-US" altLang="zh-CN" sz="2500" dirty="0" smtClean="0"/>
              <a:t>       </a:t>
            </a:r>
            <a:r>
              <a:rPr lang="zh-CN" altLang="zh-CN" sz="2500" dirty="0" smtClean="0"/>
              <a:t>烟盒</a:t>
            </a:r>
            <a:r>
              <a:rPr lang="zh-CN" altLang="zh-CN" sz="2500" dirty="0"/>
              <a:t>警示图形的认知</a:t>
            </a:r>
            <a:r>
              <a:rPr lang="zh-CN" altLang="zh-CN" sz="2500" dirty="0" smtClean="0"/>
              <a:t>情况</a:t>
            </a:r>
            <a:r>
              <a:rPr lang="zh-CN" altLang="zh-CN" sz="2500" dirty="0">
                <a:sym typeface="+mn-ea"/>
              </a:rPr>
              <a:t>和态度</a:t>
            </a:r>
            <a:endParaRPr lang="zh-CN" altLang="zh-CN" sz="2500" b="1" dirty="0"/>
          </a:p>
          <a:p>
            <a:pPr marL="0" indent="0">
              <a:buNone/>
            </a:pPr>
            <a:endParaRPr lang="zh-CN" altLang="zh-C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739" t="-2253" r="4845" b="2253"/>
          <a:stretch>
            <a:fillRect/>
          </a:stretch>
        </p:blipFill>
        <p:spPr>
          <a:xfrm>
            <a:off x="301876" y="1107721"/>
            <a:ext cx="2765234" cy="1955895"/>
          </a:xfr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78233" y="3189485"/>
            <a:ext cx="2222596" cy="3481228"/>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9679344" y="3188261"/>
            <a:ext cx="2343704" cy="3482451"/>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2493755" y="3189484"/>
            <a:ext cx="2453872" cy="348122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401498" y="3189483"/>
            <a:ext cx="2266583" cy="3481229"/>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4947627" y="3228655"/>
            <a:ext cx="2442608" cy="3442057"/>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2531286" y="605352"/>
            <a:ext cx="2610079" cy="1874938"/>
          </a:xfrm>
          <a:prstGeom prst="rect">
            <a:avLst/>
          </a:prstGeom>
        </p:spPr>
      </p:pic>
      <p:pic>
        <p:nvPicPr>
          <p:cNvPr id="11" name="图片 10"/>
          <p:cNvPicPr>
            <a:picLocks noChangeAspect="1"/>
          </p:cNvPicPr>
          <p:nvPr/>
        </p:nvPicPr>
        <p:blipFill rotWithShape="1">
          <a:blip r:embed="rId9" cstate="print">
            <a:extLst>
              <a:ext uri="{28A0092B-C50C-407E-A947-70E740481C1C}">
                <a14:useLocalDpi xmlns:a14="http://schemas.microsoft.com/office/drawing/2010/main" val="0"/>
              </a:ext>
            </a:extLst>
          </a:blip>
          <a:srcRect l="14123" t="599" r="5389" b="-599"/>
          <a:stretch>
            <a:fillRect/>
          </a:stretch>
        </p:blipFill>
        <p:spPr>
          <a:xfrm>
            <a:off x="5109091" y="-23823"/>
            <a:ext cx="2633032" cy="1840123"/>
          </a:xfrm>
          <a:prstGeom prst="rect">
            <a:avLst/>
          </a:prstGeom>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10036366" y="-405797"/>
            <a:ext cx="1963123" cy="3041008"/>
          </a:xfrm>
          <a:prstGeom prst="rect">
            <a:avLst/>
          </a:prstGeom>
        </p:spPr>
      </p:pic>
      <p:pic>
        <p:nvPicPr>
          <p:cNvPr id="13" name="图片 12"/>
          <p:cNvPicPr>
            <a:picLocks noChangeAspect="1"/>
          </p:cNvPicPr>
          <p:nvPr/>
        </p:nvPicPr>
        <p:blipFill rotWithShape="1">
          <a:blip r:embed="rId11" cstate="print">
            <a:extLst>
              <a:ext uri="{28A0092B-C50C-407E-A947-70E740481C1C}">
                <a14:useLocalDpi xmlns:a14="http://schemas.microsoft.com/office/drawing/2010/main" val="0"/>
              </a:ext>
            </a:extLst>
          </a:blip>
          <a:srcRect b="13249"/>
          <a:stretch>
            <a:fillRect/>
          </a:stretch>
        </p:blipFill>
        <p:spPr>
          <a:xfrm>
            <a:off x="7880125" y="-29856"/>
            <a:ext cx="2065831" cy="278407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7825" y="354965"/>
            <a:ext cx="11468735" cy="1410335"/>
          </a:xfrm>
        </p:spPr>
        <p:txBody>
          <a:bodyPr>
            <a:noAutofit/>
          </a:bodyPr>
          <a:lstStyle/>
          <a:p>
            <a:r>
              <a:rPr lang="zh-CN" altLang="zh-CN" sz="3200" b="1" dirty="0" smtClean="0">
                <a:solidFill>
                  <a:srgbClr val="FF0000"/>
                </a:solidFill>
              </a:rPr>
              <a:t>成人</a:t>
            </a:r>
            <a:r>
              <a:rPr lang="zh-CN" altLang="en-US" sz="3200" b="1" dirty="0" smtClean="0">
                <a:solidFill>
                  <a:srgbClr val="FF0000"/>
                </a:solidFill>
              </a:rPr>
              <a:t>调查结果：</a:t>
            </a:r>
            <a:r>
              <a:rPr lang="zh-CN" altLang="en-US" sz="3200" b="1" dirty="0" smtClean="0"/>
              <a:t>公众对烟包图形警示知晓率很低</a:t>
            </a:r>
            <a:br>
              <a:rPr lang="zh-CN" altLang="en-US" sz="3200" b="1" dirty="0" smtClean="0"/>
            </a:br>
            <a:r>
              <a:rPr lang="zh-CN" altLang="en-US" sz="3200" b="1" dirty="0" smtClean="0"/>
              <a:t>                              </a:t>
            </a:r>
            <a:r>
              <a:rPr lang="zh-CN" altLang="en-US" sz="3200" b="1" dirty="0" smtClean="0">
                <a:sym typeface="+mn-ea"/>
              </a:rPr>
              <a:t>仅</a:t>
            </a:r>
            <a:r>
              <a:rPr lang="zh-CN" altLang="en-US" sz="3200" b="1" dirty="0" smtClean="0"/>
              <a:t>不足1/3</a:t>
            </a:r>
            <a:r>
              <a:rPr lang="en-US" altLang="zh-CN" sz="3200" b="1" dirty="0" smtClean="0"/>
              <a:t>(</a:t>
            </a:r>
            <a:r>
              <a:rPr lang="en-US" altLang="zh-CN" sz="3200" b="1" dirty="0" smtClean="0">
                <a:solidFill>
                  <a:srgbClr val="FF0000"/>
                </a:solidFill>
                <a:sym typeface="+mn-ea"/>
              </a:rPr>
              <a:t>32%)</a:t>
            </a:r>
            <a:r>
              <a:rPr lang="zh-CN" altLang="en-US" sz="3200" b="1" dirty="0" smtClean="0"/>
              <a:t>的成人知道烟包图形警示</a:t>
            </a:r>
            <a:r>
              <a:rPr lang="en-US" altLang="zh-CN" sz="3200" b="1" dirty="0" smtClean="0"/>
              <a:t/>
            </a:r>
            <a:br>
              <a:rPr lang="en-US" altLang="zh-CN" sz="3200" b="1" dirty="0" smtClean="0"/>
            </a:br>
            <a:r>
              <a:rPr lang="en-US" altLang="zh-CN" sz="3200" b="1" dirty="0" smtClean="0"/>
              <a:t>                   </a:t>
            </a:r>
            <a:r>
              <a:rPr lang="zh-CN" altLang="en-US" sz="3200" b="1" u="sng" dirty="0" smtClean="0"/>
              <a:t>我国应加强图形警示上烟包的倡导和宣传</a:t>
            </a:r>
          </a:p>
        </p:txBody>
      </p:sp>
      <p:graphicFrame>
        <p:nvGraphicFramePr>
          <p:cNvPr id="4" name="内容占位符 3"/>
          <p:cNvGraphicFramePr>
            <a:graphicFrameLocks noGrp="1"/>
          </p:cNvGraphicFramePr>
          <p:nvPr>
            <p:ph idx="1"/>
          </p:nvPr>
        </p:nvGraphicFramePr>
        <p:xfrm>
          <a:off x="838200" y="2078990"/>
          <a:ext cx="10660380" cy="40474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4748" y="502920"/>
            <a:ext cx="10969592" cy="886159"/>
          </a:xfrm>
        </p:spPr>
        <p:txBody>
          <a:bodyPr>
            <a:normAutofit fontScale="90000"/>
          </a:bodyPr>
          <a:lstStyle/>
          <a:p>
            <a:r>
              <a:rPr lang="en-US" altLang="zh-CN" sz="3200" b="1" dirty="0" smtClean="0">
                <a:solidFill>
                  <a:srgbClr val="FF0000"/>
                </a:solidFill>
                <a:latin typeface="+mn-ea"/>
                <a:ea typeface="+mn-ea"/>
                <a:sym typeface="+mn-ea"/>
              </a:rPr>
              <a:t> 89%</a:t>
            </a:r>
            <a:r>
              <a:rPr lang="zh-CN" altLang="en-US" sz="3200" b="1" dirty="0" smtClean="0">
                <a:latin typeface="+mn-ea"/>
                <a:ea typeface="+mn-ea"/>
              </a:rPr>
              <a:t>看到图形警示感觉不舒服</a:t>
            </a:r>
            <a:r>
              <a:rPr lang="en-US" altLang="zh-CN" sz="3200" b="1" dirty="0" smtClean="0">
                <a:latin typeface="+mn-ea"/>
                <a:ea typeface="+mn-ea"/>
              </a:rPr>
              <a:t/>
            </a:r>
            <a:br>
              <a:rPr lang="en-US" altLang="zh-CN" sz="3200" b="1" dirty="0" smtClean="0">
                <a:latin typeface="+mn-ea"/>
                <a:ea typeface="+mn-ea"/>
              </a:rPr>
            </a:br>
            <a:r>
              <a:rPr lang="en-US" altLang="zh-CN" sz="3200" b="1" dirty="0">
                <a:latin typeface="+mn-ea"/>
                <a:ea typeface="+mn-ea"/>
              </a:rPr>
              <a:t> </a:t>
            </a:r>
            <a:r>
              <a:rPr lang="en-US" altLang="zh-CN" sz="3200" b="1" dirty="0" smtClean="0">
                <a:latin typeface="+mn-ea"/>
                <a:ea typeface="+mn-ea"/>
              </a:rPr>
              <a:t>                 ---</a:t>
            </a:r>
            <a:r>
              <a:rPr lang="en-US" altLang="zh-CN" sz="3200" dirty="0" smtClean="0">
                <a:latin typeface="+mn-ea"/>
                <a:ea typeface="+mn-ea"/>
              </a:rPr>
              <a:t> </a:t>
            </a:r>
            <a:r>
              <a:rPr lang="zh-CN" altLang="en-US" sz="3200" b="1" dirty="0" smtClean="0">
                <a:latin typeface="+mn-ea"/>
                <a:ea typeface="+mn-ea"/>
                <a:sym typeface="+mn-ea"/>
              </a:rPr>
              <a:t>恐惧、恶心、可怕、震撼、反感、吃惊</a:t>
            </a:r>
            <a:r>
              <a:rPr lang="en-US" altLang="zh-CN" sz="3200" b="1" dirty="0" smtClean="0">
                <a:latin typeface="+mn-ea"/>
                <a:ea typeface="+mn-ea"/>
                <a:sym typeface="+mn-ea"/>
              </a:rPr>
              <a:t>…</a:t>
            </a:r>
            <a:r>
              <a:rPr lang="en-US" altLang="zh-CN" sz="3200" b="1" dirty="0" smtClean="0">
                <a:solidFill>
                  <a:srgbClr val="FF0000"/>
                </a:solidFill>
                <a:latin typeface="+mn-ea"/>
                <a:ea typeface="+mn-ea"/>
              </a:rPr>
              <a:t/>
            </a:r>
            <a:br>
              <a:rPr lang="en-US" altLang="zh-CN" sz="3200" b="1" dirty="0" smtClean="0">
                <a:solidFill>
                  <a:srgbClr val="FF0000"/>
                </a:solidFill>
                <a:latin typeface="+mn-ea"/>
                <a:ea typeface="+mn-ea"/>
              </a:rPr>
            </a:br>
            <a:endParaRPr lang="zh-CN" altLang="en-US" sz="3200" b="1" dirty="0">
              <a:latin typeface="+mn-ea"/>
              <a:ea typeface="+mn-ea"/>
            </a:endParaRPr>
          </a:p>
        </p:txBody>
      </p:sp>
      <p:graphicFrame>
        <p:nvGraphicFramePr>
          <p:cNvPr id="4" name="内容占位符 3"/>
          <p:cNvGraphicFramePr>
            <a:graphicFrameLocks noGrp="1"/>
          </p:cNvGraphicFramePr>
          <p:nvPr>
            <p:ph idx="1"/>
          </p:nvPr>
        </p:nvGraphicFramePr>
        <p:xfrm>
          <a:off x="444080" y="1265471"/>
          <a:ext cx="11420260" cy="51222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1" y="642708"/>
            <a:ext cx="10515600" cy="850064"/>
          </a:xfrm>
        </p:spPr>
        <p:txBody>
          <a:bodyPr>
            <a:normAutofit fontScale="90000"/>
          </a:bodyPr>
          <a:lstStyle/>
          <a:p>
            <a:r>
              <a:rPr lang="en-US" altLang="zh-CN" sz="3600" b="1" dirty="0" smtClean="0">
                <a:solidFill>
                  <a:srgbClr val="FF0000"/>
                </a:solidFill>
                <a:latin typeface="+mn-ea"/>
                <a:sym typeface="+mn-ea"/>
              </a:rPr>
              <a:t>    图形警示比文字更有效: </a:t>
            </a:r>
            <a:br>
              <a:rPr lang="en-US" altLang="zh-CN" sz="3600" b="1" dirty="0" smtClean="0">
                <a:solidFill>
                  <a:srgbClr val="FF0000"/>
                </a:solidFill>
                <a:latin typeface="+mn-ea"/>
                <a:sym typeface="+mn-ea"/>
              </a:rPr>
            </a:br>
            <a:r>
              <a:rPr lang="en-US" altLang="zh-CN" sz="3600" b="1" dirty="0" smtClean="0">
                <a:solidFill>
                  <a:srgbClr val="FF0000"/>
                </a:solidFill>
                <a:latin typeface="+mn-ea"/>
                <a:sym typeface="+mn-ea"/>
              </a:rPr>
              <a:t>    91%</a:t>
            </a:r>
            <a:r>
              <a:rPr lang="zh-CN" altLang="en-US" sz="3600" b="1" dirty="0" smtClean="0">
                <a:solidFill>
                  <a:schemeClr val="tx1"/>
                </a:solidFill>
                <a:latin typeface="+mn-ea"/>
                <a:sym typeface="+mn-ea"/>
              </a:rPr>
              <a:t>认为</a:t>
            </a:r>
            <a:r>
              <a:rPr lang="zh-CN" altLang="en-US" sz="3200" b="1" dirty="0" smtClean="0"/>
              <a:t>图形警示烟包能直接明白告知烟草危害</a:t>
            </a:r>
            <a:br>
              <a:rPr lang="zh-CN" altLang="en-US" sz="3200" b="1" dirty="0" smtClean="0"/>
            </a:br>
            <a:endParaRPr lang="zh-CN" altLang="en-US" sz="3600" b="1" dirty="0" smtClean="0">
              <a:solidFill>
                <a:schemeClr val="tx1"/>
              </a:solidFill>
              <a:latin typeface="+mn-ea"/>
            </a:endParaRPr>
          </a:p>
        </p:txBody>
      </p:sp>
      <p:sp>
        <p:nvSpPr>
          <p:cNvPr id="3" name="内容占位符 2"/>
          <p:cNvSpPr>
            <a:spLocks noGrp="1"/>
          </p:cNvSpPr>
          <p:nvPr>
            <p:ph idx="1"/>
          </p:nvPr>
        </p:nvSpPr>
        <p:spPr>
          <a:xfrm>
            <a:off x="693820" y="1659988"/>
            <a:ext cx="3517232" cy="4901986"/>
          </a:xfrm>
        </p:spPr>
        <p:txBody>
          <a:bodyPr>
            <a:normAutofit/>
          </a:bodyPr>
          <a:lstStyle/>
          <a:p>
            <a:pPr marL="0" indent="0">
              <a:buNone/>
            </a:pPr>
            <a:endParaRPr lang="en-US" altLang="zh-CN" sz="2400" dirty="0" smtClean="0">
              <a:latin typeface="+mn-ea"/>
            </a:endParaRPr>
          </a:p>
          <a:p>
            <a:pPr marL="0" indent="0">
              <a:buNone/>
            </a:pPr>
            <a:endParaRPr lang="en-US" altLang="zh-CN" sz="2400" dirty="0">
              <a:latin typeface="+mn-ea"/>
            </a:endParaRPr>
          </a:p>
          <a:p>
            <a:pPr marL="0" indent="0">
              <a:buNone/>
            </a:pPr>
            <a:endParaRPr lang="zh-CN" altLang="en-US" sz="2400" dirty="0">
              <a:latin typeface="+mn-ea"/>
            </a:endParaRPr>
          </a:p>
        </p:txBody>
      </p:sp>
      <p:graphicFrame>
        <p:nvGraphicFramePr>
          <p:cNvPr id="4" name="图表 3"/>
          <p:cNvGraphicFramePr/>
          <p:nvPr/>
        </p:nvGraphicFramePr>
        <p:xfrm>
          <a:off x="1210945" y="1272540"/>
          <a:ext cx="10010775" cy="4752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770</Words>
  <Application>Microsoft Office PowerPoint</Application>
  <PresentationFormat>宽屏</PresentationFormat>
  <Paragraphs>94</Paragraphs>
  <Slides>20</Slides>
  <Notes>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Meiryo UI</vt:lpstr>
      <vt:lpstr>仿宋</vt:lpstr>
      <vt:lpstr>华文仿宋</vt:lpstr>
      <vt:lpstr>宋体</vt:lpstr>
      <vt:lpstr>微软雅黑</vt:lpstr>
      <vt:lpstr>Arial</vt:lpstr>
      <vt:lpstr>Calibri</vt:lpstr>
      <vt:lpstr>Calibri Light</vt:lpstr>
      <vt:lpstr>Times New Roman</vt:lpstr>
      <vt:lpstr>Wingdings</vt:lpstr>
      <vt:lpstr>Office 主题</vt:lpstr>
      <vt:lpstr>公众对烟草包装图形警示的认知情况调查</vt:lpstr>
      <vt:lpstr>PowerPoint 演示文稿</vt:lpstr>
      <vt:lpstr>泰国</vt:lpstr>
      <vt:lpstr>目的</vt:lpstr>
      <vt:lpstr>调查对象与方法</vt:lpstr>
      <vt:lpstr>PowerPoint 演示文稿</vt:lpstr>
      <vt:lpstr>成人调查结果：公众对烟包图形警示知晓率很低                               仅不足1/3(32%)的成人知道烟包图形警示                    我国应加强图形警示上烟包的倡导和宣传</vt:lpstr>
      <vt:lpstr> 89%看到图形警示感觉不舒服                   --- 恐惧、恶心、可怕、震撼、反感、吃惊… </vt:lpstr>
      <vt:lpstr>    图形警示比文字更有效:      91%认为图形警示烟包能直接明白告知烟草危害 </vt:lpstr>
      <vt:lpstr>81%认为告知烟草危害图形警示比文字警示更有效</vt:lpstr>
      <vt:lpstr>      漂亮烟盒是广告促销  70%的人认为我国烟盒上印制名山大川和精美图案是烟草公司的一种广告促销手段  如果采用图形警示，甚至采用标准（平装）包装，将会进一步降低烟草品牌宣传的可能性</vt:lpstr>
      <vt:lpstr>如国内换成带有图形警示的烟盒： 81%吸烟者打算戒烟或减少吸烟 84%不吸烟者会劝家人朋友戒烟及自己拒绝吸烟！</vt:lpstr>
      <vt:lpstr>如果国内烟包印上警示图形？ 86%的成人将不会把烟作为礼物赠送给他人 吸烟的人也有83%将减少送烟陋习 </vt:lpstr>
      <vt:lpstr>71%的公众支持我国采用图形警示</vt:lpstr>
      <vt:lpstr>青少年调查结果：漂亮烟盒对青少年影响堪忧 </vt:lpstr>
      <vt:lpstr>仅有 6%全面知晓烟草的危害，加强青少年烟草危害宣传迫在眉睫!</vt:lpstr>
      <vt:lpstr>烟包图形警示后72%的学生不会尝试吸烟！ 家人朋友吸烟的学生中85%劝家人戒烟 </vt:lpstr>
      <vt:lpstr> 调查结论：警示图形上烟包是公众支持的明白直接告知烟害，能减少吸烟和劝阻戒烟的有效措施               国内警示图形上烟包刻不容缓！！！</vt:lpstr>
      <vt:lpstr>PowerPoint 演示文稿</vt:lpstr>
      <vt:lpstr>PowerPoint 演示文稿</vt:lpstr>
    </vt:vector>
  </TitlesOfParts>
  <Company>Sky123.Org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王兆南.业务办公室</cp:lastModifiedBy>
  <cp:revision>254</cp:revision>
  <dcterms:created xsi:type="dcterms:W3CDTF">2015-12-24T06:52:00Z</dcterms:created>
  <dcterms:modified xsi:type="dcterms:W3CDTF">2016-05-12T03:32:02Z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2052-10.1.0.5400</vt:lpwstr>
  </property>
</Properties>
</file>