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4" r:id="rId2"/>
    <p:sldId id="346" r:id="rId3"/>
    <p:sldId id="347" r:id="rId4"/>
    <p:sldId id="345" r:id="rId5"/>
    <p:sldId id="348" r:id="rId6"/>
    <p:sldId id="342" r:id="rId7"/>
    <p:sldId id="341" r:id="rId8"/>
    <p:sldId id="354" r:id="rId9"/>
    <p:sldId id="355" r:id="rId10"/>
    <p:sldId id="357" r:id="rId11"/>
    <p:sldId id="358" r:id="rId12"/>
    <p:sldId id="356" r:id="rId13"/>
    <p:sldId id="359" r:id="rId14"/>
    <p:sldId id="343" r:id="rId15"/>
    <p:sldId id="349" r:id="rId16"/>
    <p:sldId id="364" r:id="rId17"/>
    <p:sldId id="363" r:id="rId18"/>
    <p:sldId id="362" r:id="rId19"/>
    <p:sldId id="360" r:id="rId20"/>
    <p:sldId id="350" r:id="rId21"/>
    <p:sldId id="365" r:id="rId22"/>
    <p:sldId id="351" r:id="rId23"/>
    <p:sldId id="352" r:id="rId24"/>
    <p:sldId id="366" r:id="rId25"/>
    <p:sldId id="291" r:id="rId26"/>
    <p:sldId id="353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918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5141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767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754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0226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15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5141912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2414" y="4767263"/>
            <a:ext cx="2057400" cy="27384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767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1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220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1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645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1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15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8990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7514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3924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528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703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68935-3446-461D-9FD0-9280D50A644D}" type="datetimeFigureOut">
              <a:rPr lang="zh-CN" altLang="en-US" smtClean="0"/>
              <a:pPr/>
              <a:t>2017-01-11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8F65F-DE93-407A-82B6-C5D59C244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932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MAC-Win\Desktop\&#25511;&#28895;&#24535;&#24895;&#32773;&#22823;&#20250;PPT&#65288;&#21608;&#24013;&#65289;\&#19978;&#35270;&#26032;&#38395;&#65288;&#25130;&#21462;&#65289;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35.xml"/><Relationship Id="rId7" Type="http://schemas.openxmlformats.org/officeDocument/2006/relationships/image" Target="../media/image42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1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MAC-Win\Desktop\&#25511;&#28895;&#24535;&#24895;&#32773;&#22823;&#20250;PPT&#65288;&#21608;&#24013;&#65289;\SNH48%20&#25130;&#21462;.mp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14.jpeg"/><Relationship Id="rId2" Type="http://schemas.openxmlformats.org/officeDocument/2006/relationships/tags" Target="../tags/tag14.xml"/><Relationship Id="rId16" Type="http://schemas.openxmlformats.org/officeDocument/2006/relationships/image" Target="../media/image13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0" y="592071"/>
            <a:ext cx="9144000" cy="119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无烟机场    青春志愿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0" y="44648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2017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11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2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686836" y="720012"/>
            <a:ext cx="845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25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  官方微博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@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航旅直通车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-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上海机场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587828" y="174171"/>
            <a:ext cx="855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全媒体平台密集发布信息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38914" name="Picture 2" descr="C:\Users\MAC-Win\Desktop\控烟截图\2016-10-30 官微公告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56814"/>
            <a:ext cx="6946900" cy="398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MAC-Win\Desktop\控烟截图\2016-10-30 官微公告附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32080" cy="5143500"/>
          </a:xfrm>
          <a:prstGeom prst="rect">
            <a:avLst/>
          </a:prstGeom>
          <a:noFill/>
        </p:spPr>
      </p:pic>
      <p:pic>
        <p:nvPicPr>
          <p:cNvPr id="39938" name="Picture 2" descr="C:\Users\MAC-Win\Desktop\控烟截图\2016-10-30 官微公告附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3" y="0"/>
            <a:ext cx="2519999" cy="2520000"/>
          </a:xfrm>
          <a:prstGeom prst="rect">
            <a:avLst/>
          </a:prstGeom>
          <a:noFill/>
        </p:spPr>
      </p:pic>
      <p:pic>
        <p:nvPicPr>
          <p:cNvPr id="39939" name="Picture 3" descr="C:\Users\MAC-Win\Desktop\控烟截图\2016-10-30 官微公告附图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9300" y="2623500"/>
            <a:ext cx="2519999" cy="2520000"/>
          </a:xfrm>
          <a:prstGeom prst="rect">
            <a:avLst/>
          </a:prstGeom>
          <a:noFill/>
        </p:spPr>
      </p:pic>
      <p:pic>
        <p:nvPicPr>
          <p:cNvPr id="39940" name="Picture 4" descr="C:\Users\MAC-Win\Desktop\控烟截图\2016-10-30 官微公告附图3.jpg"/>
          <p:cNvPicPr>
            <a:picLocks noChangeAspect="1" noChangeArrowheads="1"/>
          </p:cNvPicPr>
          <p:nvPr/>
        </p:nvPicPr>
        <p:blipFill>
          <a:blip r:embed="rId5"/>
          <a:srcRect l="3143"/>
          <a:stretch>
            <a:fillRect/>
          </a:stretch>
        </p:blipFill>
        <p:spPr bwMode="auto">
          <a:xfrm>
            <a:off x="5819775" y="0"/>
            <a:ext cx="332422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686837" y="720012"/>
            <a:ext cx="597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27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  官方微信公众号“上海机场”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37890" name="Picture 2" descr="C:\Users\MAC-Win\Desktop\控烟截图\集团官方微信公众号.jpg"/>
          <p:cNvPicPr>
            <a:picLocks noChangeAspect="1" noChangeArrowheads="1"/>
          </p:cNvPicPr>
          <p:nvPr/>
        </p:nvPicPr>
        <p:blipFill>
          <a:blip r:embed="rId2" cstate="print"/>
          <a:srcRect b="47883"/>
          <a:stretch>
            <a:fillRect/>
          </a:stretch>
        </p:blipFill>
        <p:spPr bwMode="auto">
          <a:xfrm>
            <a:off x="2501944" y="1192830"/>
            <a:ext cx="2743598" cy="3509799"/>
          </a:xfrm>
          <a:prstGeom prst="rect">
            <a:avLst/>
          </a:prstGeom>
          <a:noFill/>
        </p:spPr>
      </p:pic>
      <p:pic>
        <p:nvPicPr>
          <p:cNvPr id="7" name="Picture 2" descr="C:\Users\MAC-Win\Desktop\控烟截图\集团官方微信公众号.jpg"/>
          <p:cNvPicPr>
            <a:picLocks noChangeAspect="1" noChangeArrowheads="1"/>
          </p:cNvPicPr>
          <p:nvPr/>
        </p:nvPicPr>
        <p:blipFill>
          <a:blip r:embed="rId3" cstate="print"/>
          <a:srcRect t="51469"/>
          <a:stretch>
            <a:fillRect/>
          </a:stretch>
        </p:blipFill>
        <p:spPr bwMode="auto">
          <a:xfrm>
            <a:off x="5301217" y="1184989"/>
            <a:ext cx="2952861" cy="3517640"/>
          </a:xfrm>
          <a:prstGeom prst="rect">
            <a:avLst/>
          </a:prstGeom>
          <a:noFill/>
        </p:spPr>
      </p:pic>
      <p:sp>
        <p:nvSpPr>
          <p:cNvPr id="8" name="文本框 4"/>
          <p:cNvSpPr txBox="1"/>
          <p:nvPr/>
        </p:nvSpPr>
        <p:spPr>
          <a:xfrm>
            <a:off x="587828" y="174171"/>
            <a:ext cx="855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全媒体平台密集发布信息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"/>
          <p:cNvSpPr txBox="1"/>
          <p:nvPr/>
        </p:nvSpPr>
        <p:spPr>
          <a:xfrm>
            <a:off x="587828" y="174171"/>
            <a:ext cx="855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30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 上海电视台</a:t>
            </a:r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19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点档新闻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上视新闻（截取）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2514" y="790120"/>
            <a:ext cx="5526316" cy="4144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92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C-Win\Desktop\控烟截图\第九届健康促进大会-李克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13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C-Win\Desktop\控烟截图\STV-控烟督导员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2200" y="1250157"/>
            <a:ext cx="6921500" cy="3893343"/>
          </a:xfrm>
          <a:prstGeom prst="rect">
            <a:avLst/>
          </a:prstGeom>
          <a:noFill/>
        </p:spPr>
      </p:pic>
      <p:sp>
        <p:nvSpPr>
          <p:cNvPr id="6" name="标题 16"/>
          <p:cNvSpPr>
            <a:spLocks noGrp="1"/>
          </p:cNvSpPr>
          <p:nvPr>
            <p:ph type="title"/>
          </p:nvPr>
        </p:nvSpPr>
        <p:spPr>
          <a:xfrm>
            <a:off x="641350" y="0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三、我们的志愿者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698" name="Picture 2" descr="http://shcci.eastday.com/images/thumbnailimg/month_1501/201501190308279585.png"/>
          <p:cNvPicPr>
            <a:picLocks noChangeAspect="1" noChangeArrowheads="1"/>
          </p:cNvPicPr>
          <p:nvPr/>
        </p:nvPicPr>
        <p:blipFill>
          <a:blip r:embed="rId6"/>
          <a:srcRect l="49788" t="12333" r="5467" b="30966"/>
          <a:stretch>
            <a:fillRect/>
          </a:stretch>
        </p:blipFill>
        <p:spPr bwMode="auto">
          <a:xfrm>
            <a:off x="4349751" y="0"/>
            <a:ext cx="1409700" cy="887960"/>
          </a:xfrm>
          <a:prstGeom prst="rect">
            <a:avLst/>
          </a:prstGeom>
          <a:noFill/>
        </p:spPr>
      </p:pic>
      <p:grpSp>
        <p:nvGrpSpPr>
          <p:cNvPr id="2" name="组合 16"/>
          <p:cNvGrpSpPr/>
          <p:nvPr/>
        </p:nvGrpSpPr>
        <p:grpSpPr>
          <a:xfrm>
            <a:off x="374650" y="804343"/>
            <a:ext cx="7429500" cy="763868"/>
            <a:chOff x="1877512" y="1185612"/>
            <a:chExt cx="3104428" cy="694911"/>
          </a:xfrm>
        </p:grpSpPr>
        <p:sp>
          <p:nvSpPr>
            <p:cNvPr id="9" name="MH_Other_7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rot="820473">
              <a:off x="1877512" y="1535262"/>
              <a:ext cx="244316" cy="345261"/>
            </a:xfrm>
            <a:custGeom>
              <a:avLst/>
              <a:gdLst>
                <a:gd name="T0" fmla="*/ 0 w 952500"/>
                <a:gd name="T1" fmla="*/ 0 h 1054100"/>
                <a:gd name="T2" fmla="*/ 0 w 952500"/>
                <a:gd name="T3" fmla="*/ 12 h 1054100"/>
                <a:gd name="T4" fmla="*/ 1 w 952500"/>
                <a:gd name="T5" fmla="*/ 10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MH_Other_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975532" y="1185612"/>
              <a:ext cx="2541184" cy="630541"/>
            </a:xfrm>
            <a:custGeom>
              <a:avLst/>
              <a:gdLst>
                <a:gd name="T0" fmla="*/ 0 w 5384788"/>
                <a:gd name="T1" fmla="*/ 0 h 2377978"/>
                <a:gd name="T2" fmla="*/ 3420 w 5384788"/>
                <a:gd name="T3" fmla="*/ 0 h 2377978"/>
                <a:gd name="T4" fmla="*/ 2968 w 5384788"/>
                <a:gd name="T5" fmla="*/ 2 h 2377978"/>
                <a:gd name="T6" fmla="*/ 419 w 5384788"/>
                <a:gd name="T7" fmla="*/ 3 h 2377978"/>
                <a:gd name="T8" fmla="*/ 0 w 5384788"/>
                <a:gd name="T9" fmla="*/ 0 h 2377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4788" h="2377978">
                  <a:moveTo>
                    <a:pt x="0" y="0"/>
                  </a:moveTo>
                  <a:lnTo>
                    <a:pt x="5384788" y="53878"/>
                  </a:lnTo>
                  <a:lnTo>
                    <a:pt x="4673588" y="2123978"/>
                  </a:lnTo>
                  <a:lnTo>
                    <a:pt x="660388" y="23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7EE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MH_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054532" y="1244130"/>
              <a:ext cx="2927408" cy="598356"/>
            </a:xfrm>
            <a:custGeom>
              <a:avLst/>
              <a:gdLst>
                <a:gd name="T0" fmla="*/ 0 w 5359400"/>
                <a:gd name="T1" fmla="*/ 0 h 2667000"/>
                <a:gd name="T2" fmla="*/ 16998 w 5359400"/>
                <a:gd name="T3" fmla="*/ 0 h 2667000"/>
                <a:gd name="T4" fmla="*/ 13011 w 5359400"/>
                <a:gd name="T5" fmla="*/ 0 h 2667000"/>
                <a:gd name="T6" fmla="*/ 1168 w 5359400"/>
                <a:gd name="T7" fmla="*/ 0 h 2667000"/>
                <a:gd name="T8" fmla="*/ 0 w 5359400"/>
                <a:gd name="T9" fmla="*/ 0 h 2667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59400"/>
                <a:gd name="T16" fmla="*/ 0 h 2667000"/>
                <a:gd name="T17" fmla="*/ 5359400 w 5359400"/>
                <a:gd name="T18" fmla="*/ 2667000 h 2667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59400" h="2667000">
                  <a:moveTo>
                    <a:pt x="0" y="482600"/>
                  </a:moveTo>
                  <a:lnTo>
                    <a:pt x="5359400" y="0"/>
                  </a:lnTo>
                  <a:lnTo>
                    <a:pt x="4102100" y="2552700"/>
                  </a:lnTo>
                  <a:lnTo>
                    <a:pt x="368300" y="2667000"/>
                  </a:lnTo>
                  <a:lnTo>
                    <a:pt x="0" y="482600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67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1.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多方扩充志愿者队伍，项目管理对接志愿云平台</a:t>
              </a:r>
              <a:endPara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3889"/>
          <a:stretch>
            <a:fillRect/>
          </a:stretch>
        </p:blipFill>
        <p:spPr bwMode="auto">
          <a:xfrm>
            <a:off x="0" y="0"/>
            <a:ext cx="7124700" cy="513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17"/>
          <p:cNvGrpSpPr/>
          <p:nvPr/>
        </p:nvGrpSpPr>
        <p:grpSpPr>
          <a:xfrm>
            <a:off x="7048500" y="3024187"/>
            <a:ext cx="1895475" cy="1343026"/>
            <a:chOff x="7248525" y="3043237"/>
            <a:chExt cx="1895475" cy="1343026"/>
          </a:xfrm>
        </p:grpSpPr>
        <p:pic>
          <p:nvPicPr>
            <p:cNvPr id="5126" name="Picture 6" descr="http://www.sandau.edu.cn/_upload/tpl/00/65/101/template101/images/logo.png"/>
            <p:cNvPicPr>
              <a:picLocks noChangeAspect="1" noChangeArrowheads="1"/>
            </p:cNvPicPr>
            <p:nvPr/>
          </p:nvPicPr>
          <p:blipFill>
            <a:blip r:embed="rId3"/>
            <a:srcRect r="71654"/>
            <a:stretch>
              <a:fillRect/>
            </a:stretch>
          </p:blipFill>
          <p:spPr bwMode="auto">
            <a:xfrm>
              <a:off x="7826375" y="3043237"/>
              <a:ext cx="739775" cy="666751"/>
            </a:xfrm>
            <a:prstGeom prst="rect">
              <a:avLst/>
            </a:prstGeom>
            <a:noFill/>
          </p:spPr>
        </p:pic>
        <p:pic>
          <p:nvPicPr>
            <p:cNvPr id="5128" name="Picture 8" descr="http://www.sandau.edu.cn/_upload/tpl/00/65/101/template101/images/logo.png"/>
            <p:cNvPicPr>
              <a:picLocks noChangeAspect="1" noChangeArrowheads="1"/>
            </p:cNvPicPr>
            <p:nvPr/>
          </p:nvPicPr>
          <p:blipFill>
            <a:blip r:embed="rId3"/>
            <a:srcRect l="27372"/>
            <a:stretch>
              <a:fillRect/>
            </a:stretch>
          </p:blipFill>
          <p:spPr bwMode="auto">
            <a:xfrm>
              <a:off x="7248525" y="3719512"/>
              <a:ext cx="1895475" cy="666751"/>
            </a:xfrm>
            <a:prstGeom prst="rect">
              <a:avLst/>
            </a:prstGeom>
            <a:noFill/>
          </p:spPr>
        </p:pic>
      </p:grpSp>
      <p:pic>
        <p:nvPicPr>
          <p:cNvPr id="5130" name="Picture 10" descr="https://upload.wikimedia.org/wikipedia/zh/thumb/3/30/Shanghai_University_Of_Engineering_Science.png/200px-Shanghai_University_Of_Engineering_Scienc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025525"/>
            <a:ext cx="1905000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C:\Users\MAC-Win\Desktop\控烟截图\浦东机场控烟志愿服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4000" y="2688823"/>
            <a:ext cx="6840000" cy="2454677"/>
          </a:xfrm>
          <a:prstGeom prst="rect">
            <a:avLst/>
          </a:prstGeom>
          <a:noFill/>
        </p:spPr>
      </p:pic>
      <p:pic>
        <p:nvPicPr>
          <p:cNvPr id="5131" name="Picture 11" descr="C:\Users\MAC-Win\Desktop\控烟截图\虹桥机场控烟志愿服务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4000" y="0"/>
            <a:ext cx="6840000" cy="2764753"/>
          </a:xfrm>
          <a:prstGeom prst="rect">
            <a:avLst/>
          </a:prstGeom>
          <a:noFill/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 cstate="print"/>
          <a:srcRect l="9679" r="4863" b="10372"/>
          <a:stretch>
            <a:fillRect/>
          </a:stretch>
        </p:blipFill>
        <p:spPr bwMode="auto">
          <a:xfrm>
            <a:off x="1" y="1553548"/>
            <a:ext cx="2314364" cy="173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标题 16"/>
          <p:cNvSpPr>
            <a:spLocks noGrp="1"/>
          </p:cNvSpPr>
          <p:nvPr>
            <p:ph type="title"/>
          </p:nvPr>
        </p:nvSpPr>
        <p:spPr>
          <a:xfrm>
            <a:off x="0" y="942975"/>
            <a:ext cx="2139950" cy="981075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“志愿云”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6"/>
          <p:cNvSpPr>
            <a:spLocks noGrp="1"/>
          </p:cNvSpPr>
          <p:nvPr>
            <p:ph type="title"/>
          </p:nvPr>
        </p:nvSpPr>
        <p:spPr>
          <a:xfrm>
            <a:off x="641350" y="0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三、我们的志愿者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698" name="Picture 2" descr="http://shcci.eastday.com/images/thumbnailimg/month_1501/201501190308279585.png"/>
          <p:cNvPicPr>
            <a:picLocks noChangeAspect="1" noChangeArrowheads="1"/>
          </p:cNvPicPr>
          <p:nvPr/>
        </p:nvPicPr>
        <p:blipFill>
          <a:blip r:embed="rId5"/>
          <a:srcRect l="49788" t="12333" r="5467" b="30966"/>
          <a:stretch>
            <a:fillRect/>
          </a:stretch>
        </p:blipFill>
        <p:spPr bwMode="auto">
          <a:xfrm>
            <a:off x="4349751" y="0"/>
            <a:ext cx="1409700" cy="887960"/>
          </a:xfrm>
          <a:prstGeom prst="rect">
            <a:avLst/>
          </a:prstGeom>
          <a:noFill/>
        </p:spPr>
      </p:pic>
      <p:grpSp>
        <p:nvGrpSpPr>
          <p:cNvPr id="8" name="组合 16"/>
          <p:cNvGrpSpPr/>
          <p:nvPr/>
        </p:nvGrpSpPr>
        <p:grpSpPr>
          <a:xfrm>
            <a:off x="374650" y="804343"/>
            <a:ext cx="7429500" cy="763868"/>
            <a:chOff x="1877512" y="1185612"/>
            <a:chExt cx="3104428" cy="694911"/>
          </a:xfrm>
        </p:grpSpPr>
        <p:sp>
          <p:nvSpPr>
            <p:cNvPr id="9" name="MH_Other_7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rot="820473">
              <a:off x="1877512" y="1535262"/>
              <a:ext cx="244316" cy="345261"/>
            </a:xfrm>
            <a:custGeom>
              <a:avLst/>
              <a:gdLst>
                <a:gd name="T0" fmla="*/ 0 w 952500"/>
                <a:gd name="T1" fmla="*/ 0 h 1054100"/>
                <a:gd name="T2" fmla="*/ 0 w 952500"/>
                <a:gd name="T3" fmla="*/ 12 h 1054100"/>
                <a:gd name="T4" fmla="*/ 1 w 952500"/>
                <a:gd name="T5" fmla="*/ 10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MH_Other_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975532" y="1185612"/>
              <a:ext cx="2541184" cy="630541"/>
            </a:xfrm>
            <a:custGeom>
              <a:avLst/>
              <a:gdLst>
                <a:gd name="T0" fmla="*/ 0 w 5384788"/>
                <a:gd name="T1" fmla="*/ 0 h 2377978"/>
                <a:gd name="T2" fmla="*/ 3420 w 5384788"/>
                <a:gd name="T3" fmla="*/ 0 h 2377978"/>
                <a:gd name="T4" fmla="*/ 2968 w 5384788"/>
                <a:gd name="T5" fmla="*/ 2 h 2377978"/>
                <a:gd name="T6" fmla="*/ 419 w 5384788"/>
                <a:gd name="T7" fmla="*/ 3 h 2377978"/>
                <a:gd name="T8" fmla="*/ 0 w 5384788"/>
                <a:gd name="T9" fmla="*/ 0 h 2377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4788" h="2377978">
                  <a:moveTo>
                    <a:pt x="0" y="0"/>
                  </a:moveTo>
                  <a:lnTo>
                    <a:pt x="5384788" y="53878"/>
                  </a:lnTo>
                  <a:lnTo>
                    <a:pt x="4673588" y="2123978"/>
                  </a:lnTo>
                  <a:lnTo>
                    <a:pt x="660388" y="23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7EE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MH_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054532" y="1244130"/>
              <a:ext cx="2927408" cy="598356"/>
            </a:xfrm>
            <a:custGeom>
              <a:avLst/>
              <a:gdLst>
                <a:gd name="T0" fmla="*/ 0 w 5359400"/>
                <a:gd name="T1" fmla="*/ 0 h 2667000"/>
                <a:gd name="T2" fmla="*/ 16998 w 5359400"/>
                <a:gd name="T3" fmla="*/ 0 h 2667000"/>
                <a:gd name="T4" fmla="*/ 13011 w 5359400"/>
                <a:gd name="T5" fmla="*/ 0 h 2667000"/>
                <a:gd name="T6" fmla="*/ 1168 w 5359400"/>
                <a:gd name="T7" fmla="*/ 0 h 2667000"/>
                <a:gd name="T8" fmla="*/ 0 w 5359400"/>
                <a:gd name="T9" fmla="*/ 0 h 2667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59400"/>
                <a:gd name="T16" fmla="*/ 0 h 2667000"/>
                <a:gd name="T17" fmla="*/ 5359400 w 5359400"/>
                <a:gd name="T18" fmla="*/ 2667000 h 2667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59400" h="2667000">
                  <a:moveTo>
                    <a:pt x="0" y="482600"/>
                  </a:moveTo>
                  <a:lnTo>
                    <a:pt x="5359400" y="0"/>
                  </a:lnTo>
                  <a:lnTo>
                    <a:pt x="4102100" y="2552700"/>
                  </a:lnTo>
                  <a:lnTo>
                    <a:pt x="368300" y="2667000"/>
                  </a:lnTo>
                  <a:lnTo>
                    <a:pt x="0" y="482600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67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2.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主题集中行动和常态志愿服务相结合模式</a:t>
              </a:r>
              <a:endPara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1080115" y="824009"/>
            <a:ext cx="7853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人数最多、时长最长、持续最久</a:t>
            </a:r>
            <a:endParaRPr lang="zh-CN" altLang="en-US" sz="40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1080114" y="1531895"/>
            <a:ext cx="806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kern="15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2016</a:t>
            </a:r>
            <a:r>
              <a:rPr lang="zh-CN" altLang="en-US" sz="2000" kern="15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年底组织的控烟志愿服务项目</a:t>
            </a:r>
            <a:endParaRPr lang="en-US" altLang="zh-CN" sz="2000" kern="1500" dirty="0" smtClean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  <a:p>
            <a:r>
              <a:rPr lang="en-US" altLang="zh-CN" sz="2000" kern="15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	</a:t>
            </a:r>
            <a:r>
              <a:rPr lang="zh-CN" altLang="en-US" sz="2000" kern="15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创机场集团团委组织的青年志愿服务活动</a:t>
            </a:r>
            <a:r>
              <a:rPr lang="zh-CN" altLang="en-US" sz="2800" kern="1500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单项</a:t>
            </a:r>
            <a:r>
              <a:rPr lang="zh-CN" altLang="en-US" sz="2000" kern="15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记录</a:t>
            </a:r>
            <a:endParaRPr lang="zh-CN" altLang="en-US" sz="2000" kern="15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905072" y="3135344"/>
            <a:ext cx="1393498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73763" y="3084531"/>
            <a:ext cx="1104021" cy="66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solidFill>
                <a:srgbClr val="FFFFFF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1212171" y="3253907"/>
            <a:ext cx="2305047" cy="5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439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名志愿者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864182" y="2611819"/>
            <a:ext cx="249443" cy="7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4000" i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3909862" y="3253907"/>
            <a:ext cx="2305047" cy="5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连续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28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天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602762" y="3135344"/>
            <a:ext cx="1393498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971453" y="3084531"/>
            <a:ext cx="1104021" cy="66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srgbClr val="FFFFFF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3563412" y="2611819"/>
            <a:ext cx="247905" cy="7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40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endParaRPr lang="zh-CN" altLang="en-US" sz="40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300453" y="3135344"/>
            <a:ext cx="1395039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670684" y="3084531"/>
            <a:ext cx="1104022" cy="662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srgbClr val="FFFFFF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 bwMode="auto">
          <a:xfrm>
            <a:off x="6609092" y="3253907"/>
            <a:ext cx="2303508" cy="5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近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4000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小时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6261103" y="2611819"/>
            <a:ext cx="247905" cy="7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4000" i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MAC-Win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13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6"/>
          <p:cNvSpPr>
            <a:spLocks noGrp="1"/>
          </p:cNvSpPr>
          <p:nvPr>
            <p:ph type="title"/>
          </p:nvPr>
        </p:nvSpPr>
        <p:spPr>
          <a:xfrm>
            <a:off x="641350" y="0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三、我们的志愿者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698" name="Picture 2" descr="http://shcci.eastday.com/images/thumbnailimg/month_1501/201501190308279585.png"/>
          <p:cNvPicPr>
            <a:picLocks noChangeAspect="1" noChangeArrowheads="1"/>
          </p:cNvPicPr>
          <p:nvPr/>
        </p:nvPicPr>
        <p:blipFill>
          <a:blip r:embed="rId5"/>
          <a:srcRect l="49788" t="12333" r="5467" b="30966"/>
          <a:stretch>
            <a:fillRect/>
          </a:stretch>
        </p:blipFill>
        <p:spPr bwMode="auto">
          <a:xfrm>
            <a:off x="4349751" y="0"/>
            <a:ext cx="1409700" cy="887960"/>
          </a:xfrm>
          <a:prstGeom prst="rect">
            <a:avLst/>
          </a:prstGeom>
          <a:noFill/>
        </p:spPr>
      </p:pic>
      <p:grpSp>
        <p:nvGrpSpPr>
          <p:cNvPr id="2" name="组合 16"/>
          <p:cNvGrpSpPr/>
          <p:nvPr/>
        </p:nvGrpSpPr>
        <p:grpSpPr>
          <a:xfrm>
            <a:off x="374650" y="804343"/>
            <a:ext cx="7429500" cy="763868"/>
            <a:chOff x="1877512" y="1185612"/>
            <a:chExt cx="3104428" cy="694911"/>
          </a:xfrm>
        </p:grpSpPr>
        <p:sp>
          <p:nvSpPr>
            <p:cNvPr id="9" name="MH_Other_7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rot="820473">
              <a:off x="1877512" y="1535262"/>
              <a:ext cx="244316" cy="345261"/>
            </a:xfrm>
            <a:custGeom>
              <a:avLst/>
              <a:gdLst>
                <a:gd name="T0" fmla="*/ 0 w 952500"/>
                <a:gd name="T1" fmla="*/ 0 h 1054100"/>
                <a:gd name="T2" fmla="*/ 0 w 952500"/>
                <a:gd name="T3" fmla="*/ 12 h 1054100"/>
                <a:gd name="T4" fmla="*/ 1 w 952500"/>
                <a:gd name="T5" fmla="*/ 10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MH_Other_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975532" y="1185612"/>
              <a:ext cx="2541184" cy="630541"/>
            </a:xfrm>
            <a:custGeom>
              <a:avLst/>
              <a:gdLst>
                <a:gd name="T0" fmla="*/ 0 w 5384788"/>
                <a:gd name="T1" fmla="*/ 0 h 2377978"/>
                <a:gd name="T2" fmla="*/ 3420 w 5384788"/>
                <a:gd name="T3" fmla="*/ 0 h 2377978"/>
                <a:gd name="T4" fmla="*/ 2968 w 5384788"/>
                <a:gd name="T5" fmla="*/ 2 h 2377978"/>
                <a:gd name="T6" fmla="*/ 419 w 5384788"/>
                <a:gd name="T7" fmla="*/ 3 h 2377978"/>
                <a:gd name="T8" fmla="*/ 0 w 5384788"/>
                <a:gd name="T9" fmla="*/ 0 h 2377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4788" h="2377978">
                  <a:moveTo>
                    <a:pt x="0" y="0"/>
                  </a:moveTo>
                  <a:lnTo>
                    <a:pt x="5384788" y="53878"/>
                  </a:lnTo>
                  <a:lnTo>
                    <a:pt x="4673588" y="2123978"/>
                  </a:lnTo>
                  <a:lnTo>
                    <a:pt x="660388" y="23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7EE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MH_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054532" y="1244130"/>
              <a:ext cx="2927408" cy="598356"/>
            </a:xfrm>
            <a:custGeom>
              <a:avLst/>
              <a:gdLst>
                <a:gd name="T0" fmla="*/ 0 w 5359400"/>
                <a:gd name="T1" fmla="*/ 0 h 2667000"/>
                <a:gd name="T2" fmla="*/ 16998 w 5359400"/>
                <a:gd name="T3" fmla="*/ 0 h 2667000"/>
                <a:gd name="T4" fmla="*/ 13011 w 5359400"/>
                <a:gd name="T5" fmla="*/ 0 h 2667000"/>
                <a:gd name="T6" fmla="*/ 1168 w 5359400"/>
                <a:gd name="T7" fmla="*/ 0 h 2667000"/>
                <a:gd name="T8" fmla="*/ 0 w 5359400"/>
                <a:gd name="T9" fmla="*/ 0 h 2667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59400"/>
                <a:gd name="T16" fmla="*/ 0 h 2667000"/>
                <a:gd name="T17" fmla="*/ 5359400 w 5359400"/>
                <a:gd name="T18" fmla="*/ 2667000 h 2667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59400" h="2667000">
                  <a:moveTo>
                    <a:pt x="0" y="482600"/>
                  </a:moveTo>
                  <a:lnTo>
                    <a:pt x="5359400" y="0"/>
                  </a:lnTo>
                  <a:lnTo>
                    <a:pt x="4102100" y="2552700"/>
                  </a:lnTo>
                  <a:lnTo>
                    <a:pt x="368300" y="2667000"/>
                  </a:lnTo>
                  <a:lnTo>
                    <a:pt x="0" y="482600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67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3.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联合策划控烟主题快闪，</a:t>
              </a:r>
              <a:r>
                <a:rPr lang="en-US" altLang="zh-CN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SNH48</a:t>
              </a: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偶像组合刷屏</a:t>
              </a:r>
              <a:endPara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0962" name="Picture 2" descr="C:\Users\MAC-Win\Desktop\控烟截图\新华网.jpeg"/>
          <p:cNvPicPr>
            <a:picLocks noChangeAspect="1" noChangeArrowheads="1"/>
          </p:cNvPicPr>
          <p:nvPr/>
        </p:nvPicPr>
        <p:blipFill>
          <a:blip r:embed="rId6"/>
          <a:srcRect l="-524" r="11227"/>
          <a:stretch>
            <a:fillRect/>
          </a:stretch>
        </p:blipFill>
        <p:spPr bwMode="auto">
          <a:xfrm>
            <a:off x="0" y="1442700"/>
            <a:ext cx="5008674" cy="3700800"/>
          </a:xfrm>
          <a:prstGeom prst="rect">
            <a:avLst/>
          </a:prstGeom>
          <a:noFill/>
        </p:spPr>
      </p:pic>
      <p:pic>
        <p:nvPicPr>
          <p:cNvPr id="40964" name="Picture 4" descr="C:\Users\MAC-Win\Desktop\控烟截图\新华网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3409" y="1442700"/>
            <a:ext cx="5620591" cy="3700800"/>
          </a:xfrm>
          <a:prstGeom prst="rect">
            <a:avLst/>
          </a:prstGeom>
          <a:noFill/>
        </p:spPr>
      </p:pic>
      <p:pic>
        <p:nvPicPr>
          <p:cNvPr id="40963" name="Picture 3" descr="C:\Users\MAC-Win\Desktop\控烟截图\SNH48-青春上海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44360"/>
            <a:ext cx="4276725" cy="3699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0" y="17417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《SNH48 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的 控烟战斗</a:t>
            </a:r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》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SNH48 截取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3078" y="810985"/>
            <a:ext cx="5517845" cy="413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/>
          <p:cNvGrpSpPr/>
          <p:nvPr/>
        </p:nvGrpSpPr>
        <p:grpSpPr>
          <a:xfrm>
            <a:off x="1877512" y="1144068"/>
            <a:ext cx="3413539" cy="763868"/>
            <a:chOff x="1877512" y="1185612"/>
            <a:chExt cx="3104428" cy="694911"/>
          </a:xfrm>
        </p:grpSpPr>
        <p:sp>
          <p:nvSpPr>
            <p:cNvPr id="4" name="MH_Other_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rot="820473">
              <a:off x="1877512" y="1535262"/>
              <a:ext cx="244316" cy="345261"/>
            </a:xfrm>
            <a:custGeom>
              <a:avLst/>
              <a:gdLst>
                <a:gd name="T0" fmla="*/ 0 w 952500"/>
                <a:gd name="T1" fmla="*/ 0 h 1054100"/>
                <a:gd name="T2" fmla="*/ 0 w 952500"/>
                <a:gd name="T3" fmla="*/ 12 h 1054100"/>
                <a:gd name="T4" fmla="*/ 1 w 952500"/>
                <a:gd name="T5" fmla="*/ 10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MH_Other_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975532" y="1185612"/>
              <a:ext cx="2541184" cy="630541"/>
            </a:xfrm>
            <a:custGeom>
              <a:avLst/>
              <a:gdLst>
                <a:gd name="T0" fmla="*/ 0 w 5384788"/>
                <a:gd name="T1" fmla="*/ 0 h 2377978"/>
                <a:gd name="T2" fmla="*/ 3420 w 5384788"/>
                <a:gd name="T3" fmla="*/ 0 h 2377978"/>
                <a:gd name="T4" fmla="*/ 2968 w 5384788"/>
                <a:gd name="T5" fmla="*/ 2 h 2377978"/>
                <a:gd name="T6" fmla="*/ 419 w 5384788"/>
                <a:gd name="T7" fmla="*/ 3 h 2377978"/>
                <a:gd name="T8" fmla="*/ 0 w 5384788"/>
                <a:gd name="T9" fmla="*/ 0 h 2377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4788" h="2377978">
                  <a:moveTo>
                    <a:pt x="0" y="0"/>
                  </a:moveTo>
                  <a:lnTo>
                    <a:pt x="5384788" y="53878"/>
                  </a:lnTo>
                  <a:lnTo>
                    <a:pt x="4673588" y="2123978"/>
                  </a:lnTo>
                  <a:lnTo>
                    <a:pt x="660388" y="23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7EE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MH_Title_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54532" y="1244130"/>
              <a:ext cx="2927408" cy="598356"/>
            </a:xfrm>
            <a:custGeom>
              <a:avLst/>
              <a:gdLst>
                <a:gd name="T0" fmla="*/ 0 w 5359400"/>
                <a:gd name="T1" fmla="*/ 0 h 2667000"/>
                <a:gd name="T2" fmla="*/ 16998 w 5359400"/>
                <a:gd name="T3" fmla="*/ 0 h 2667000"/>
                <a:gd name="T4" fmla="*/ 13011 w 5359400"/>
                <a:gd name="T5" fmla="*/ 0 h 2667000"/>
                <a:gd name="T6" fmla="*/ 1168 w 5359400"/>
                <a:gd name="T7" fmla="*/ 0 h 2667000"/>
                <a:gd name="T8" fmla="*/ 0 w 5359400"/>
                <a:gd name="T9" fmla="*/ 0 h 2667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59400"/>
                <a:gd name="T16" fmla="*/ 0 h 2667000"/>
                <a:gd name="T17" fmla="*/ 5359400 w 5359400"/>
                <a:gd name="T18" fmla="*/ 2667000 h 2667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59400" h="2667000">
                  <a:moveTo>
                    <a:pt x="0" y="482600"/>
                  </a:moveTo>
                  <a:lnTo>
                    <a:pt x="5359400" y="0"/>
                  </a:lnTo>
                  <a:lnTo>
                    <a:pt x="4102100" y="2552700"/>
                  </a:lnTo>
                  <a:lnTo>
                    <a:pt x="368300" y="2667000"/>
                  </a:lnTo>
                  <a:lnTo>
                    <a:pt x="0" y="482600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67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如何致“胜”？！</a:t>
              </a:r>
              <a:endPara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" name="标题 16"/>
          <p:cNvSpPr txBox="1">
            <a:spLocks/>
          </p:cNvSpPr>
          <p:nvPr/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  <a:sym typeface="Arial" panose="020B0604020202020204" pitchFamily="34" charset="0"/>
              </a:rPr>
              <a:t>四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j-cs"/>
                <a:sym typeface="Arial" panose="020B0604020202020204" pitchFamily="34" charset="0"/>
              </a:rPr>
              <a:t>、一些体会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933105" y="2134626"/>
            <a:ext cx="5259809" cy="593784"/>
            <a:chOff x="1933105" y="2134626"/>
            <a:chExt cx="5259809" cy="593784"/>
          </a:xfrm>
        </p:grpSpPr>
        <p:sp>
          <p:nvSpPr>
            <p:cNvPr id="7" name="MH_SubTitle_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32855" y="2134626"/>
              <a:ext cx="4651726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共同目标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上下同欲者胜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MH_Other_1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 rot="11426233">
              <a:off x="6970542" y="2448864"/>
              <a:ext cx="222372" cy="214991"/>
            </a:xfrm>
            <a:custGeom>
              <a:avLst/>
              <a:gdLst>
                <a:gd name="T0" fmla="*/ 0 w 647700"/>
                <a:gd name="T1" fmla="*/ 63733 h 228600"/>
                <a:gd name="T2" fmla="*/ 12 w 647700"/>
                <a:gd name="T3" fmla="*/ 0 h 228600"/>
                <a:gd name="T4" fmla="*/ 1 w 647700"/>
                <a:gd name="T5" fmla="*/ 286807 h 228600"/>
                <a:gd name="T6" fmla="*/ 0 w 647700"/>
                <a:gd name="T7" fmla="*/ 63733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14" name="MH_Other_2"/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>
              <a:off x="1933105" y="2182685"/>
              <a:ext cx="0" cy="497256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组合 20"/>
          <p:cNvGrpSpPr/>
          <p:nvPr/>
        </p:nvGrpSpPr>
        <p:grpSpPr>
          <a:xfrm>
            <a:off x="1933105" y="3129140"/>
            <a:ext cx="5350566" cy="593784"/>
            <a:chOff x="1933105" y="3129140"/>
            <a:chExt cx="5350566" cy="593784"/>
          </a:xfrm>
        </p:grpSpPr>
        <p:sp>
          <p:nvSpPr>
            <p:cNvPr id="8" name="MH_SubTitle_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32856" y="3129140"/>
              <a:ext cx="5250815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合纵连横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平台共享者胜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MH_Other_3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rot="11426233">
              <a:off x="6970542" y="3443377"/>
              <a:ext cx="222372" cy="216453"/>
            </a:xfrm>
            <a:custGeom>
              <a:avLst/>
              <a:gdLst>
                <a:gd name="T0" fmla="*/ 0 w 647700"/>
                <a:gd name="T1" fmla="*/ 68668 h 228600"/>
                <a:gd name="T2" fmla="*/ 12 w 647700"/>
                <a:gd name="T3" fmla="*/ 0 h 228600"/>
                <a:gd name="T4" fmla="*/ 1 w 647700"/>
                <a:gd name="T5" fmla="*/ 309008 h 228600"/>
                <a:gd name="T6" fmla="*/ 0 w 647700"/>
                <a:gd name="T7" fmla="*/ 68668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15" name="MH_Other_4"/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>
              <a:off x="1933105" y="3177199"/>
              <a:ext cx="0" cy="497256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组合 21"/>
          <p:cNvGrpSpPr/>
          <p:nvPr/>
        </p:nvGrpSpPr>
        <p:grpSpPr>
          <a:xfrm>
            <a:off x="1933105" y="4097124"/>
            <a:ext cx="5350566" cy="593784"/>
            <a:chOff x="1933105" y="4097124"/>
            <a:chExt cx="5350566" cy="593784"/>
          </a:xfrm>
        </p:grpSpPr>
        <p:sp>
          <p:nvSpPr>
            <p:cNvPr id="2" name="MH_SubTitle_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032856" y="4097124"/>
              <a:ext cx="5250815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内外兼修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综合施策者胜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MH_Other_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11426233">
              <a:off x="6970542" y="4439354"/>
              <a:ext cx="222372" cy="214991"/>
            </a:xfrm>
            <a:custGeom>
              <a:avLst/>
              <a:gdLst>
                <a:gd name="T0" fmla="*/ 0 w 647700"/>
                <a:gd name="T1" fmla="*/ 63733 h 228600"/>
                <a:gd name="T2" fmla="*/ 12 w 647700"/>
                <a:gd name="T3" fmla="*/ 0 h 228600"/>
                <a:gd name="T4" fmla="*/ 1 w 647700"/>
                <a:gd name="T5" fmla="*/ 286792 h 228600"/>
                <a:gd name="T6" fmla="*/ 0 w 647700"/>
                <a:gd name="T7" fmla="*/ 63733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17" name="MH_Other_6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>
              <a:off x="1933105" y="4173176"/>
              <a:ext cx="0" cy="495794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1219814"/>
            <a:ext cx="8953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控烟任重而道远</a:t>
            </a:r>
            <a:endParaRPr lang="en-US" altLang="zh-C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撸起袖子加油干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65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" y="1150911"/>
            <a:ext cx="9144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谢  谢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232968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Thank you!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0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.bizhi360.com/bpic/98/44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/>
          </p:cNvSpPr>
          <p:nvPr/>
        </p:nvSpPr>
        <p:spPr>
          <a:xfrm>
            <a:off x="4895850" y="2011242"/>
            <a:ext cx="3886200" cy="1186287"/>
          </a:xfrm>
          <a:prstGeom prst="rect">
            <a:avLst/>
          </a:prstGeom>
        </p:spPr>
        <p:txBody>
          <a:bodyPr vert="horz" wrap="square" lIns="0" tIns="260414" rIns="0" bIns="0" rtlCol="0" anchor="ctr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 Unicode MS"/>
                <a:ea typeface="+mj-ea"/>
                <a:cs typeface="Arial Unicode MS"/>
              </a:defRPr>
            </a:lvl1pPr>
          </a:lstStyle>
          <a:p>
            <a:pPr marL="12700" marR="5080" algn="ctr" defTabSz="914400"/>
            <a:r>
              <a:rPr lang="zh-CN" altLang="en-US" sz="6000" kern="0" spc="2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/>
              </a:rPr>
              <a:t>冰山一角</a:t>
            </a:r>
            <a:endParaRPr lang="zh-CN" altLang="en-US" sz="6000" kern="0" spc="26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8F65F-DE93-407A-82B6-C5D59C24460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4" name="组合 16"/>
          <p:cNvGrpSpPr/>
          <p:nvPr/>
        </p:nvGrpSpPr>
        <p:grpSpPr>
          <a:xfrm>
            <a:off x="1877512" y="1144068"/>
            <a:ext cx="3413539" cy="763868"/>
            <a:chOff x="1877512" y="1185612"/>
            <a:chExt cx="3104428" cy="694911"/>
          </a:xfrm>
        </p:grpSpPr>
        <p:sp>
          <p:nvSpPr>
            <p:cNvPr id="11" name="MH_Other_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rot="820473">
              <a:off x="1877512" y="1535262"/>
              <a:ext cx="244316" cy="345261"/>
            </a:xfrm>
            <a:custGeom>
              <a:avLst/>
              <a:gdLst>
                <a:gd name="T0" fmla="*/ 0 w 952500"/>
                <a:gd name="T1" fmla="*/ 0 h 1054100"/>
                <a:gd name="T2" fmla="*/ 0 w 952500"/>
                <a:gd name="T3" fmla="*/ 12 h 1054100"/>
                <a:gd name="T4" fmla="*/ 1 w 952500"/>
                <a:gd name="T5" fmla="*/ 10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MH_Other_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975532" y="1185612"/>
              <a:ext cx="2541184" cy="630541"/>
            </a:xfrm>
            <a:custGeom>
              <a:avLst/>
              <a:gdLst>
                <a:gd name="T0" fmla="*/ 0 w 5384788"/>
                <a:gd name="T1" fmla="*/ 0 h 2377978"/>
                <a:gd name="T2" fmla="*/ 3420 w 5384788"/>
                <a:gd name="T3" fmla="*/ 0 h 2377978"/>
                <a:gd name="T4" fmla="*/ 2968 w 5384788"/>
                <a:gd name="T5" fmla="*/ 2 h 2377978"/>
                <a:gd name="T6" fmla="*/ 419 w 5384788"/>
                <a:gd name="T7" fmla="*/ 3 h 2377978"/>
                <a:gd name="T8" fmla="*/ 0 w 5384788"/>
                <a:gd name="T9" fmla="*/ 0 h 23779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84788" h="2377978">
                  <a:moveTo>
                    <a:pt x="0" y="0"/>
                  </a:moveTo>
                  <a:lnTo>
                    <a:pt x="5384788" y="53878"/>
                  </a:lnTo>
                  <a:lnTo>
                    <a:pt x="4673588" y="2123978"/>
                  </a:lnTo>
                  <a:lnTo>
                    <a:pt x="660388" y="2377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7EE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MH_Title_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54532" y="1244130"/>
              <a:ext cx="2927408" cy="598356"/>
            </a:xfrm>
            <a:custGeom>
              <a:avLst/>
              <a:gdLst>
                <a:gd name="T0" fmla="*/ 0 w 5359400"/>
                <a:gd name="T1" fmla="*/ 0 h 2667000"/>
                <a:gd name="T2" fmla="*/ 16998 w 5359400"/>
                <a:gd name="T3" fmla="*/ 0 h 2667000"/>
                <a:gd name="T4" fmla="*/ 13011 w 5359400"/>
                <a:gd name="T5" fmla="*/ 0 h 2667000"/>
                <a:gd name="T6" fmla="*/ 1168 w 5359400"/>
                <a:gd name="T7" fmla="*/ 0 h 2667000"/>
                <a:gd name="T8" fmla="*/ 0 w 5359400"/>
                <a:gd name="T9" fmla="*/ 0 h 2667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59400"/>
                <a:gd name="T16" fmla="*/ 0 h 2667000"/>
                <a:gd name="T17" fmla="*/ 5359400 w 5359400"/>
                <a:gd name="T18" fmla="*/ 2667000 h 2667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59400" h="2667000">
                  <a:moveTo>
                    <a:pt x="0" y="482600"/>
                  </a:moveTo>
                  <a:lnTo>
                    <a:pt x="5359400" y="0"/>
                  </a:lnTo>
                  <a:lnTo>
                    <a:pt x="4102100" y="2552700"/>
                  </a:lnTo>
                  <a:lnTo>
                    <a:pt x="368300" y="2667000"/>
                  </a:lnTo>
                  <a:lnTo>
                    <a:pt x="0" y="482600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67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思想是行动的先导</a:t>
              </a:r>
              <a:endParaRPr lang="zh-CN" altLang="en-US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一、我们怎么理解控烟工作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1581151"/>
            <a:ext cx="7192914" cy="1533524"/>
            <a:chOff x="0" y="1581151"/>
            <a:chExt cx="7192914" cy="1533524"/>
          </a:xfrm>
        </p:grpSpPr>
        <p:sp>
          <p:nvSpPr>
            <p:cNvPr id="5" name="MH_Other_1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rot="11426233">
              <a:off x="6970542" y="2448864"/>
              <a:ext cx="222372" cy="214991"/>
            </a:xfrm>
            <a:custGeom>
              <a:avLst/>
              <a:gdLst>
                <a:gd name="T0" fmla="*/ 0 w 647700"/>
                <a:gd name="T1" fmla="*/ 63733 h 228600"/>
                <a:gd name="T2" fmla="*/ 12 w 647700"/>
                <a:gd name="T3" fmla="*/ 0 h 228600"/>
                <a:gd name="T4" fmla="*/ 1 w 647700"/>
                <a:gd name="T5" fmla="*/ 286807 h 228600"/>
                <a:gd name="T6" fmla="*/ 0 w 647700"/>
                <a:gd name="T7" fmla="*/ 63733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6" name="MH_Other_2"/>
            <p:cNvCxnSpPr>
              <a:cxnSpLocks noChangeShapeType="1"/>
            </p:cNvCxnSpPr>
            <p:nvPr>
              <p:custDataLst>
                <p:tags r:id="rId8"/>
              </p:custDataLst>
            </p:nvPr>
          </p:nvCxnSpPr>
          <p:spPr bwMode="auto">
            <a:xfrm>
              <a:off x="1933105" y="2182685"/>
              <a:ext cx="0" cy="497256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MH_SubTitle_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32855" y="2134626"/>
              <a:ext cx="4651726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控烟，既是世界趋势，也是国家意志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098" name="Picture 2" descr="http://123.57.12.247:7080/yeptsn/site/web/snmh/images/spolic_1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1581151"/>
              <a:ext cx="1853681" cy="1533524"/>
            </a:xfrm>
            <a:prstGeom prst="rect">
              <a:avLst/>
            </a:prstGeom>
            <a:noFill/>
          </p:spPr>
        </p:pic>
      </p:grpSp>
      <p:grpSp>
        <p:nvGrpSpPr>
          <p:cNvPr id="24" name="组合 23"/>
          <p:cNvGrpSpPr/>
          <p:nvPr/>
        </p:nvGrpSpPr>
        <p:grpSpPr>
          <a:xfrm>
            <a:off x="1933105" y="3684324"/>
            <a:ext cx="6673546" cy="1068652"/>
            <a:chOff x="1933105" y="3684324"/>
            <a:chExt cx="6673546" cy="1068652"/>
          </a:xfrm>
        </p:grpSpPr>
        <p:sp>
          <p:nvSpPr>
            <p:cNvPr id="16" name="MH_SubTitle_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32856" y="4097124"/>
              <a:ext cx="5250815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控烟，上海机场使命在肩、责无旁贷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MH_Other_5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rot="11426233">
              <a:off x="6970542" y="4439354"/>
              <a:ext cx="222372" cy="214991"/>
            </a:xfrm>
            <a:custGeom>
              <a:avLst/>
              <a:gdLst>
                <a:gd name="T0" fmla="*/ 0 w 647700"/>
                <a:gd name="T1" fmla="*/ 63733 h 228600"/>
                <a:gd name="T2" fmla="*/ 12 w 647700"/>
                <a:gd name="T3" fmla="*/ 0 h 228600"/>
                <a:gd name="T4" fmla="*/ 1 w 647700"/>
                <a:gd name="T5" fmla="*/ 286792 h 228600"/>
                <a:gd name="T6" fmla="*/ 0 w 647700"/>
                <a:gd name="T7" fmla="*/ 63733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10" name="MH_Other_6"/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>
              <a:off x="1933105" y="4173176"/>
              <a:ext cx="0" cy="495794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2" name="图片 21" descr="屏幕剪辑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080" t="14749" r="31249" b="36168"/>
            <a:stretch/>
          </p:blipFill>
          <p:spPr>
            <a:xfrm>
              <a:off x="7581900" y="3684324"/>
              <a:ext cx="1024751" cy="1068652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933105" y="2667000"/>
            <a:ext cx="5350566" cy="1055924"/>
            <a:chOff x="1933105" y="2667000"/>
            <a:chExt cx="5350566" cy="1055924"/>
          </a:xfrm>
        </p:grpSpPr>
        <p:sp>
          <p:nvSpPr>
            <p:cNvPr id="7" name="MH_Other_3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rot="11426233">
              <a:off x="6970542" y="3443377"/>
              <a:ext cx="222372" cy="216453"/>
            </a:xfrm>
            <a:custGeom>
              <a:avLst/>
              <a:gdLst>
                <a:gd name="T0" fmla="*/ 0 w 647700"/>
                <a:gd name="T1" fmla="*/ 68668 h 228600"/>
                <a:gd name="T2" fmla="*/ 12 w 647700"/>
                <a:gd name="T3" fmla="*/ 0 h 228600"/>
                <a:gd name="T4" fmla="*/ 1 w 647700"/>
                <a:gd name="T5" fmla="*/ 309008 h 228600"/>
                <a:gd name="T6" fmla="*/ 0 w 647700"/>
                <a:gd name="T7" fmla="*/ 68668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1013"/>
            </a:p>
          </p:txBody>
        </p:sp>
        <p:cxnSp>
          <p:nvCxnSpPr>
            <p:cNvPr id="8" name="MH_Other_4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>
              <a:off x="1933105" y="3177199"/>
              <a:ext cx="0" cy="497256"/>
            </a:xfrm>
            <a:prstGeom prst="line">
              <a:avLst/>
            </a:prstGeom>
            <a:noFill/>
            <a:ln w="6350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MH_SubTitle_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032856" y="3129140"/>
              <a:ext cx="5250815" cy="59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Palatino Linotype" panose="0204050205050503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控烟，是体现一座城市文明的标志之一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6">
              <a:lum bright="20000"/>
            </a:blip>
            <a:srcRect/>
            <a:stretch>
              <a:fillRect/>
            </a:stretch>
          </p:blipFill>
          <p:spPr bwMode="auto">
            <a:xfrm>
              <a:off x="2133599" y="2667000"/>
              <a:ext cx="4343401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28647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6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二、上海机场控烟          回眸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698" name="Picture 2" descr="http://shcci.eastday.com/images/thumbnailimg/month_1501/201501190308279585.png"/>
          <p:cNvPicPr>
            <a:picLocks noChangeAspect="1" noChangeArrowheads="1"/>
          </p:cNvPicPr>
          <p:nvPr/>
        </p:nvPicPr>
        <p:blipFill>
          <a:blip r:embed="rId2"/>
          <a:srcRect l="49788" t="12333" r="5467" b="30966"/>
          <a:stretch>
            <a:fillRect/>
          </a:stretch>
        </p:blipFill>
        <p:spPr bwMode="auto">
          <a:xfrm>
            <a:off x="4362451" y="228601"/>
            <a:ext cx="1409700" cy="887960"/>
          </a:xfrm>
          <a:prstGeom prst="rect">
            <a:avLst/>
          </a:prstGeom>
          <a:noFill/>
        </p:spPr>
      </p:pic>
      <p:pic>
        <p:nvPicPr>
          <p:cNvPr id="29699" name="Picture 3" descr="C:\Users\MAC-Win\Desktop\控烟截图\上海机场控烟任务清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083" y="1113952"/>
            <a:ext cx="3335989" cy="3607337"/>
          </a:xfrm>
          <a:prstGeom prst="rect">
            <a:avLst/>
          </a:prstGeom>
          <a:noFill/>
        </p:spPr>
      </p:pic>
      <p:grpSp>
        <p:nvGrpSpPr>
          <p:cNvPr id="11" name="组合 10"/>
          <p:cNvGrpSpPr/>
          <p:nvPr/>
        </p:nvGrpSpPr>
        <p:grpSpPr>
          <a:xfrm>
            <a:off x="382562" y="1259244"/>
            <a:ext cx="4943260" cy="3420725"/>
            <a:chOff x="0" y="1063301"/>
            <a:chExt cx="4943260" cy="3420725"/>
          </a:xfrm>
        </p:grpSpPr>
        <p:pic>
          <p:nvPicPr>
            <p:cNvPr id="29700" name="Picture 4" descr="C:\Users\MAC-Win\Desktop\控烟志愿者大会\文件21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63301"/>
              <a:ext cx="2436365" cy="3420725"/>
            </a:xfrm>
            <a:prstGeom prst="rect">
              <a:avLst/>
            </a:prstGeom>
            <a:noFill/>
          </p:spPr>
        </p:pic>
        <p:pic>
          <p:nvPicPr>
            <p:cNvPr id="29701" name="Picture 5" descr="C:\Users\MAC-Win\Desktop\控烟志愿者大会\文件21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7019" y="1063301"/>
              <a:ext cx="2436241" cy="342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C-Win\Desktop\控烟志愿者大会\2016年浦东机场控烟工作\2016.1020控烟培训\IMG_20161020_140314 (Medium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7602" y="2616868"/>
            <a:ext cx="3368843" cy="2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282510" y="794214"/>
            <a:ext cx="5178489" cy="1493319"/>
            <a:chOff x="980587" y="1225611"/>
            <a:chExt cx="4571937" cy="1318408"/>
          </a:xfrm>
        </p:grpSpPr>
        <p:sp>
          <p:nvSpPr>
            <p:cNvPr id="4" name="MH_Other_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551621" y="1225611"/>
              <a:ext cx="1365600" cy="1318408"/>
            </a:xfrm>
            <a:custGeom>
              <a:avLst/>
              <a:gdLst>
                <a:gd name="T0" fmla="*/ 0 w 1469707"/>
                <a:gd name="T1" fmla="*/ 1090606 h 1419196"/>
                <a:gd name="T2" fmla="*/ 45729 w 1469707"/>
                <a:gd name="T3" fmla="*/ 1090606 h 1419196"/>
                <a:gd name="T4" fmla="*/ 45729 w 1469707"/>
                <a:gd name="T5" fmla="*/ 1373505 h 1419196"/>
                <a:gd name="T6" fmla="*/ 1424296 w 1469707"/>
                <a:gd name="T7" fmla="*/ 1373505 h 1419196"/>
                <a:gd name="T8" fmla="*/ 1424296 w 1469707"/>
                <a:gd name="T9" fmla="*/ 1090606 h 1419196"/>
                <a:gd name="T10" fmla="*/ 1470025 w 1469707"/>
                <a:gd name="T11" fmla="*/ 1090606 h 1419196"/>
                <a:gd name="T12" fmla="*/ 1470025 w 1469707"/>
                <a:gd name="T13" fmla="*/ 1373505 h 1419196"/>
                <a:gd name="T14" fmla="*/ 1470025 w 1469707"/>
                <a:gd name="T15" fmla="*/ 1419225 h 1419196"/>
                <a:gd name="T16" fmla="*/ 1424296 w 1469707"/>
                <a:gd name="T17" fmla="*/ 1419225 h 1419196"/>
                <a:gd name="T18" fmla="*/ 45729 w 1469707"/>
                <a:gd name="T19" fmla="*/ 1419225 h 1419196"/>
                <a:gd name="T20" fmla="*/ 0 w 1469707"/>
                <a:gd name="T21" fmla="*/ 1419225 h 1419196"/>
                <a:gd name="T22" fmla="*/ 0 w 1469707"/>
                <a:gd name="T23" fmla="*/ 1373505 h 1419196"/>
                <a:gd name="T24" fmla="*/ 0 w 1469707"/>
                <a:gd name="T25" fmla="*/ 0 h 1419196"/>
                <a:gd name="T26" fmla="*/ 45729 w 1469707"/>
                <a:gd name="T27" fmla="*/ 0 h 1419196"/>
                <a:gd name="T28" fmla="*/ 1424296 w 1469707"/>
                <a:gd name="T29" fmla="*/ 0 h 1419196"/>
                <a:gd name="T30" fmla="*/ 1470025 w 1469707"/>
                <a:gd name="T31" fmla="*/ 0 h 1419196"/>
                <a:gd name="T32" fmla="*/ 1470025 w 1469707"/>
                <a:gd name="T33" fmla="*/ 45720 h 1419196"/>
                <a:gd name="T34" fmla="*/ 1470025 w 1469707"/>
                <a:gd name="T35" fmla="*/ 328619 h 1419196"/>
                <a:gd name="T36" fmla="*/ 1424296 w 1469707"/>
                <a:gd name="T37" fmla="*/ 328619 h 1419196"/>
                <a:gd name="T38" fmla="*/ 1424296 w 1469707"/>
                <a:gd name="T39" fmla="*/ 45720 h 1419196"/>
                <a:gd name="T40" fmla="*/ 45729 w 1469707"/>
                <a:gd name="T41" fmla="*/ 45720 h 1419196"/>
                <a:gd name="T42" fmla="*/ 45729 w 1469707"/>
                <a:gd name="T43" fmla="*/ 328619 h 1419196"/>
                <a:gd name="T44" fmla="*/ 0 w 1469707"/>
                <a:gd name="T45" fmla="*/ 328619 h 1419196"/>
                <a:gd name="T46" fmla="*/ 0 w 1469707"/>
                <a:gd name="T47" fmla="*/ 45720 h 14191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69707" h="1419196">
                  <a:moveTo>
                    <a:pt x="0" y="1090584"/>
                  </a:moveTo>
                  <a:lnTo>
                    <a:pt x="45719" y="1090584"/>
                  </a:lnTo>
                  <a:lnTo>
                    <a:pt x="45719" y="1373477"/>
                  </a:lnTo>
                  <a:lnTo>
                    <a:pt x="1423988" y="1373477"/>
                  </a:lnTo>
                  <a:lnTo>
                    <a:pt x="1423988" y="1090584"/>
                  </a:lnTo>
                  <a:lnTo>
                    <a:pt x="1469707" y="1090584"/>
                  </a:lnTo>
                  <a:lnTo>
                    <a:pt x="1469707" y="1373477"/>
                  </a:lnTo>
                  <a:lnTo>
                    <a:pt x="1469707" y="1419196"/>
                  </a:lnTo>
                  <a:lnTo>
                    <a:pt x="1423988" y="1419196"/>
                  </a:lnTo>
                  <a:lnTo>
                    <a:pt x="45719" y="1419196"/>
                  </a:lnTo>
                  <a:lnTo>
                    <a:pt x="0" y="1419196"/>
                  </a:lnTo>
                  <a:lnTo>
                    <a:pt x="0" y="1373477"/>
                  </a:lnTo>
                  <a:lnTo>
                    <a:pt x="0" y="1090584"/>
                  </a:lnTo>
                  <a:close/>
                  <a:moveTo>
                    <a:pt x="0" y="0"/>
                  </a:moveTo>
                  <a:lnTo>
                    <a:pt x="45719" y="0"/>
                  </a:lnTo>
                  <a:lnTo>
                    <a:pt x="1423988" y="0"/>
                  </a:lnTo>
                  <a:lnTo>
                    <a:pt x="1469707" y="0"/>
                  </a:lnTo>
                  <a:lnTo>
                    <a:pt x="1469707" y="45719"/>
                  </a:lnTo>
                  <a:lnTo>
                    <a:pt x="1469707" y="328612"/>
                  </a:lnTo>
                  <a:lnTo>
                    <a:pt x="1423988" y="328612"/>
                  </a:lnTo>
                  <a:lnTo>
                    <a:pt x="1423988" y="45719"/>
                  </a:lnTo>
                  <a:lnTo>
                    <a:pt x="45719" y="45719"/>
                  </a:lnTo>
                  <a:lnTo>
                    <a:pt x="45719" y="328612"/>
                  </a:lnTo>
                  <a:lnTo>
                    <a:pt x="0" y="328612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6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5" name="MH_SubTitle_1"/>
            <p:cNvSpPr/>
            <p:nvPr>
              <p:custDataLst>
                <p:tags r:id="rId10"/>
              </p:custDataLst>
            </p:nvPr>
          </p:nvSpPr>
          <p:spPr>
            <a:xfrm>
              <a:off x="1049594" y="1713745"/>
              <a:ext cx="4371127" cy="342137"/>
            </a:xfrm>
            <a:prstGeom prst="rect">
              <a:avLst/>
            </a:prstGeom>
            <a:solidFill>
              <a:srgbClr val="FFFFFF"/>
            </a:solidFill>
          </p:spPr>
          <p:txBody>
            <a:bodyPr anchor="ctr">
              <a:noAutofit/>
            </a:bodyPr>
            <a:lstStyle/>
            <a:p>
              <a:pPr algn="ctr">
                <a:defRPr/>
              </a:pPr>
              <a:r>
                <a:rPr lang="zh-CN" altLang="en-US" sz="1600" b="1" dirty="0" smtClean="0">
                  <a:solidFill>
                    <a:srgbClr val="0F6FC6"/>
                  </a:solidFill>
                  <a:ea typeface="微软雅黑" panose="020B0503020204020204" pitchFamily="34" charset="-122"/>
                </a:rPr>
                <a:t>市政府召开第九届全球健康促进大会无烟保障布置会</a:t>
              </a:r>
              <a:endParaRPr lang="zh-CN" altLang="en-US" sz="1600" b="1" dirty="0">
                <a:solidFill>
                  <a:srgbClr val="0F6FC6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013538" y="1446819"/>
              <a:ext cx="1995247" cy="606114"/>
            </a:xfrm>
            <a:custGeom>
              <a:avLst/>
              <a:gdLst>
                <a:gd name="T0" fmla="*/ 101600 w 1847850"/>
                <a:gd name="T1" fmla="*/ 0 h 652225"/>
                <a:gd name="T2" fmla="*/ 112400 w 1847850"/>
                <a:gd name="T3" fmla="*/ 0 h 652225"/>
                <a:gd name="T4" fmla="*/ 112400 w 1847850"/>
                <a:gd name="T5" fmla="*/ 213651 h 652225"/>
                <a:gd name="T6" fmla="*/ 1847850 w 1847850"/>
                <a:gd name="T7" fmla="*/ 213651 h 652225"/>
                <a:gd name="T8" fmla="*/ 1847850 w 1847850"/>
                <a:gd name="T9" fmla="*/ 224455 h 652225"/>
                <a:gd name="T10" fmla="*/ 112400 w 1847850"/>
                <a:gd name="T11" fmla="*/ 224455 h 652225"/>
                <a:gd name="T12" fmla="*/ 112400 w 1847850"/>
                <a:gd name="T13" fmla="*/ 652462 h 652225"/>
                <a:gd name="T14" fmla="*/ 101600 w 1847850"/>
                <a:gd name="T15" fmla="*/ 652462 h 652225"/>
                <a:gd name="T16" fmla="*/ 101600 w 1847850"/>
                <a:gd name="T17" fmla="*/ 224455 h 652225"/>
                <a:gd name="T18" fmla="*/ 0 w 1847850"/>
                <a:gd name="T19" fmla="*/ 224455 h 652225"/>
                <a:gd name="T20" fmla="*/ 0 w 1847850"/>
                <a:gd name="T21" fmla="*/ 213651 h 652225"/>
                <a:gd name="T22" fmla="*/ 101600 w 1847850"/>
                <a:gd name="T23" fmla="*/ 213651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01600" y="0"/>
                  </a:moveTo>
                  <a:lnTo>
                    <a:pt x="112400" y="0"/>
                  </a:lnTo>
                  <a:lnTo>
                    <a:pt x="112400" y="213573"/>
                  </a:lnTo>
                  <a:lnTo>
                    <a:pt x="1847850" y="213573"/>
                  </a:lnTo>
                  <a:lnTo>
                    <a:pt x="1847850" y="224373"/>
                  </a:lnTo>
                  <a:lnTo>
                    <a:pt x="112400" y="224373"/>
                  </a:lnTo>
                  <a:lnTo>
                    <a:pt x="112400" y="652225"/>
                  </a:lnTo>
                  <a:lnTo>
                    <a:pt x="101600" y="652225"/>
                  </a:lnTo>
                  <a:lnTo>
                    <a:pt x="101600" y="224373"/>
                  </a:lnTo>
                  <a:lnTo>
                    <a:pt x="0" y="224373"/>
                  </a:lnTo>
                  <a:lnTo>
                    <a:pt x="0" y="213573"/>
                  </a:lnTo>
                  <a:lnTo>
                    <a:pt x="101600" y="213573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A2CF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7" name="MH_Other_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980587" y="1402577"/>
              <a:ext cx="1978058" cy="606114"/>
            </a:xfrm>
            <a:custGeom>
              <a:avLst/>
              <a:gdLst>
                <a:gd name="T0" fmla="*/ 101600 w 1847850"/>
                <a:gd name="T1" fmla="*/ 0 h 652225"/>
                <a:gd name="T2" fmla="*/ 112400 w 1847850"/>
                <a:gd name="T3" fmla="*/ 0 h 652225"/>
                <a:gd name="T4" fmla="*/ 112400 w 1847850"/>
                <a:gd name="T5" fmla="*/ 213651 h 652225"/>
                <a:gd name="T6" fmla="*/ 1847850 w 1847850"/>
                <a:gd name="T7" fmla="*/ 213651 h 652225"/>
                <a:gd name="T8" fmla="*/ 1847850 w 1847850"/>
                <a:gd name="T9" fmla="*/ 224455 h 652225"/>
                <a:gd name="T10" fmla="*/ 112400 w 1847850"/>
                <a:gd name="T11" fmla="*/ 224455 h 652225"/>
                <a:gd name="T12" fmla="*/ 112400 w 1847850"/>
                <a:gd name="T13" fmla="*/ 652462 h 652225"/>
                <a:gd name="T14" fmla="*/ 101600 w 1847850"/>
                <a:gd name="T15" fmla="*/ 652462 h 652225"/>
                <a:gd name="T16" fmla="*/ 101600 w 1847850"/>
                <a:gd name="T17" fmla="*/ 224455 h 652225"/>
                <a:gd name="T18" fmla="*/ 0 w 1847850"/>
                <a:gd name="T19" fmla="*/ 224455 h 652225"/>
                <a:gd name="T20" fmla="*/ 0 w 1847850"/>
                <a:gd name="T21" fmla="*/ 213651 h 652225"/>
                <a:gd name="T22" fmla="*/ 101600 w 1847850"/>
                <a:gd name="T23" fmla="*/ 213651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01600" y="0"/>
                  </a:moveTo>
                  <a:lnTo>
                    <a:pt x="112400" y="0"/>
                  </a:lnTo>
                  <a:lnTo>
                    <a:pt x="112400" y="213573"/>
                  </a:lnTo>
                  <a:lnTo>
                    <a:pt x="1847850" y="213573"/>
                  </a:lnTo>
                  <a:lnTo>
                    <a:pt x="1847850" y="224373"/>
                  </a:lnTo>
                  <a:lnTo>
                    <a:pt x="112400" y="224373"/>
                  </a:lnTo>
                  <a:lnTo>
                    <a:pt x="112400" y="652225"/>
                  </a:lnTo>
                  <a:lnTo>
                    <a:pt x="101600" y="652225"/>
                  </a:lnTo>
                  <a:lnTo>
                    <a:pt x="101600" y="224373"/>
                  </a:lnTo>
                  <a:lnTo>
                    <a:pt x="0" y="224373"/>
                  </a:lnTo>
                  <a:lnTo>
                    <a:pt x="0" y="213573"/>
                  </a:lnTo>
                  <a:lnTo>
                    <a:pt x="101600" y="213573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8" name="MH_Other_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463003" y="1715219"/>
              <a:ext cx="2089521" cy="606114"/>
            </a:xfrm>
            <a:custGeom>
              <a:avLst/>
              <a:gdLst>
                <a:gd name="T0" fmla="*/ 1735450 w 1847850"/>
                <a:gd name="T1" fmla="*/ 0 h 652225"/>
                <a:gd name="T2" fmla="*/ 1746250 w 1847850"/>
                <a:gd name="T3" fmla="*/ 0 h 652225"/>
                <a:gd name="T4" fmla="*/ 1746250 w 1847850"/>
                <a:gd name="T5" fmla="*/ 428007 h 652225"/>
                <a:gd name="T6" fmla="*/ 1847850 w 1847850"/>
                <a:gd name="T7" fmla="*/ 428007 h 652225"/>
                <a:gd name="T8" fmla="*/ 1847850 w 1847850"/>
                <a:gd name="T9" fmla="*/ 438811 h 652225"/>
                <a:gd name="T10" fmla="*/ 1746250 w 1847850"/>
                <a:gd name="T11" fmla="*/ 438811 h 652225"/>
                <a:gd name="T12" fmla="*/ 1746250 w 1847850"/>
                <a:gd name="T13" fmla="*/ 652462 h 652225"/>
                <a:gd name="T14" fmla="*/ 1735450 w 1847850"/>
                <a:gd name="T15" fmla="*/ 652462 h 652225"/>
                <a:gd name="T16" fmla="*/ 1735450 w 1847850"/>
                <a:gd name="T17" fmla="*/ 438811 h 652225"/>
                <a:gd name="T18" fmla="*/ 0 w 1847850"/>
                <a:gd name="T19" fmla="*/ 438811 h 652225"/>
                <a:gd name="T20" fmla="*/ 0 w 1847850"/>
                <a:gd name="T21" fmla="*/ 428007 h 652225"/>
                <a:gd name="T22" fmla="*/ 1735450 w 1847850"/>
                <a:gd name="T23" fmla="*/ 428007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735450" y="0"/>
                  </a:moveTo>
                  <a:lnTo>
                    <a:pt x="1746250" y="0"/>
                  </a:lnTo>
                  <a:lnTo>
                    <a:pt x="1746250" y="427852"/>
                  </a:lnTo>
                  <a:lnTo>
                    <a:pt x="1847850" y="427852"/>
                  </a:lnTo>
                  <a:lnTo>
                    <a:pt x="1847850" y="438652"/>
                  </a:lnTo>
                  <a:lnTo>
                    <a:pt x="1746250" y="438652"/>
                  </a:lnTo>
                  <a:lnTo>
                    <a:pt x="1746250" y="652225"/>
                  </a:lnTo>
                  <a:lnTo>
                    <a:pt x="1735450" y="652225"/>
                  </a:lnTo>
                  <a:lnTo>
                    <a:pt x="1735450" y="438652"/>
                  </a:lnTo>
                  <a:lnTo>
                    <a:pt x="0" y="438652"/>
                  </a:lnTo>
                  <a:lnTo>
                    <a:pt x="0" y="427852"/>
                  </a:lnTo>
                  <a:lnTo>
                    <a:pt x="1735450" y="427852"/>
                  </a:lnTo>
                  <a:lnTo>
                    <a:pt x="1735450" y="0"/>
                  </a:lnTo>
                  <a:close/>
                </a:path>
              </a:pathLst>
            </a:custGeom>
            <a:solidFill>
              <a:srgbClr val="A2CF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9" name="MH_Other_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510195" y="1760936"/>
              <a:ext cx="2001142" cy="606114"/>
            </a:xfrm>
            <a:custGeom>
              <a:avLst/>
              <a:gdLst>
                <a:gd name="T0" fmla="*/ 1735450 w 1847850"/>
                <a:gd name="T1" fmla="*/ 0 h 652225"/>
                <a:gd name="T2" fmla="*/ 1746250 w 1847850"/>
                <a:gd name="T3" fmla="*/ 0 h 652225"/>
                <a:gd name="T4" fmla="*/ 1746250 w 1847850"/>
                <a:gd name="T5" fmla="*/ 428008 h 652225"/>
                <a:gd name="T6" fmla="*/ 1847850 w 1847850"/>
                <a:gd name="T7" fmla="*/ 428008 h 652225"/>
                <a:gd name="T8" fmla="*/ 1847850 w 1847850"/>
                <a:gd name="T9" fmla="*/ 438812 h 652225"/>
                <a:gd name="T10" fmla="*/ 1746250 w 1847850"/>
                <a:gd name="T11" fmla="*/ 438812 h 652225"/>
                <a:gd name="T12" fmla="*/ 1746250 w 1847850"/>
                <a:gd name="T13" fmla="*/ 652463 h 652225"/>
                <a:gd name="T14" fmla="*/ 1735450 w 1847850"/>
                <a:gd name="T15" fmla="*/ 652463 h 652225"/>
                <a:gd name="T16" fmla="*/ 1735450 w 1847850"/>
                <a:gd name="T17" fmla="*/ 438812 h 652225"/>
                <a:gd name="T18" fmla="*/ 0 w 1847850"/>
                <a:gd name="T19" fmla="*/ 438812 h 652225"/>
                <a:gd name="T20" fmla="*/ 0 w 1847850"/>
                <a:gd name="T21" fmla="*/ 428008 h 652225"/>
                <a:gd name="T22" fmla="*/ 1735450 w 1847850"/>
                <a:gd name="T23" fmla="*/ 428008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735450" y="0"/>
                  </a:moveTo>
                  <a:lnTo>
                    <a:pt x="1746250" y="0"/>
                  </a:lnTo>
                  <a:lnTo>
                    <a:pt x="1746250" y="427852"/>
                  </a:lnTo>
                  <a:lnTo>
                    <a:pt x="1847850" y="427852"/>
                  </a:lnTo>
                  <a:lnTo>
                    <a:pt x="1847850" y="438652"/>
                  </a:lnTo>
                  <a:lnTo>
                    <a:pt x="1746250" y="438652"/>
                  </a:lnTo>
                  <a:lnTo>
                    <a:pt x="1746250" y="652225"/>
                  </a:lnTo>
                  <a:lnTo>
                    <a:pt x="1735450" y="652225"/>
                  </a:lnTo>
                  <a:lnTo>
                    <a:pt x="1735450" y="438652"/>
                  </a:lnTo>
                  <a:lnTo>
                    <a:pt x="0" y="438652"/>
                  </a:lnTo>
                  <a:lnTo>
                    <a:pt x="0" y="427852"/>
                  </a:lnTo>
                  <a:lnTo>
                    <a:pt x="1735450" y="427852"/>
                  </a:lnTo>
                  <a:lnTo>
                    <a:pt x="173545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63478" y="3328174"/>
            <a:ext cx="5240563" cy="1493319"/>
            <a:chOff x="3002334" y="3026255"/>
            <a:chExt cx="5815970" cy="1318408"/>
          </a:xfrm>
        </p:grpSpPr>
        <p:sp>
          <p:nvSpPr>
            <p:cNvPr id="11" name="MH_Other_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26780" y="3026255"/>
              <a:ext cx="1365600" cy="1318408"/>
            </a:xfrm>
            <a:custGeom>
              <a:avLst/>
              <a:gdLst>
                <a:gd name="T0" fmla="*/ 0 w 1469707"/>
                <a:gd name="T1" fmla="*/ 1090606 h 1419196"/>
                <a:gd name="T2" fmla="*/ 45729 w 1469707"/>
                <a:gd name="T3" fmla="*/ 1090606 h 1419196"/>
                <a:gd name="T4" fmla="*/ 45729 w 1469707"/>
                <a:gd name="T5" fmla="*/ 1373505 h 1419196"/>
                <a:gd name="T6" fmla="*/ 1424296 w 1469707"/>
                <a:gd name="T7" fmla="*/ 1373505 h 1419196"/>
                <a:gd name="T8" fmla="*/ 1424296 w 1469707"/>
                <a:gd name="T9" fmla="*/ 1090606 h 1419196"/>
                <a:gd name="T10" fmla="*/ 1470025 w 1469707"/>
                <a:gd name="T11" fmla="*/ 1090606 h 1419196"/>
                <a:gd name="T12" fmla="*/ 1470025 w 1469707"/>
                <a:gd name="T13" fmla="*/ 1373505 h 1419196"/>
                <a:gd name="T14" fmla="*/ 1470025 w 1469707"/>
                <a:gd name="T15" fmla="*/ 1419225 h 1419196"/>
                <a:gd name="T16" fmla="*/ 1424296 w 1469707"/>
                <a:gd name="T17" fmla="*/ 1419225 h 1419196"/>
                <a:gd name="T18" fmla="*/ 45729 w 1469707"/>
                <a:gd name="T19" fmla="*/ 1419225 h 1419196"/>
                <a:gd name="T20" fmla="*/ 0 w 1469707"/>
                <a:gd name="T21" fmla="*/ 1419225 h 1419196"/>
                <a:gd name="T22" fmla="*/ 0 w 1469707"/>
                <a:gd name="T23" fmla="*/ 1373505 h 1419196"/>
                <a:gd name="T24" fmla="*/ 0 w 1469707"/>
                <a:gd name="T25" fmla="*/ 0 h 1419196"/>
                <a:gd name="T26" fmla="*/ 45729 w 1469707"/>
                <a:gd name="T27" fmla="*/ 0 h 1419196"/>
                <a:gd name="T28" fmla="*/ 1424296 w 1469707"/>
                <a:gd name="T29" fmla="*/ 0 h 1419196"/>
                <a:gd name="T30" fmla="*/ 1470025 w 1469707"/>
                <a:gd name="T31" fmla="*/ 0 h 1419196"/>
                <a:gd name="T32" fmla="*/ 1470025 w 1469707"/>
                <a:gd name="T33" fmla="*/ 45720 h 1419196"/>
                <a:gd name="T34" fmla="*/ 1470025 w 1469707"/>
                <a:gd name="T35" fmla="*/ 328619 h 1419196"/>
                <a:gd name="T36" fmla="*/ 1424296 w 1469707"/>
                <a:gd name="T37" fmla="*/ 328619 h 1419196"/>
                <a:gd name="T38" fmla="*/ 1424296 w 1469707"/>
                <a:gd name="T39" fmla="*/ 45720 h 1419196"/>
                <a:gd name="T40" fmla="*/ 45729 w 1469707"/>
                <a:gd name="T41" fmla="*/ 45720 h 1419196"/>
                <a:gd name="T42" fmla="*/ 45729 w 1469707"/>
                <a:gd name="T43" fmla="*/ 328619 h 1419196"/>
                <a:gd name="T44" fmla="*/ 0 w 1469707"/>
                <a:gd name="T45" fmla="*/ 328619 h 1419196"/>
                <a:gd name="T46" fmla="*/ 0 w 1469707"/>
                <a:gd name="T47" fmla="*/ 45720 h 14191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69707" h="1419196">
                  <a:moveTo>
                    <a:pt x="0" y="1090584"/>
                  </a:moveTo>
                  <a:lnTo>
                    <a:pt x="45719" y="1090584"/>
                  </a:lnTo>
                  <a:lnTo>
                    <a:pt x="45719" y="1373477"/>
                  </a:lnTo>
                  <a:lnTo>
                    <a:pt x="1423988" y="1373477"/>
                  </a:lnTo>
                  <a:lnTo>
                    <a:pt x="1423988" y="1090584"/>
                  </a:lnTo>
                  <a:lnTo>
                    <a:pt x="1469707" y="1090584"/>
                  </a:lnTo>
                  <a:lnTo>
                    <a:pt x="1469707" y="1373477"/>
                  </a:lnTo>
                  <a:lnTo>
                    <a:pt x="1469707" y="1419196"/>
                  </a:lnTo>
                  <a:lnTo>
                    <a:pt x="1423988" y="1419196"/>
                  </a:lnTo>
                  <a:lnTo>
                    <a:pt x="45719" y="1419196"/>
                  </a:lnTo>
                  <a:lnTo>
                    <a:pt x="0" y="1419196"/>
                  </a:lnTo>
                  <a:lnTo>
                    <a:pt x="0" y="1373477"/>
                  </a:lnTo>
                  <a:lnTo>
                    <a:pt x="0" y="1090584"/>
                  </a:lnTo>
                  <a:close/>
                  <a:moveTo>
                    <a:pt x="0" y="0"/>
                  </a:moveTo>
                  <a:lnTo>
                    <a:pt x="45719" y="0"/>
                  </a:lnTo>
                  <a:lnTo>
                    <a:pt x="1423988" y="0"/>
                  </a:lnTo>
                  <a:lnTo>
                    <a:pt x="1469707" y="0"/>
                  </a:lnTo>
                  <a:lnTo>
                    <a:pt x="1469707" y="45719"/>
                  </a:lnTo>
                  <a:lnTo>
                    <a:pt x="1469707" y="328612"/>
                  </a:lnTo>
                  <a:lnTo>
                    <a:pt x="1423988" y="328612"/>
                  </a:lnTo>
                  <a:lnTo>
                    <a:pt x="1423988" y="45719"/>
                  </a:lnTo>
                  <a:lnTo>
                    <a:pt x="45719" y="45719"/>
                  </a:lnTo>
                  <a:lnTo>
                    <a:pt x="45719" y="328612"/>
                  </a:lnTo>
                  <a:lnTo>
                    <a:pt x="0" y="328612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6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12" name="MH_SubTitle_2"/>
            <p:cNvSpPr/>
            <p:nvPr>
              <p:custDataLst>
                <p:tags r:id="rId4"/>
              </p:custDataLst>
            </p:nvPr>
          </p:nvSpPr>
          <p:spPr>
            <a:xfrm>
              <a:off x="3002334" y="3412719"/>
              <a:ext cx="5815970" cy="544006"/>
            </a:xfrm>
            <a:prstGeom prst="rect">
              <a:avLst/>
            </a:prstGeom>
            <a:solidFill>
              <a:srgbClr val="FFFFFF"/>
            </a:solidFill>
          </p:spPr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zh-CN" altLang="en-US" sz="1400" b="1" dirty="0" smtClean="0">
                  <a:solidFill>
                    <a:srgbClr val="0F6FC6"/>
                  </a:solidFill>
                  <a:ea typeface="微软雅黑" panose="020B0503020204020204" pitchFamily="34" charset="-122"/>
                </a:rPr>
                <a:t>市卫计委进行全球健康大会的筹备工作及控烟骨干培训</a:t>
              </a:r>
            </a:p>
          </p:txBody>
        </p:sp>
        <p:sp>
          <p:nvSpPr>
            <p:cNvPr id="13" name="MH_Other_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433436" y="3152302"/>
              <a:ext cx="1716585" cy="606114"/>
            </a:xfrm>
            <a:custGeom>
              <a:avLst/>
              <a:gdLst>
                <a:gd name="T0" fmla="*/ 101600 w 1847850"/>
                <a:gd name="T1" fmla="*/ 0 h 652225"/>
                <a:gd name="T2" fmla="*/ 112400 w 1847850"/>
                <a:gd name="T3" fmla="*/ 0 h 652225"/>
                <a:gd name="T4" fmla="*/ 112400 w 1847850"/>
                <a:gd name="T5" fmla="*/ 213651 h 652225"/>
                <a:gd name="T6" fmla="*/ 1847850 w 1847850"/>
                <a:gd name="T7" fmla="*/ 213651 h 652225"/>
                <a:gd name="T8" fmla="*/ 1847850 w 1847850"/>
                <a:gd name="T9" fmla="*/ 224455 h 652225"/>
                <a:gd name="T10" fmla="*/ 112400 w 1847850"/>
                <a:gd name="T11" fmla="*/ 224455 h 652225"/>
                <a:gd name="T12" fmla="*/ 112400 w 1847850"/>
                <a:gd name="T13" fmla="*/ 652463 h 652225"/>
                <a:gd name="T14" fmla="*/ 101600 w 1847850"/>
                <a:gd name="T15" fmla="*/ 652463 h 652225"/>
                <a:gd name="T16" fmla="*/ 101600 w 1847850"/>
                <a:gd name="T17" fmla="*/ 224455 h 652225"/>
                <a:gd name="T18" fmla="*/ 0 w 1847850"/>
                <a:gd name="T19" fmla="*/ 224455 h 652225"/>
                <a:gd name="T20" fmla="*/ 0 w 1847850"/>
                <a:gd name="T21" fmla="*/ 213651 h 652225"/>
                <a:gd name="T22" fmla="*/ 101600 w 1847850"/>
                <a:gd name="T23" fmla="*/ 213651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01600" y="0"/>
                  </a:moveTo>
                  <a:lnTo>
                    <a:pt x="112400" y="0"/>
                  </a:lnTo>
                  <a:lnTo>
                    <a:pt x="112400" y="213573"/>
                  </a:lnTo>
                  <a:lnTo>
                    <a:pt x="1847850" y="213573"/>
                  </a:lnTo>
                  <a:lnTo>
                    <a:pt x="1847850" y="224373"/>
                  </a:lnTo>
                  <a:lnTo>
                    <a:pt x="112400" y="224373"/>
                  </a:lnTo>
                  <a:lnTo>
                    <a:pt x="112400" y="652225"/>
                  </a:lnTo>
                  <a:lnTo>
                    <a:pt x="101600" y="652225"/>
                  </a:lnTo>
                  <a:lnTo>
                    <a:pt x="101600" y="224373"/>
                  </a:lnTo>
                  <a:lnTo>
                    <a:pt x="0" y="224373"/>
                  </a:lnTo>
                  <a:lnTo>
                    <a:pt x="0" y="213573"/>
                  </a:lnTo>
                  <a:lnTo>
                    <a:pt x="101600" y="213573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A2CF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14" name="MH_Other_8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383294" y="3108059"/>
              <a:ext cx="1716585" cy="606114"/>
            </a:xfrm>
            <a:custGeom>
              <a:avLst/>
              <a:gdLst>
                <a:gd name="T0" fmla="*/ 101600 w 1847850"/>
                <a:gd name="T1" fmla="*/ 0 h 652225"/>
                <a:gd name="T2" fmla="*/ 112400 w 1847850"/>
                <a:gd name="T3" fmla="*/ 0 h 652225"/>
                <a:gd name="T4" fmla="*/ 112400 w 1847850"/>
                <a:gd name="T5" fmla="*/ 213651 h 652225"/>
                <a:gd name="T6" fmla="*/ 1847850 w 1847850"/>
                <a:gd name="T7" fmla="*/ 213651 h 652225"/>
                <a:gd name="T8" fmla="*/ 1847850 w 1847850"/>
                <a:gd name="T9" fmla="*/ 224455 h 652225"/>
                <a:gd name="T10" fmla="*/ 112400 w 1847850"/>
                <a:gd name="T11" fmla="*/ 224455 h 652225"/>
                <a:gd name="T12" fmla="*/ 112400 w 1847850"/>
                <a:gd name="T13" fmla="*/ 652463 h 652225"/>
                <a:gd name="T14" fmla="*/ 101600 w 1847850"/>
                <a:gd name="T15" fmla="*/ 652463 h 652225"/>
                <a:gd name="T16" fmla="*/ 101600 w 1847850"/>
                <a:gd name="T17" fmla="*/ 224455 h 652225"/>
                <a:gd name="T18" fmla="*/ 0 w 1847850"/>
                <a:gd name="T19" fmla="*/ 224455 h 652225"/>
                <a:gd name="T20" fmla="*/ 0 w 1847850"/>
                <a:gd name="T21" fmla="*/ 213651 h 652225"/>
                <a:gd name="T22" fmla="*/ 101600 w 1847850"/>
                <a:gd name="T23" fmla="*/ 213651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01600" y="0"/>
                  </a:moveTo>
                  <a:lnTo>
                    <a:pt x="112400" y="0"/>
                  </a:lnTo>
                  <a:lnTo>
                    <a:pt x="112400" y="213573"/>
                  </a:lnTo>
                  <a:lnTo>
                    <a:pt x="1847850" y="213573"/>
                  </a:lnTo>
                  <a:lnTo>
                    <a:pt x="1847850" y="224373"/>
                  </a:lnTo>
                  <a:lnTo>
                    <a:pt x="112400" y="224373"/>
                  </a:lnTo>
                  <a:lnTo>
                    <a:pt x="112400" y="652225"/>
                  </a:lnTo>
                  <a:lnTo>
                    <a:pt x="101600" y="652225"/>
                  </a:lnTo>
                  <a:lnTo>
                    <a:pt x="101600" y="224373"/>
                  </a:lnTo>
                  <a:lnTo>
                    <a:pt x="0" y="224373"/>
                  </a:lnTo>
                  <a:lnTo>
                    <a:pt x="0" y="213573"/>
                  </a:lnTo>
                  <a:lnTo>
                    <a:pt x="101600" y="213573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15" name="MH_Other_9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719280" y="3611028"/>
              <a:ext cx="1716585" cy="606114"/>
            </a:xfrm>
            <a:custGeom>
              <a:avLst/>
              <a:gdLst>
                <a:gd name="T0" fmla="*/ 1735450 w 1847850"/>
                <a:gd name="T1" fmla="*/ 0 h 652225"/>
                <a:gd name="T2" fmla="*/ 1746250 w 1847850"/>
                <a:gd name="T3" fmla="*/ 0 h 652225"/>
                <a:gd name="T4" fmla="*/ 1746250 w 1847850"/>
                <a:gd name="T5" fmla="*/ 428008 h 652225"/>
                <a:gd name="T6" fmla="*/ 1847850 w 1847850"/>
                <a:gd name="T7" fmla="*/ 428008 h 652225"/>
                <a:gd name="T8" fmla="*/ 1847850 w 1847850"/>
                <a:gd name="T9" fmla="*/ 438812 h 652225"/>
                <a:gd name="T10" fmla="*/ 1746250 w 1847850"/>
                <a:gd name="T11" fmla="*/ 438812 h 652225"/>
                <a:gd name="T12" fmla="*/ 1746250 w 1847850"/>
                <a:gd name="T13" fmla="*/ 652463 h 652225"/>
                <a:gd name="T14" fmla="*/ 1735450 w 1847850"/>
                <a:gd name="T15" fmla="*/ 652463 h 652225"/>
                <a:gd name="T16" fmla="*/ 1735450 w 1847850"/>
                <a:gd name="T17" fmla="*/ 438812 h 652225"/>
                <a:gd name="T18" fmla="*/ 0 w 1847850"/>
                <a:gd name="T19" fmla="*/ 438812 h 652225"/>
                <a:gd name="T20" fmla="*/ 0 w 1847850"/>
                <a:gd name="T21" fmla="*/ 428008 h 652225"/>
                <a:gd name="T22" fmla="*/ 1735450 w 1847850"/>
                <a:gd name="T23" fmla="*/ 428008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735450" y="0"/>
                  </a:moveTo>
                  <a:lnTo>
                    <a:pt x="1746250" y="0"/>
                  </a:lnTo>
                  <a:lnTo>
                    <a:pt x="1746250" y="427852"/>
                  </a:lnTo>
                  <a:lnTo>
                    <a:pt x="1847850" y="427852"/>
                  </a:lnTo>
                  <a:lnTo>
                    <a:pt x="1847850" y="438652"/>
                  </a:lnTo>
                  <a:lnTo>
                    <a:pt x="1746250" y="438652"/>
                  </a:lnTo>
                  <a:lnTo>
                    <a:pt x="1746250" y="652225"/>
                  </a:lnTo>
                  <a:lnTo>
                    <a:pt x="1735450" y="652225"/>
                  </a:lnTo>
                  <a:lnTo>
                    <a:pt x="1735450" y="438652"/>
                  </a:lnTo>
                  <a:lnTo>
                    <a:pt x="0" y="438652"/>
                  </a:lnTo>
                  <a:lnTo>
                    <a:pt x="0" y="427852"/>
                  </a:lnTo>
                  <a:lnTo>
                    <a:pt x="1735450" y="427852"/>
                  </a:lnTo>
                  <a:lnTo>
                    <a:pt x="1735450" y="0"/>
                  </a:lnTo>
                  <a:close/>
                </a:path>
              </a:pathLst>
            </a:custGeom>
            <a:solidFill>
              <a:srgbClr val="A2CFF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  <p:sp>
          <p:nvSpPr>
            <p:cNvPr id="16" name="MH_Other_10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766472" y="3656745"/>
              <a:ext cx="1716585" cy="604639"/>
            </a:xfrm>
            <a:custGeom>
              <a:avLst/>
              <a:gdLst>
                <a:gd name="T0" fmla="*/ 1735450 w 1847850"/>
                <a:gd name="T1" fmla="*/ 0 h 652225"/>
                <a:gd name="T2" fmla="*/ 1746250 w 1847850"/>
                <a:gd name="T3" fmla="*/ 0 h 652225"/>
                <a:gd name="T4" fmla="*/ 1746250 w 1847850"/>
                <a:gd name="T5" fmla="*/ 426966 h 652225"/>
                <a:gd name="T6" fmla="*/ 1847850 w 1847850"/>
                <a:gd name="T7" fmla="*/ 426966 h 652225"/>
                <a:gd name="T8" fmla="*/ 1847850 w 1847850"/>
                <a:gd name="T9" fmla="*/ 437744 h 652225"/>
                <a:gd name="T10" fmla="*/ 1746250 w 1847850"/>
                <a:gd name="T11" fmla="*/ 437744 h 652225"/>
                <a:gd name="T12" fmla="*/ 1746250 w 1847850"/>
                <a:gd name="T13" fmla="*/ 650875 h 652225"/>
                <a:gd name="T14" fmla="*/ 1735450 w 1847850"/>
                <a:gd name="T15" fmla="*/ 650875 h 652225"/>
                <a:gd name="T16" fmla="*/ 1735450 w 1847850"/>
                <a:gd name="T17" fmla="*/ 437744 h 652225"/>
                <a:gd name="T18" fmla="*/ 0 w 1847850"/>
                <a:gd name="T19" fmla="*/ 437744 h 652225"/>
                <a:gd name="T20" fmla="*/ 0 w 1847850"/>
                <a:gd name="T21" fmla="*/ 426966 h 652225"/>
                <a:gd name="T22" fmla="*/ 1735450 w 1847850"/>
                <a:gd name="T23" fmla="*/ 426966 h 652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47850" h="652225">
                  <a:moveTo>
                    <a:pt x="1735450" y="0"/>
                  </a:moveTo>
                  <a:lnTo>
                    <a:pt x="1746250" y="0"/>
                  </a:lnTo>
                  <a:lnTo>
                    <a:pt x="1746250" y="427852"/>
                  </a:lnTo>
                  <a:lnTo>
                    <a:pt x="1847850" y="427852"/>
                  </a:lnTo>
                  <a:lnTo>
                    <a:pt x="1847850" y="438652"/>
                  </a:lnTo>
                  <a:lnTo>
                    <a:pt x="1746250" y="438652"/>
                  </a:lnTo>
                  <a:lnTo>
                    <a:pt x="1746250" y="652225"/>
                  </a:lnTo>
                  <a:lnTo>
                    <a:pt x="1735450" y="652225"/>
                  </a:lnTo>
                  <a:lnTo>
                    <a:pt x="1735450" y="438652"/>
                  </a:lnTo>
                  <a:lnTo>
                    <a:pt x="0" y="438652"/>
                  </a:lnTo>
                  <a:lnTo>
                    <a:pt x="0" y="427852"/>
                  </a:lnTo>
                  <a:lnTo>
                    <a:pt x="1735450" y="427852"/>
                  </a:lnTo>
                  <a:lnTo>
                    <a:pt x="173545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 sz="2000"/>
            </a:p>
          </p:txBody>
        </p:sp>
      </p:grpSp>
      <p:sp>
        <p:nvSpPr>
          <p:cNvPr id="17" name="MH_SubTitle_1"/>
          <p:cNvSpPr/>
          <p:nvPr>
            <p:custDataLst>
              <p:tags r:id="rId1"/>
            </p:custDataLst>
          </p:nvPr>
        </p:nvSpPr>
        <p:spPr>
          <a:xfrm>
            <a:off x="750690" y="849114"/>
            <a:ext cx="4160918" cy="3875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en-US" altLang="zh-CN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10</a:t>
            </a:r>
            <a:r>
              <a:rPr lang="zh-CN" altLang="en-US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月</a:t>
            </a:r>
            <a:r>
              <a:rPr lang="en-US" altLang="zh-CN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13</a:t>
            </a:r>
            <a:r>
              <a:rPr lang="zh-CN" altLang="en-US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日</a:t>
            </a:r>
            <a:endParaRPr lang="zh-CN" altLang="en-US" sz="2000" b="1" dirty="0">
              <a:solidFill>
                <a:srgbClr val="0F6FC6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MH_SubTitle_1"/>
          <p:cNvSpPr/>
          <p:nvPr>
            <p:custDataLst>
              <p:tags r:id="rId2"/>
            </p:custDataLst>
          </p:nvPr>
        </p:nvSpPr>
        <p:spPr>
          <a:xfrm>
            <a:off x="4321323" y="3350022"/>
            <a:ext cx="4160918" cy="3875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en-US" altLang="zh-CN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10</a:t>
            </a:r>
            <a:r>
              <a:rPr lang="zh-CN" altLang="en-US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月</a:t>
            </a:r>
            <a:r>
              <a:rPr lang="en-US" altLang="zh-CN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20</a:t>
            </a:r>
            <a:r>
              <a:rPr lang="zh-CN" altLang="en-US" sz="2000" b="1" dirty="0" smtClean="0">
                <a:solidFill>
                  <a:srgbClr val="0F6FC6"/>
                </a:solidFill>
                <a:ea typeface="微软雅黑" panose="020B0503020204020204" pitchFamily="34" charset="-122"/>
              </a:rPr>
              <a:t>日</a:t>
            </a:r>
            <a:endParaRPr lang="zh-CN" altLang="en-US" sz="2000" b="1" dirty="0">
              <a:solidFill>
                <a:srgbClr val="0F6FC6"/>
              </a:solidFill>
              <a:ea typeface="微软雅黑" panose="020B0503020204020204" pitchFamily="34" charset="-122"/>
            </a:endParaRPr>
          </a:p>
        </p:txBody>
      </p:sp>
      <p:pic>
        <p:nvPicPr>
          <p:cNvPr id="12296" name="Picture 8" descr="http://photo.hanyu.iciba.com/upload/encyclopedia_2/4d/f2/bk_4df2c30a75fa24e88eabf57b42a1b877_ptsSHp.jpg"/>
          <p:cNvPicPr>
            <a:picLocks noChangeAspect="1" noChangeArrowheads="1"/>
          </p:cNvPicPr>
          <p:nvPr/>
        </p:nvPicPr>
        <p:blipFill>
          <a:blip r:embed="rId17" cstate="print"/>
          <a:srcRect t="3294" b="6590"/>
          <a:stretch>
            <a:fillRect/>
          </a:stretch>
        </p:blipFill>
        <p:spPr bwMode="auto">
          <a:xfrm>
            <a:off x="5536200" y="152400"/>
            <a:ext cx="3607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/>
          <p:cNvSpPr txBox="1"/>
          <p:nvPr/>
        </p:nvSpPr>
        <p:spPr>
          <a:xfrm>
            <a:off x="0" y="17417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25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13314" name="Picture 2" descr="http://sh.eastday.com/images/thumbnailimg/month_1610/2016103003513475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3500"/>
            <a:ext cx="2963257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MAC-Win\Desktop\控烟志愿者大会\2016年浦东机场控烟工作\2016.10.31候机楼控烟检查\IMG_20161020_125338 (Small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4000" y="1183500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4"/>
          <p:cNvSpPr txBox="1"/>
          <p:nvPr/>
        </p:nvSpPr>
        <p:spPr>
          <a:xfrm>
            <a:off x="0" y="7583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9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个室外吸烟区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3060700" y="7837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700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张宣传海报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6184900" y="7837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室外吸烟点改造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18433" name="Picture 1" descr="C:\Users\MAC-Win\Desktop\控烟截图\2017-01-07_113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2564" y="1183500"/>
            <a:ext cx="297212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/>
          <p:cNvSpPr txBox="1"/>
          <p:nvPr/>
        </p:nvSpPr>
        <p:spPr>
          <a:xfrm>
            <a:off x="0" y="17417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25</a:t>
            </a:r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0" y="7583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1500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张禁烟标识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3060700" y="7837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119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块航显屏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6184900" y="783771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1730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名督导员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35842" name="Picture 2" descr="C:\Users\MAC-Win\Desktop\控烟志愿者大会\2016年浦东机场控烟工作\2016.10.31候机楼控烟检查\IMG_20161031_113941 (Small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3500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Users\MAC-Win\Desktop\2017-01-11_032139 (Small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9379" y="1183500"/>
            <a:ext cx="3194621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2711" y="1183500"/>
            <a:ext cx="2593958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/>
          <p:cNvSpPr txBox="1"/>
          <p:nvPr/>
        </p:nvSpPr>
        <p:spPr>
          <a:xfrm>
            <a:off x="587828" y="174171"/>
            <a:ext cx="855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E6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全媒体平台密集发布信息</a:t>
            </a:r>
            <a:endParaRPr lang="zh-CN" altLang="en-US" sz="3200" b="1" dirty="0">
              <a:solidFill>
                <a:srgbClr val="0E6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pic>
        <p:nvPicPr>
          <p:cNvPr id="36866" name="Picture 2" descr="C:\Users\MAC-Win\Desktop\控烟截图\集团官网公告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088571"/>
            <a:ext cx="9157923" cy="405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本框 4"/>
          <p:cNvSpPr txBox="1"/>
          <p:nvPr/>
        </p:nvSpPr>
        <p:spPr>
          <a:xfrm>
            <a:off x="686837" y="720012"/>
            <a:ext cx="649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10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25</a:t>
            </a:r>
            <a:r>
              <a:rPr lang="zh-CN" altLang="en-US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日  官方网站</a:t>
            </a:r>
            <a:r>
              <a:rPr lang="en-US" altLang="zh-CN" sz="2400" dirty="0" smtClean="0">
                <a:solidFill>
                  <a:srgbClr val="0E6EB8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www.shairport.com</a:t>
            </a:r>
            <a:endParaRPr lang="zh-CN" altLang="en-US" sz="2400" dirty="0">
              <a:solidFill>
                <a:srgbClr val="0E6EB8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71059"/>
  <p:tag name="MH_LIBRARY" val="GRAPHIC"/>
  <p:tag name="MH_TYPE" val="Other"/>
  <p:tag name="MH_ORDER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Title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1510260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</TotalTime>
  <Words>329</Words>
  <Application>Microsoft Office PowerPoint</Application>
  <PresentationFormat>全屏显示(16:9)</PresentationFormat>
  <Paragraphs>56</Paragraphs>
  <Slides>26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</vt:lpstr>
      <vt:lpstr>幻灯片 1</vt:lpstr>
      <vt:lpstr>幻灯片 2</vt:lpstr>
      <vt:lpstr>幻灯片 3</vt:lpstr>
      <vt:lpstr>一、我们怎么理解控烟工作</vt:lpstr>
      <vt:lpstr>二、上海机场控烟          回眸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三、我们的志愿者</vt:lpstr>
      <vt:lpstr>幻灯片 17</vt:lpstr>
      <vt:lpstr>“志愿云”</vt:lpstr>
      <vt:lpstr>三、我们的志愿者</vt:lpstr>
      <vt:lpstr>幻灯片 20</vt:lpstr>
      <vt:lpstr>三、我们的志愿者</vt:lpstr>
      <vt:lpstr>幻灯片 22</vt:lpstr>
      <vt:lpstr>幻灯片 23</vt:lpstr>
      <vt:lpstr>幻灯片 24</vt:lpstr>
      <vt:lpstr>幻灯片 25</vt:lpstr>
      <vt:lpstr>幻灯片 26</vt:lpstr>
    </vt:vector>
  </TitlesOfParts>
  <Company>Sky123.Org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EVANGELION</cp:lastModifiedBy>
  <cp:revision>208</cp:revision>
  <dcterms:created xsi:type="dcterms:W3CDTF">2016-08-15T06:06:09Z</dcterms:created>
  <dcterms:modified xsi:type="dcterms:W3CDTF">2017-01-11T03:13:12Z</dcterms:modified>
</cp:coreProperties>
</file>