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8" r:id="rId3"/>
    <p:sldId id="293" r:id="rId4"/>
    <p:sldId id="304" r:id="rId5"/>
    <p:sldId id="294" r:id="rId6"/>
    <p:sldId id="272" r:id="rId7"/>
    <p:sldId id="265" r:id="rId8"/>
    <p:sldId id="295" r:id="rId9"/>
    <p:sldId id="297" r:id="rId10"/>
    <p:sldId id="296" r:id="rId11"/>
    <p:sldId id="267" r:id="rId12"/>
    <p:sldId id="269" r:id="rId13"/>
    <p:sldId id="268" r:id="rId14"/>
    <p:sldId id="306" r:id="rId15"/>
    <p:sldId id="274" r:id="rId16"/>
    <p:sldId id="278" r:id="rId17"/>
    <p:sldId id="277" r:id="rId18"/>
    <p:sldId id="286" r:id="rId19"/>
    <p:sldId id="287" r:id="rId20"/>
    <p:sldId id="270" r:id="rId21"/>
    <p:sldId id="303" r:id="rId22"/>
    <p:sldId id="307" r:id="rId23"/>
    <p:sldId id="271" r:id="rId24"/>
    <p:sldId id="284" r:id="rId25"/>
    <p:sldId id="299" r:id="rId26"/>
    <p:sldId id="300" r:id="rId27"/>
    <p:sldId id="301" r:id="rId28"/>
    <p:sldId id="302" r:id="rId29"/>
    <p:sldId id="280" r:id="rId30"/>
    <p:sldId id="283" r:id="rId31"/>
    <p:sldId id="290" r:id="rId32"/>
    <p:sldId id="281"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0" autoAdjust="0"/>
    <p:restoredTop sz="94660"/>
  </p:normalViewPr>
  <p:slideViewPr>
    <p:cSldViewPr snapToGrid="0">
      <p:cViewPr varScale="1">
        <p:scale>
          <a:sx n="53" d="100"/>
          <a:sy n="53" d="100"/>
        </p:scale>
        <p:origin x="-496"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9181CBB3-59ED-462F-93BC-E31A5D5C263F}" type="datetimeFigureOut">
              <a:rPr lang="zh-CN" altLang="en-US" smtClean="0"/>
              <a:t>17/1/11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D937B11-1DBC-423F-AFE0-B6944F4BF6B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10"/>
          </p:nvPr>
        </p:nvSpPr>
        <p:spPr/>
        <p:txBody>
          <a:bodyPr/>
          <a:lstStyle/>
          <a:p>
            <a:fld id="{9181CBB3-59ED-462F-93BC-E31A5D5C263F}" type="datetimeFigureOut">
              <a:rPr lang="zh-CN" altLang="en-US" smtClean="0"/>
              <a:t>17/1/11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D937B11-1DBC-423F-AFE0-B6944F4BF6B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和文本">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181CBB3-59ED-462F-93BC-E31A5D5C263F}" type="datetimeFigureOut">
              <a:rPr lang="zh-CN" altLang="en-US" smtClean="0"/>
              <a:t>17/1/11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D937B11-1DBC-423F-AFE0-B6944F4BF6BA}" type="slidenum">
              <a:rPr lang="zh-CN" altLang="en-US" smtClean="0"/>
              <a:t>‹#›</a:t>
            </a:fld>
            <a:endParaRPr lang="zh-CN" alt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10"/>
          </p:nvPr>
        </p:nvSpPr>
        <p:spPr/>
        <p:txBody>
          <a:bodyPr/>
          <a:lstStyle/>
          <a:p>
            <a:fld id="{9181CBB3-59ED-462F-93BC-E31A5D5C263F}" type="datetimeFigureOut">
              <a:rPr lang="zh-CN" altLang="en-US" smtClean="0"/>
              <a:t>17/1/11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D937B11-1DBC-423F-AFE0-B6944F4BF6BA}" type="slidenum">
              <a:rPr lang="zh-CN" altLang="en-US" smtClean="0"/>
              <a:t>‹#›</a:t>
            </a:fld>
            <a:endParaRPr lang="zh-CN" alt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9181CBB3-59ED-462F-93BC-E31A5D5C263F}" type="datetimeFigureOut">
              <a:rPr lang="zh-CN" altLang="en-US" smtClean="0"/>
              <a:t>17/1/11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D937B11-1DBC-423F-AFE0-B6944F4BF6B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9181CBB3-59ED-462F-93BC-E31A5D5C263F}" type="datetimeFigureOut">
              <a:rPr lang="zh-CN" altLang="en-US" smtClean="0"/>
              <a:t>17/1/11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D937B11-1DBC-423F-AFE0-B6944F4BF6BA}" type="slidenum">
              <a:rPr lang="zh-CN" altLang="en-US" smtClean="0"/>
              <a:t>‹#›</a:t>
            </a:fld>
            <a:endParaRPr lang="zh-CN" altLang="en-US"/>
          </a:p>
        </p:txBody>
      </p:sp>
      <p:sp>
        <p:nvSpPr>
          <p:cNvPr id="9" name="Content Placeholder 8"/>
          <p:cNvSpPr>
            <a:spLocks noGrp="1"/>
          </p:cNvSpPr>
          <p:nvPr>
            <p:ph sz="quarter" idx="13"/>
          </p:nvPr>
        </p:nvSpPr>
        <p:spPr>
          <a:xfrm>
            <a:off x="902207" y="2679192"/>
            <a:ext cx="5096256" cy="34472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9181CBB3-59ED-462F-93BC-E31A5D5C263F}" type="datetimeFigureOut">
              <a:rPr lang="zh-CN" altLang="en-US" smtClean="0"/>
              <a:t>17/1/11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D937B11-1DBC-423F-AFE0-B6944F4BF6B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9181CBB3-59ED-462F-93BC-E31A5D5C263F}" type="datetimeFigureOut">
              <a:rPr lang="zh-CN" altLang="en-US" smtClean="0"/>
              <a:t>17/1/11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D937B11-1DBC-423F-AFE0-B6944F4BF6B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181CBB3-59ED-462F-93BC-E31A5D5C263F}" type="datetimeFigureOut">
              <a:rPr lang="zh-CN" altLang="en-US" smtClean="0"/>
              <a:t>17/1/11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D937B11-1DBC-423F-AFE0-B6944F4BF6B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181CBB3-59ED-462F-93BC-E31A5D5C263F}" type="datetimeFigureOut">
              <a:rPr lang="zh-CN" altLang="en-US" smtClean="0"/>
              <a:t>17/1/11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D937B11-1DBC-423F-AFE0-B6944F4BF6BA}" type="slidenum">
              <a:rPr lang="zh-CN" altLang="en-US" smtClean="0"/>
              <a:t>‹#›</a:t>
            </a:fld>
            <a:endParaRPr lang="zh-CN" alt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181CBB3-59ED-462F-93BC-E31A5D5C263F}" type="datetimeFigureOut">
              <a:rPr lang="zh-CN" altLang="en-US" smtClean="0"/>
              <a:t>17/1/11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D937B11-1DBC-423F-AFE0-B6944F4BF6BA}" type="slidenum">
              <a:rPr lang="zh-CN" altLang="en-US" smtClean="0"/>
              <a:t>‹#›</a:t>
            </a:fld>
            <a:endParaRPr lang="zh-CN"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9181CBB3-59ED-462F-93BC-E31A5D5C263F}" type="datetimeFigureOut">
              <a:rPr lang="zh-CN" altLang="en-US" smtClean="0"/>
              <a:t>17/1/11</a:t>
            </a:fld>
            <a:endParaRPr lang="zh-CN" altLang="en-US"/>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zh-CN" altLang="en-US"/>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6D937B11-1DBC-423F-AFE0-B6944F4BF6BA}" type="slidenum">
              <a:rPr lang="zh-CN" altLang="en-US" smtClean="0"/>
              <a:t>‹#›</a:t>
            </a:fld>
            <a:endParaRPr lang="zh-CN" alt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inanpo.gov.cn/" TargetMode="Externa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21895" y="1122363"/>
            <a:ext cx="10664791" cy="2387600"/>
          </a:xfrm>
        </p:spPr>
        <p:txBody>
          <a:bodyPr>
            <a:normAutofit/>
          </a:bodyPr>
          <a:lstStyle/>
          <a:p>
            <a:r>
              <a:rPr lang="zh-CN" altLang="en-US" sz="5400" dirty="0" smtClean="0"/>
              <a:t>志愿服务的现实选择</a:t>
            </a:r>
            <a:endParaRPr lang="zh-CN" altLang="en-US" sz="5400" dirty="0"/>
          </a:p>
        </p:txBody>
      </p:sp>
      <p:sp>
        <p:nvSpPr>
          <p:cNvPr id="3" name="副标题 2"/>
          <p:cNvSpPr>
            <a:spLocks noGrp="1"/>
          </p:cNvSpPr>
          <p:nvPr>
            <p:ph type="subTitle" idx="1"/>
          </p:nvPr>
        </p:nvSpPr>
        <p:spPr/>
        <p:txBody>
          <a:bodyPr>
            <a:normAutofit lnSpcReduction="10000"/>
          </a:bodyPr>
          <a:lstStyle/>
          <a:p>
            <a:endParaRPr lang="en-US" altLang="zh-CN" dirty="0" smtClean="0"/>
          </a:p>
          <a:p>
            <a:r>
              <a:rPr lang="zh-CN" altLang="en-US" dirty="0" smtClean="0"/>
              <a:t>黄真平</a:t>
            </a:r>
            <a:endParaRPr lang="en-US" altLang="zh-CN" dirty="0" smtClean="0"/>
          </a:p>
          <a:p>
            <a:r>
              <a:rPr lang="zh-CN" altLang="en-US" dirty="0" smtClean="0"/>
              <a:t>清华大学公益慈善研究院</a:t>
            </a:r>
            <a:endParaRPr lang="en-US" altLang="zh-CN" dirty="0" smtClean="0"/>
          </a:p>
          <a:p>
            <a:r>
              <a:rPr lang="en-US" altLang="zh-CN" dirty="0" smtClean="0"/>
              <a:t>2017-01-11·</a:t>
            </a:r>
            <a:r>
              <a:rPr lang="zh-CN" altLang="en-US" dirty="0"/>
              <a:t>北京</a:t>
            </a:r>
          </a:p>
        </p:txBody>
      </p:sp>
    </p:spTree>
    <p:extLst>
      <p:ext uri="{BB962C8B-B14F-4D97-AF65-F5344CB8AC3E}">
        <p14:creationId xmlns:p14="http://schemas.microsoft.com/office/powerpoint/2010/main" val="4216647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zh-CN" altLang="en-US" dirty="0" smtClean="0"/>
              <a:t>活动后 </a:t>
            </a:r>
            <a:r>
              <a:rPr lang="en-US" altLang="zh-CN" dirty="0" smtClean="0"/>
              <a:t>:</a:t>
            </a:r>
          </a:p>
          <a:p>
            <a:pPr latinLnBrk="1">
              <a:spcBef>
                <a:spcPts val="0"/>
              </a:spcBef>
            </a:pPr>
            <a:r>
              <a:rPr lang="zh-CN" altLang="en-US" dirty="0" smtClean="0"/>
              <a:t>调查了</a:t>
            </a:r>
            <a:r>
              <a:rPr lang="en-US" altLang="zh-CN" dirty="0" smtClean="0"/>
              <a:t>700 </a:t>
            </a:r>
            <a:r>
              <a:rPr lang="zh-CN" altLang="en-US" dirty="0"/>
              <a:t>例 </a:t>
            </a:r>
            <a:r>
              <a:rPr lang="zh-CN" altLang="en-US" dirty="0" smtClean="0"/>
              <a:t>医院工作人员 ，吸烟率由基线调查时</a:t>
            </a:r>
            <a:r>
              <a:rPr lang="en-US" altLang="zh-CN" i="1" u="sng" dirty="0" smtClean="0"/>
              <a:t>14.00</a:t>
            </a:r>
            <a:r>
              <a:rPr lang="en-US" altLang="zh-CN" i="1" u="sng" dirty="0"/>
              <a:t>%</a:t>
            </a:r>
            <a:r>
              <a:rPr lang="zh-CN" altLang="en-US" i="1" u="sng" dirty="0" smtClean="0"/>
              <a:t>降至调查时 </a:t>
            </a:r>
            <a:r>
              <a:rPr lang="en-US" altLang="zh-CN" i="1" u="sng" dirty="0"/>
              <a:t>10.00%</a:t>
            </a:r>
            <a:r>
              <a:rPr lang="zh-CN" altLang="en-US" dirty="0"/>
              <a:t>（</a:t>
            </a:r>
            <a:r>
              <a:rPr lang="en-US" altLang="zh-CN" dirty="0" smtClean="0"/>
              <a:t>χ2=4.44</a:t>
            </a:r>
            <a:r>
              <a:rPr lang="zh-CN" altLang="en-US" dirty="0"/>
              <a:t>，</a:t>
            </a:r>
            <a:r>
              <a:rPr lang="en-US" altLang="zh-CN" dirty="0"/>
              <a:t>P&lt;0.05</a:t>
            </a:r>
            <a:r>
              <a:rPr lang="zh-CN" altLang="en-US" dirty="0" smtClean="0"/>
              <a:t>），</a:t>
            </a:r>
            <a:endParaRPr lang="en-US" altLang="zh-CN" dirty="0" smtClean="0"/>
          </a:p>
          <a:p>
            <a:pPr latinLnBrk="1">
              <a:spcBef>
                <a:spcPts val="0"/>
              </a:spcBef>
            </a:pPr>
            <a:r>
              <a:rPr lang="zh-CN" altLang="en-US" dirty="0" smtClean="0"/>
              <a:t>抽查住院患者陪护和门诊就医患者的家属</a:t>
            </a:r>
            <a:r>
              <a:rPr lang="en-US" altLang="zh-CN" dirty="0" smtClean="0"/>
              <a:t>362</a:t>
            </a:r>
            <a:r>
              <a:rPr lang="zh-CN" altLang="en-US" dirty="0" smtClean="0"/>
              <a:t>例，吸烟</a:t>
            </a:r>
            <a:r>
              <a:rPr lang="zh-CN" altLang="en-US" dirty="0"/>
              <a:t>率</a:t>
            </a:r>
            <a:r>
              <a:rPr lang="zh-CN" altLang="en-US" i="1" u="sng" dirty="0"/>
              <a:t>由</a:t>
            </a:r>
            <a:r>
              <a:rPr lang="en-US" altLang="zh-CN" i="1" u="sng" dirty="0"/>
              <a:t>33.60%</a:t>
            </a:r>
            <a:r>
              <a:rPr lang="zh-CN" altLang="en-US" i="1" u="sng" dirty="0"/>
              <a:t>降至</a:t>
            </a:r>
            <a:r>
              <a:rPr lang="en-US" altLang="zh-CN" i="1" u="sng" dirty="0"/>
              <a:t>25.60%</a:t>
            </a:r>
            <a:r>
              <a:rPr lang="zh-CN" altLang="en-US" dirty="0"/>
              <a:t>（</a:t>
            </a:r>
            <a:r>
              <a:rPr lang="en-US" altLang="zh-CN" dirty="0"/>
              <a:t>χ2=5.59</a:t>
            </a:r>
            <a:r>
              <a:rPr lang="zh-CN" altLang="en-US" dirty="0"/>
              <a:t>，</a:t>
            </a:r>
            <a:r>
              <a:rPr lang="en-US" altLang="zh-CN" dirty="0"/>
              <a:t>P&lt;0.05</a:t>
            </a:r>
            <a:r>
              <a:rPr lang="zh-CN" altLang="en-US" dirty="0" smtClean="0"/>
              <a:t>），</a:t>
            </a:r>
            <a:endParaRPr lang="en-US" altLang="zh-CN" dirty="0" smtClean="0"/>
          </a:p>
          <a:p>
            <a:pPr latinLnBrk="1">
              <a:spcBef>
                <a:spcPts val="0"/>
              </a:spcBef>
            </a:pPr>
            <a:r>
              <a:rPr lang="zh-CN" altLang="en-US" dirty="0" smtClean="0"/>
              <a:t>抽查</a:t>
            </a:r>
            <a:r>
              <a:rPr lang="zh-CN" altLang="en-US" dirty="0"/>
              <a:t>住院患者和近期来门诊就医＞</a:t>
            </a:r>
            <a:r>
              <a:rPr lang="en-US" altLang="zh-CN" dirty="0"/>
              <a:t>5 </a:t>
            </a:r>
            <a:r>
              <a:rPr lang="zh-CN" altLang="en-US" dirty="0"/>
              <a:t>次的患者共 </a:t>
            </a:r>
            <a:r>
              <a:rPr lang="en-US" altLang="zh-CN" dirty="0"/>
              <a:t>7086 </a:t>
            </a:r>
            <a:r>
              <a:rPr lang="zh-CN" altLang="en-US" dirty="0"/>
              <a:t>例，吸烟</a:t>
            </a:r>
            <a:br>
              <a:rPr lang="zh-CN" altLang="en-US" dirty="0"/>
            </a:br>
            <a:r>
              <a:rPr lang="zh-CN" altLang="en-US" dirty="0"/>
              <a:t>率</a:t>
            </a:r>
            <a:r>
              <a:rPr lang="zh-CN" altLang="en-US" i="1" u="sng" dirty="0"/>
              <a:t>由 </a:t>
            </a:r>
            <a:r>
              <a:rPr lang="en-US" altLang="zh-CN" i="1" u="sng" dirty="0"/>
              <a:t>28.20%</a:t>
            </a:r>
            <a:r>
              <a:rPr lang="zh-CN" altLang="en-US" i="1" u="sng" dirty="0"/>
              <a:t>降至 </a:t>
            </a:r>
            <a:r>
              <a:rPr lang="en-US" altLang="zh-CN" i="1" u="sng" dirty="0"/>
              <a:t>22.60%</a:t>
            </a:r>
            <a:r>
              <a:rPr lang="zh-CN" altLang="en-US" dirty="0"/>
              <a:t>（</a:t>
            </a:r>
            <a:r>
              <a:rPr lang="en-US" altLang="zh-CN" dirty="0"/>
              <a:t>χ2=58.70</a:t>
            </a:r>
            <a:r>
              <a:rPr lang="zh-CN" altLang="en-US" dirty="0"/>
              <a:t>，</a:t>
            </a:r>
            <a:r>
              <a:rPr lang="en-US" altLang="zh-CN" dirty="0"/>
              <a:t>P&lt;0.01</a:t>
            </a:r>
            <a:r>
              <a:rPr lang="zh-CN" altLang="en-US" dirty="0" smtClean="0"/>
              <a:t>），</a:t>
            </a:r>
            <a:endParaRPr lang="en-US" altLang="zh-CN" dirty="0" smtClean="0"/>
          </a:p>
          <a:p>
            <a:pPr latinLnBrk="1">
              <a:spcBef>
                <a:spcPts val="0"/>
              </a:spcBef>
            </a:pPr>
            <a:r>
              <a:rPr lang="zh-CN" altLang="en-US" dirty="0" smtClean="0"/>
              <a:t>各</a:t>
            </a:r>
            <a:r>
              <a:rPr lang="zh-CN" altLang="en-US" dirty="0"/>
              <a:t>吸烟</a:t>
            </a:r>
            <a:r>
              <a:rPr lang="zh-CN" altLang="en-US" dirty="0" smtClean="0"/>
              <a:t>人群在控</a:t>
            </a:r>
            <a:r>
              <a:rPr lang="zh-CN" altLang="en-US" dirty="0"/>
              <a:t>烟活动开展后</a:t>
            </a:r>
            <a:r>
              <a:rPr lang="zh-CN" altLang="en-US" i="1" u="sng" dirty="0"/>
              <a:t>吸烟率较活动前均明显下降，差异均有统计学意义</a:t>
            </a:r>
            <a:r>
              <a:rPr lang="zh-CN" altLang="en-US" dirty="0" smtClean="0"/>
              <a:t>。本</a:t>
            </a:r>
            <a:r>
              <a:rPr lang="zh-CN" altLang="en-US" dirty="0"/>
              <a:t>次活动</a:t>
            </a:r>
            <a:r>
              <a:rPr lang="zh-CN" altLang="en-US" i="1" u="sng" dirty="0"/>
              <a:t>使该院病房和门诊成为无烟环境场所</a:t>
            </a:r>
            <a:r>
              <a:rPr lang="zh-CN" altLang="en-US" dirty="0"/>
              <a:t>。 </a:t>
            </a:r>
            <a:br>
              <a:rPr lang="zh-CN" altLang="en-US" dirty="0"/>
            </a:br>
            <a:endParaRPr lang="zh-CN" altLang="en-US" dirty="0"/>
          </a:p>
        </p:txBody>
      </p:sp>
      <p:sp>
        <p:nvSpPr>
          <p:cNvPr id="2" name="标题 1"/>
          <p:cNvSpPr>
            <a:spLocks noGrp="1"/>
          </p:cNvSpPr>
          <p:nvPr>
            <p:ph type="title"/>
          </p:nvPr>
        </p:nvSpPr>
        <p:spPr/>
        <p:txBody>
          <a:bodyPr/>
          <a:lstStyle/>
          <a:p>
            <a:r>
              <a:rPr lang="zh-CN" altLang="en-US" dirty="0"/>
              <a:t>中山大学附三院控烟志愿者研究</a:t>
            </a:r>
            <a:r>
              <a:rPr lang="zh-CN" altLang="en-US" dirty="0" smtClean="0"/>
              <a:t>案例</a:t>
            </a:r>
            <a:r>
              <a:rPr lang="zh-CN" altLang="en-US" dirty="0"/>
              <a:t>③</a:t>
            </a:r>
          </a:p>
        </p:txBody>
      </p:sp>
    </p:spTree>
    <p:extLst>
      <p:ext uri="{BB962C8B-B14F-4D97-AF65-F5344CB8AC3E}">
        <p14:creationId xmlns:p14="http://schemas.microsoft.com/office/powerpoint/2010/main" val="424438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b="1" dirty="0" smtClean="0"/>
              <a:t>美国法律：</a:t>
            </a:r>
            <a:r>
              <a:rPr lang="en-US" altLang="zh-CN" i="1" u="sng" dirty="0"/>
              <a:t>《</a:t>
            </a:r>
            <a:r>
              <a:rPr lang="zh-CN" altLang="en-US" i="1" u="sng" dirty="0"/>
              <a:t>国内志愿服务法</a:t>
            </a:r>
            <a:r>
              <a:rPr lang="en-US" altLang="zh-CN" i="1" u="sng" dirty="0"/>
              <a:t>》</a:t>
            </a:r>
            <a:r>
              <a:rPr lang="zh-CN" altLang="en-US" dirty="0"/>
              <a:t>（</a:t>
            </a:r>
            <a:r>
              <a:rPr lang="en-US" altLang="zh-CN" dirty="0"/>
              <a:t>1973</a:t>
            </a:r>
            <a:r>
              <a:rPr lang="zh-CN" altLang="en-US" dirty="0"/>
              <a:t>）、</a:t>
            </a:r>
            <a:r>
              <a:rPr lang="en-US" altLang="zh-CN" dirty="0"/>
              <a:t>《 </a:t>
            </a:r>
            <a:r>
              <a:rPr lang="zh-CN" altLang="en-US" dirty="0"/>
              <a:t>国内志愿服务修正法</a:t>
            </a:r>
            <a:r>
              <a:rPr lang="en-US" altLang="zh-CN" dirty="0"/>
              <a:t>》</a:t>
            </a:r>
            <a:r>
              <a:rPr lang="zh-CN" altLang="en-US" dirty="0"/>
              <a:t>（</a:t>
            </a:r>
            <a:r>
              <a:rPr lang="en-US" altLang="zh-CN" dirty="0"/>
              <a:t>1989</a:t>
            </a:r>
            <a:r>
              <a:rPr lang="zh-CN" altLang="en-US" dirty="0"/>
              <a:t>）</a:t>
            </a:r>
            <a:r>
              <a:rPr lang="en-US" altLang="zh-CN" dirty="0"/>
              <a:t> </a:t>
            </a:r>
            <a:r>
              <a:rPr lang="zh-CN" altLang="en-US" dirty="0"/>
              <a:t>，</a:t>
            </a:r>
            <a:r>
              <a:rPr lang="en-US" altLang="zh-CN" i="1" u="sng" dirty="0"/>
              <a:t>《</a:t>
            </a:r>
            <a:r>
              <a:rPr lang="zh-CN" altLang="en-US" i="1" u="sng" dirty="0"/>
              <a:t>国家与社区服务法</a:t>
            </a:r>
            <a:r>
              <a:rPr lang="en-US" altLang="zh-CN" i="1" u="sng" dirty="0"/>
              <a:t>》</a:t>
            </a:r>
            <a:r>
              <a:rPr lang="zh-CN" altLang="en-US" dirty="0"/>
              <a:t>（</a:t>
            </a:r>
            <a:r>
              <a:rPr lang="en-US" altLang="zh-CN" dirty="0"/>
              <a:t>1990</a:t>
            </a:r>
            <a:r>
              <a:rPr lang="zh-CN" altLang="en-US" dirty="0"/>
              <a:t>）、</a:t>
            </a:r>
            <a:r>
              <a:rPr lang="en-US" altLang="zh-CN" i="1" u="sng" dirty="0"/>
              <a:t>《</a:t>
            </a:r>
            <a:r>
              <a:rPr lang="zh-CN" altLang="en-US" i="1" u="sng" dirty="0"/>
              <a:t>国家与社区服务机构法</a:t>
            </a:r>
            <a:r>
              <a:rPr lang="en-US" altLang="zh-CN" i="1" u="sng" dirty="0"/>
              <a:t>》</a:t>
            </a:r>
            <a:r>
              <a:rPr lang="zh-CN" altLang="en-US" dirty="0"/>
              <a:t>、</a:t>
            </a:r>
            <a:r>
              <a:rPr lang="en-US" altLang="zh-CN" dirty="0"/>
              <a:t>《</a:t>
            </a:r>
            <a:r>
              <a:rPr lang="zh-CN" altLang="en-US" dirty="0"/>
              <a:t>全国与社区服务技艺增订法</a:t>
            </a:r>
            <a:r>
              <a:rPr lang="en-US" altLang="zh-CN" dirty="0"/>
              <a:t>》</a:t>
            </a:r>
            <a:r>
              <a:rPr lang="zh-CN" altLang="en-US" dirty="0"/>
              <a:t>（</a:t>
            </a:r>
            <a:r>
              <a:rPr lang="en-US" altLang="zh-CN" dirty="0"/>
              <a:t>1992</a:t>
            </a:r>
            <a:r>
              <a:rPr lang="zh-CN" altLang="en-US" dirty="0"/>
              <a:t>） 、</a:t>
            </a:r>
            <a:r>
              <a:rPr lang="en-US" altLang="zh-CN" dirty="0"/>
              <a:t>《</a:t>
            </a:r>
            <a:r>
              <a:rPr lang="zh-CN" altLang="en-US" dirty="0"/>
              <a:t>全美服务信任法案</a:t>
            </a:r>
            <a:r>
              <a:rPr lang="en-US" altLang="zh-CN" dirty="0"/>
              <a:t>》</a:t>
            </a:r>
            <a:r>
              <a:rPr lang="zh-CN" altLang="en-US" dirty="0"/>
              <a:t>（</a:t>
            </a:r>
            <a:r>
              <a:rPr lang="en-US" altLang="zh-CN" dirty="0"/>
              <a:t>1993</a:t>
            </a:r>
            <a:r>
              <a:rPr lang="zh-CN" altLang="en-US" dirty="0"/>
              <a:t>）、</a:t>
            </a:r>
            <a:r>
              <a:rPr lang="en-US" altLang="zh-CN" i="1" u="sng" dirty="0"/>
              <a:t>《</a:t>
            </a:r>
            <a:r>
              <a:rPr lang="zh-CN" altLang="en-US" i="1" u="sng" dirty="0"/>
              <a:t>志愿者保护法</a:t>
            </a:r>
            <a:r>
              <a:rPr lang="en-US" altLang="zh-CN" i="1" u="sng" dirty="0"/>
              <a:t>》</a:t>
            </a:r>
            <a:r>
              <a:rPr lang="zh-CN" altLang="en-US" dirty="0"/>
              <a:t>（</a:t>
            </a:r>
            <a:r>
              <a:rPr lang="en-US" altLang="zh-CN" dirty="0"/>
              <a:t>1997</a:t>
            </a:r>
            <a:r>
              <a:rPr lang="zh-CN" altLang="en-US" dirty="0"/>
              <a:t>）、</a:t>
            </a:r>
            <a:r>
              <a:rPr lang="en-US" altLang="zh-CN" dirty="0"/>
              <a:t>《</a:t>
            </a:r>
            <a:r>
              <a:rPr lang="zh-CN" altLang="en-US" dirty="0"/>
              <a:t>爱德华</a:t>
            </a:r>
            <a:r>
              <a:rPr lang="en-US" altLang="zh-CN" dirty="0"/>
              <a:t>·</a:t>
            </a:r>
            <a:r>
              <a:rPr lang="zh-CN" altLang="en-US" dirty="0"/>
              <a:t>肯尼迪服务美国法</a:t>
            </a:r>
            <a:r>
              <a:rPr lang="en-US" altLang="zh-CN" dirty="0"/>
              <a:t>》 </a:t>
            </a:r>
            <a:r>
              <a:rPr lang="zh-CN" altLang="en-US" dirty="0"/>
              <a:t>等一系列法律法规</a:t>
            </a:r>
            <a:r>
              <a:rPr lang="zh-CN" altLang="en-US" dirty="0" smtClean="0"/>
              <a:t>；</a:t>
            </a:r>
            <a:endParaRPr lang="en-US" altLang="zh-CN" dirty="0" smtClean="0"/>
          </a:p>
          <a:p>
            <a:r>
              <a:rPr lang="zh-CN" altLang="en-US" b="1" dirty="0"/>
              <a:t>美国优惠</a:t>
            </a:r>
            <a:r>
              <a:rPr lang="zh-CN" altLang="en-US" dirty="0" smtClean="0"/>
              <a:t>：如</a:t>
            </a:r>
            <a:r>
              <a:rPr lang="zh-CN" altLang="en-US" dirty="0"/>
              <a:t>联邦与州都设有专门机构，每年有专项资金，对志愿者绩效进行评估，志愿者经历可以</a:t>
            </a:r>
            <a:r>
              <a:rPr lang="zh-CN" altLang="en-US" i="1" u="sng" dirty="0"/>
              <a:t>加学分</a:t>
            </a:r>
            <a:r>
              <a:rPr lang="zh-CN" altLang="en-US" dirty="0"/>
              <a:t>，对于</a:t>
            </a:r>
            <a:r>
              <a:rPr lang="zh-CN" altLang="en-US" i="1" u="sng" dirty="0"/>
              <a:t>升学、就业、晋级</a:t>
            </a:r>
            <a:r>
              <a:rPr lang="zh-CN" altLang="en-US" dirty="0"/>
              <a:t>都有利，杰出的志愿者还将得到政府的</a:t>
            </a:r>
            <a:r>
              <a:rPr lang="zh-CN" altLang="en-US" i="1" u="sng" dirty="0"/>
              <a:t>表彰和奖励</a:t>
            </a:r>
            <a:r>
              <a:rPr lang="zh-CN" altLang="en-US" dirty="0"/>
              <a:t>。 </a:t>
            </a:r>
            <a:endParaRPr lang="en-US" altLang="zh-CN" dirty="0"/>
          </a:p>
          <a:p>
            <a:endParaRPr lang="en-US" altLang="zh-CN" dirty="0" smtClean="0"/>
          </a:p>
        </p:txBody>
      </p:sp>
      <p:sp>
        <p:nvSpPr>
          <p:cNvPr id="2" name="标题 1"/>
          <p:cNvSpPr>
            <a:spLocks noGrp="1"/>
          </p:cNvSpPr>
          <p:nvPr>
            <p:ph type="title"/>
          </p:nvPr>
        </p:nvSpPr>
        <p:spPr/>
        <p:txBody>
          <a:bodyPr/>
          <a:lstStyle/>
          <a:p>
            <a:r>
              <a:rPr lang="en-US" altLang="zh-CN" dirty="0" smtClean="0"/>
              <a:t>1</a:t>
            </a:r>
            <a:r>
              <a:rPr lang="zh-CN" altLang="en-US" dirty="0" smtClean="0"/>
              <a:t>为什么做志愿者：美国概况</a:t>
            </a:r>
            <a:endParaRPr lang="zh-CN" altLang="en-US" dirty="0"/>
          </a:p>
        </p:txBody>
      </p:sp>
    </p:spTree>
    <p:extLst>
      <p:ext uri="{BB962C8B-B14F-4D97-AF65-F5344CB8AC3E}">
        <p14:creationId xmlns:p14="http://schemas.microsoft.com/office/powerpoint/2010/main" val="1450515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70000" lnSpcReduction="20000"/>
          </a:bodyPr>
          <a:lstStyle/>
          <a:p>
            <a:r>
              <a:rPr lang="zh-CN" altLang="en-US" b="1" dirty="0" smtClean="0"/>
              <a:t>欧日法律：</a:t>
            </a:r>
            <a:r>
              <a:rPr lang="zh-CN" altLang="en-US" i="1" u="sng" dirty="0" smtClean="0"/>
              <a:t>德国</a:t>
            </a:r>
            <a:r>
              <a:rPr lang="en-US" altLang="zh-CN" dirty="0" smtClean="0"/>
              <a:t>《 </a:t>
            </a:r>
            <a:r>
              <a:rPr lang="zh-CN" altLang="en-US" dirty="0"/>
              <a:t>奖励志愿社会年法</a:t>
            </a:r>
            <a:r>
              <a:rPr lang="en-US" altLang="zh-CN" dirty="0"/>
              <a:t>》</a:t>
            </a:r>
            <a:r>
              <a:rPr lang="zh-CN" altLang="en-US" dirty="0"/>
              <a:t>和 </a:t>
            </a:r>
            <a:r>
              <a:rPr lang="en-US" altLang="zh-CN" dirty="0"/>
              <a:t>《 </a:t>
            </a:r>
            <a:r>
              <a:rPr lang="zh-CN" altLang="en-US" dirty="0"/>
              <a:t>奖励志愿生态年法</a:t>
            </a:r>
            <a:r>
              <a:rPr lang="en-US" altLang="zh-CN" dirty="0" smtClean="0"/>
              <a:t>》</a:t>
            </a:r>
            <a:r>
              <a:rPr lang="zh-CN" altLang="en-US" dirty="0" smtClean="0"/>
              <a:t>，</a:t>
            </a:r>
            <a:r>
              <a:rPr lang="zh-CN" altLang="en-US" dirty="0"/>
              <a:t>鼓励 </a:t>
            </a:r>
            <a:r>
              <a:rPr lang="en-US" altLang="zh-CN" dirty="0"/>
              <a:t>16 </a:t>
            </a:r>
            <a:r>
              <a:rPr lang="zh-CN" altLang="en-US" dirty="0"/>
              <a:t>到 </a:t>
            </a:r>
            <a:r>
              <a:rPr lang="en-US" altLang="zh-CN" dirty="0"/>
              <a:t>27</a:t>
            </a:r>
            <a:r>
              <a:rPr lang="zh-CN" altLang="en-US" dirty="0"/>
              <a:t>岁的青年暂时离开校园，</a:t>
            </a:r>
            <a:r>
              <a:rPr lang="zh-CN" altLang="en-US" sz="3300" i="1" u="sng" dirty="0"/>
              <a:t>投身社会或环保志愿服务的行列，也可选择参与体育、文化或古籍维护方面的服务</a:t>
            </a:r>
            <a:r>
              <a:rPr lang="zh-CN" altLang="en-US" dirty="0" smtClean="0"/>
              <a:t>；</a:t>
            </a:r>
            <a:r>
              <a:rPr lang="zh-CN" altLang="en-US" i="1" u="sng" dirty="0"/>
              <a:t>英国</a:t>
            </a:r>
            <a:r>
              <a:rPr lang="zh-CN" altLang="en-US" dirty="0"/>
              <a:t>英国属于不成文法国家，国内并没有一部统一的志愿者</a:t>
            </a:r>
            <a:r>
              <a:rPr lang="zh-CN" altLang="en-US" dirty="0" smtClean="0"/>
              <a:t>服务法</a:t>
            </a:r>
            <a:r>
              <a:rPr lang="zh-CN" altLang="en-US" dirty="0"/>
              <a:t>，除有相关判例来调整志愿者活动中的各种法律关系外，政府</a:t>
            </a:r>
            <a:r>
              <a:rPr lang="zh-CN" altLang="en-US" dirty="0" smtClean="0"/>
              <a:t>部门还</a:t>
            </a:r>
            <a:r>
              <a:rPr lang="zh-CN" altLang="en-US" dirty="0"/>
              <a:t>发布各种单行法规，制定一系列的政策扶持志愿服务事业的发展</a:t>
            </a:r>
            <a:r>
              <a:rPr lang="zh-CN" altLang="en-US" dirty="0" smtClean="0"/>
              <a:t>。</a:t>
            </a:r>
            <a:r>
              <a:rPr lang="zh-CN" altLang="en-US" i="1" u="sng" dirty="0"/>
              <a:t>日本</a:t>
            </a:r>
            <a:r>
              <a:rPr lang="zh-CN" altLang="en-US" dirty="0"/>
              <a:t>志愿者服务法主要仿效美国，以简便、迅速的程序，以推动</a:t>
            </a:r>
            <a:r>
              <a:rPr lang="zh-CN" altLang="en-US" dirty="0" smtClean="0"/>
              <a:t>和促进</a:t>
            </a:r>
            <a:r>
              <a:rPr lang="zh-CN" altLang="en-US" dirty="0"/>
              <a:t>公民共同参与公、私立非营利组织内部的志愿服务活动为立法</a:t>
            </a:r>
            <a:r>
              <a:rPr lang="zh-CN" altLang="en-US" dirty="0" smtClean="0"/>
              <a:t>宗旨</a:t>
            </a:r>
            <a:r>
              <a:rPr lang="zh-CN" altLang="en-US" dirty="0"/>
              <a:t>。 法律中明确认可人民及其组成团体的参与权； </a:t>
            </a:r>
            <a:r>
              <a:rPr lang="zh-CN" altLang="en-US" sz="3300" i="1" u="sng" dirty="0"/>
              <a:t>并排除了基于友谊、善心或睦邻原因所实行之个别或零星活动，并将志愿服务完全与任何给薪式劳务区分开来。 </a:t>
            </a:r>
            <a:r>
              <a:rPr lang="zh-CN" altLang="en-US" dirty="0"/>
              <a:t>规定政府在肯定志愿服务队整体社会</a:t>
            </a:r>
            <a:r>
              <a:rPr lang="zh-CN" altLang="en-US" dirty="0" smtClean="0"/>
              <a:t>的价值</a:t>
            </a:r>
            <a:r>
              <a:rPr lang="zh-CN" altLang="en-US" dirty="0"/>
              <a:t>下有义务制定一系列措施推动、 促进和保护志愿者和志愿者</a:t>
            </a:r>
            <a:r>
              <a:rPr lang="zh-CN" altLang="en-US" dirty="0" smtClean="0"/>
              <a:t>团体</a:t>
            </a:r>
            <a:r>
              <a:rPr lang="zh-CN" altLang="en-US" dirty="0"/>
              <a:t>。 </a:t>
            </a:r>
            <a:endParaRPr lang="en-US" altLang="zh-CN" dirty="0" smtClean="0"/>
          </a:p>
          <a:p>
            <a:r>
              <a:rPr lang="zh-CN" altLang="en-US" b="1" dirty="0"/>
              <a:t>欧日优惠：</a:t>
            </a:r>
            <a:r>
              <a:rPr lang="zh-CN" altLang="en-US" dirty="0" smtClean="0"/>
              <a:t>例如，德国志愿者在</a:t>
            </a:r>
            <a:r>
              <a:rPr lang="zh-CN" altLang="en-US" dirty="0"/>
              <a:t>进行志愿</a:t>
            </a:r>
            <a:r>
              <a:rPr lang="zh-CN" altLang="en-US" dirty="0" smtClean="0"/>
              <a:t>服务时也</a:t>
            </a:r>
            <a:r>
              <a:rPr lang="zh-CN" altLang="en-US" dirty="0"/>
              <a:t>可以</a:t>
            </a:r>
            <a:r>
              <a:rPr lang="zh-CN" altLang="en-US" sz="3300" i="1" u="sng" dirty="0"/>
              <a:t>接受教育辅导，加强对服务领域的认识</a:t>
            </a:r>
            <a:r>
              <a:rPr lang="zh-CN" altLang="en-US" dirty="0"/>
              <a:t>。不仅如此，志愿者在</a:t>
            </a:r>
            <a:r>
              <a:rPr lang="zh-CN" altLang="en-US" sz="3300" i="1" u="sng" dirty="0"/>
              <a:t>租税、交通、社会保险</a:t>
            </a:r>
            <a:r>
              <a:rPr lang="zh-CN" altLang="en-US" dirty="0"/>
              <a:t>等个方面享有优惠奖励，这些优惠鼓励不少德国青年在志愿服务方面的热情</a:t>
            </a:r>
            <a:r>
              <a:rPr lang="zh-CN" altLang="en-US" dirty="0" smtClean="0"/>
              <a:t>。</a:t>
            </a:r>
            <a:endParaRPr lang="zh-CN" altLang="en-US" dirty="0"/>
          </a:p>
        </p:txBody>
      </p:sp>
      <p:sp>
        <p:nvSpPr>
          <p:cNvPr id="2" name="标题 1"/>
          <p:cNvSpPr>
            <a:spLocks noGrp="1"/>
          </p:cNvSpPr>
          <p:nvPr>
            <p:ph type="title"/>
          </p:nvPr>
        </p:nvSpPr>
        <p:spPr/>
        <p:txBody>
          <a:bodyPr/>
          <a:lstStyle/>
          <a:p>
            <a:r>
              <a:rPr lang="en-US" altLang="zh-CN" dirty="0"/>
              <a:t>1</a:t>
            </a:r>
            <a:r>
              <a:rPr lang="zh-CN" altLang="en-US" dirty="0"/>
              <a:t>为什么做</a:t>
            </a:r>
            <a:r>
              <a:rPr lang="zh-CN" altLang="en-US" dirty="0" smtClean="0"/>
              <a:t>志愿者：欧日概况</a:t>
            </a:r>
            <a:endParaRPr lang="zh-CN" altLang="en-US" dirty="0"/>
          </a:p>
        </p:txBody>
      </p:sp>
    </p:spTree>
    <p:extLst>
      <p:ext uri="{BB962C8B-B14F-4D97-AF65-F5344CB8AC3E}">
        <p14:creationId xmlns:p14="http://schemas.microsoft.com/office/powerpoint/2010/main" val="2305105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10000"/>
          </a:bodyPr>
          <a:lstStyle/>
          <a:p>
            <a:r>
              <a:rPr lang="zh-CN" altLang="en-US" i="1" u="sng" dirty="0"/>
              <a:t>利益、金钱、</a:t>
            </a:r>
            <a:r>
              <a:rPr lang="zh-CN" altLang="en-US" i="1" u="sng" dirty="0" smtClean="0"/>
              <a:t>扬名？</a:t>
            </a:r>
            <a:endParaRPr lang="en-US" altLang="zh-CN" i="1" u="sng" dirty="0" smtClean="0"/>
          </a:p>
          <a:p>
            <a:r>
              <a:rPr lang="zh-CN" altLang="en-US" i="1" u="sng" dirty="0"/>
              <a:t>近邻乃至</a:t>
            </a:r>
            <a:r>
              <a:rPr lang="zh-CN" altLang="en-US" i="1" u="sng" dirty="0" smtClean="0"/>
              <a:t>世界？</a:t>
            </a:r>
            <a:endParaRPr lang="en-US" altLang="zh-CN" i="1" u="sng" dirty="0" smtClean="0"/>
          </a:p>
          <a:p>
            <a:r>
              <a:rPr lang="zh-CN" altLang="en-US" i="1" u="sng" dirty="0" smtClean="0"/>
              <a:t>法律规范？</a:t>
            </a:r>
            <a:endParaRPr lang="en-US" altLang="zh-CN" i="1" u="sng" dirty="0" smtClean="0"/>
          </a:p>
          <a:p>
            <a:r>
              <a:rPr lang="zh-CN" altLang="en-US" i="1" u="sng" dirty="0"/>
              <a:t>个人</a:t>
            </a:r>
            <a:r>
              <a:rPr lang="zh-CN" altLang="en-US" i="1" u="sng" dirty="0" smtClean="0"/>
              <a:t>成长？</a:t>
            </a:r>
            <a:endParaRPr lang="en-US" altLang="zh-CN" i="1" u="sng" dirty="0" smtClean="0"/>
          </a:p>
          <a:p>
            <a:r>
              <a:rPr lang="zh-CN" altLang="en-US" i="1" u="sng" dirty="0" smtClean="0"/>
              <a:t>社会价值？</a:t>
            </a:r>
            <a:endParaRPr lang="en-US" altLang="zh-CN" i="1" u="sng" dirty="0" smtClean="0"/>
          </a:p>
          <a:p>
            <a:r>
              <a:rPr lang="zh-CN" altLang="en-US" i="1" u="sng" dirty="0"/>
              <a:t>家国</a:t>
            </a:r>
            <a:r>
              <a:rPr lang="zh-CN" altLang="en-US" i="1" u="sng" dirty="0" smtClean="0"/>
              <a:t>情怀？</a:t>
            </a:r>
            <a:endParaRPr lang="en-US" altLang="zh-CN" i="1" u="sng" dirty="0" smtClean="0"/>
          </a:p>
          <a:p>
            <a:r>
              <a:rPr lang="zh-CN" altLang="en-US" i="1" u="sng" dirty="0"/>
              <a:t>社会</a:t>
            </a:r>
            <a:r>
              <a:rPr lang="zh-CN" altLang="en-US" i="1" u="sng" dirty="0" smtClean="0"/>
              <a:t>责任？</a:t>
            </a:r>
            <a:endParaRPr lang="en-US" altLang="zh-CN" i="1" u="sng" dirty="0" smtClean="0"/>
          </a:p>
          <a:p>
            <a:r>
              <a:rPr lang="zh-CN" altLang="en-US" i="1" u="sng" dirty="0" smtClean="0"/>
              <a:t>世界大同？</a:t>
            </a:r>
            <a:endParaRPr lang="en-US" altLang="zh-CN" i="1" u="sng" dirty="0" smtClean="0"/>
          </a:p>
          <a:p>
            <a:r>
              <a:rPr lang="zh-CN" altLang="en-US" i="1" u="sng" dirty="0" smtClean="0"/>
              <a:t>？？？？</a:t>
            </a:r>
            <a:endParaRPr lang="en-US" altLang="zh-CN" i="1" u="sng" dirty="0" smtClean="0"/>
          </a:p>
          <a:p>
            <a:endParaRPr lang="zh-CN" altLang="en-US" dirty="0"/>
          </a:p>
        </p:txBody>
      </p:sp>
      <p:sp>
        <p:nvSpPr>
          <p:cNvPr id="2" name="标题 1"/>
          <p:cNvSpPr>
            <a:spLocks noGrp="1"/>
          </p:cNvSpPr>
          <p:nvPr>
            <p:ph type="title"/>
          </p:nvPr>
        </p:nvSpPr>
        <p:spPr/>
        <p:txBody>
          <a:bodyPr/>
          <a:lstStyle/>
          <a:p>
            <a:r>
              <a:rPr lang="en-US" altLang="zh-CN" dirty="0" smtClean="0"/>
              <a:t>1</a:t>
            </a:r>
            <a:r>
              <a:rPr lang="zh-CN" altLang="en-US" dirty="0" smtClean="0"/>
              <a:t>为什么做志愿者：讨论</a:t>
            </a:r>
            <a:endParaRPr lang="zh-CN" altLang="en-US" dirty="0"/>
          </a:p>
        </p:txBody>
      </p:sp>
    </p:spTree>
    <p:extLst>
      <p:ext uri="{BB962C8B-B14F-4D97-AF65-F5344CB8AC3E}">
        <p14:creationId xmlns:p14="http://schemas.microsoft.com/office/powerpoint/2010/main" val="1053903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r>
              <a:rPr lang="en-US" altLang="zh-CN" dirty="0" smtClean="0"/>
              <a:t>1</a:t>
            </a:r>
            <a:r>
              <a:rPr lang="zh-CN" altLang="en-US" dirty="0"/>
              <a:t>、</a:t>
            </a:r>
            <a:r>
              <a:rPr lang="zh-CN" altLang="en-US" dirty="0" smtClean="0"/>
              <a:t>创造</a:t>
            </a:r>
            <a:r>
              <a:rPr lang="zh-CN" altLang="en-US" dirty="0"/>
              <a:t>助人自助的新</a:t>
            </a:r>
            <a:r>
              <a:rPr lang="zh-CN" altLang="en-US" dirty="0" smtClean="0"/>
              <a:t>形式</a:t>
            </a:r>
            <a:endParaRPr lang="en-US" altLang="zh-CN" dirty="0" smtClean="0"/>
          </a:p>
          <a:p>
            <a:r>
              <a:rPr lang="en-US" altLang="zh-CN" dirty="0" smtClean="0"/>
              <a:t>2</a:t>
            </a:r>
            <a:r>
              <a:rPr lang="zh-CN" altLang="en-US" dirty="0"/>
              <a:t>、</a:t>
            </a:r>
            <a:r>
              <a:rPr lang="zh-CN" altLang="en-US" dirty="0" smtClean="0"/>
              <a:t>倡导</a:t>
            </a:r>
            <a:r>
              <a:rPr lang="zh-CN" altLang="en-US" dirty="0"/>
              <a:t>快乐服务的新</a:t>
            </a:r>
            <a:r>
              <a:rPr lang="zh-CN" altLang="en-US" dirty="0" smtClean="0"/>
              <a:t>生活</a:t>
            </a:r>
            <a:endParaRPr lang="en-US" altLang="zh-CN" dirty="0" smtClean="0"/>
          </a:p>
          <a:p>
            <a:r>
              <a:rPr lang="en-US" altLang="zh-CN" dirty="0" smtClean="0"/>
              <a:t>3</a:t>
            </a:r>
            <a:r>
              <a:rPr lang="zh-CN" altLang="en-US" dirty="0" smtClean="0"/>
              <a:t>、探索</a:t>
            </a:r>
            <a:r>
              <a:rPr lang="zh-CN" altLang="en-US" dirty="0"/>
              <a:t>公民教育的新途径 </a:t>
            </a:r>
            <a:endParaRPr lang="en-US" altLang="zh-CN" dirty="0" smtClean="0"/>
          </a:p>
          <a:p>
            <a:r>
              <a:rPr lang="en-US" altLang="zh-CN" dirty="0" smtClean="0"/>
              <a:t>4</a:t>
            </a:r>
            <a:r>
              <a:rPr lang="zh-CN" altLang="en-US" dirty="0"/>
              <a:t>、</a:t>
            </a:r>
            <a:r>
              <a:rPr lang="zh-CN" altLang="en-US" dirty="0" smtClean="0"/>
              <a:t>激发</a:t>
            </a:r>
            <a:r>
              <a:rPr lang="zh-CN" altLang="en-US" dirty="0"/>
              <a:t>社团组织的新活力 </a:t>
            </a:r>
            <a:endParaRPr lang="en-US" altLang="zh-CN" dirty="0" smtClean="0"/>
          </a:p>
          <a:p>
            <a:r>
              <a:rPr lang="en-US" altLang="zh-CN" dirty="0" smtClean="0"/>
              <a:t>5</a:t>
            </a:r>
            <a:r>
              <a:rPr lang="zh-CN" altLang="en-US" dirty="0"/>
              <a:t>、</a:t>
            </a:r>
            <a:r>
              <a:rPr lang="zh-CN" altLang="en-US" dirty="0" smtClean="0"/>
              <a:t>推进</a:t>
            </a:r>
            <a:r>
              <a:rPr lang="zh-CN" altLang="en-US" dirty="0"/>
              <a:t>社会结构的新分化 </a:t>
            </a:r>
            <a:br>
              <a:rPr lang="zh-CN" altLang="en-US" dirty="0"/>
            </a:br>
            <a:r>
              <a:rPr lang="zh-CN" altLang="en-US" dirty="0"/>
              <a:t/>
            </a:r>
            <a:br>
              <a:rPr lang="zh-CN" altLang="en-US" dirty="0"/>
            </a:br>
            <a:r>
              <a:rPr lang="zh-CN" altLang="en-US" dirty="0"/>
              <a:t/>
            </a:r>
            <a:br>
              <a:rPr lang="zh-CN" altLang="en-US" dirty="0"/>
            </a:br>
            <a:endParaRPr lang="zh-CN" altLang="en-US" dirty="0"/>
          </a:p>
        </p:txBody>
      </p:sp>
      <p:sp>
        <p:nvSpPr>
          <p:cNvPr id="2" name="标题 1"/>
          <p:cNvSpPr>
            <a:spLocks noGrp="1"/>
          </p:cNvSpPr>
          <p:nvPr>
            <p:ph type="title"/>
          </p:nvPr>
        </p:nvSpPr>
        <p:spPr/>
        <p:txBody>
          <a:bodyPr>
            <a:normAutofit fontScale="90000"/>
          </a:bodyPr>
          <a:lstStyle/>
          <a:p>
            <a:r>
              <a:rPr lang="en-US" altLang="zh-CN" dirty="0"/>
              <a:t>1</a:t>
            </a:r>
            <a:r>
              <a:rPr lang="zh-CN" altLang="en-US" dirty="0"/>
              <a:t>为什么做志愿者：</a:t>
            </a:r>
            <a:r>
              <a:rPr lang="zh-CN" altLang="en-US" dirty="0" smtClean="0"/>
              <a:t>青年</a:t>
            </a:r>
            <a:r>
              <a:rPr lang="zh-CN" altLang="en-US" dirty="0"/>
              <a:t>志愿者行动的创新功能 </a:t>
            </a:r>
          </a:p>
        </p:txBody>
      </p:sp>
    </p:spTree>
    <p:extLst>
      <p:ext uri="{BB962C8B-B14F-4D97-AF65-F5344CB8AC3E}">
        <p14:creationId xmlns:p14="http://schemas.microsoft.com/office/powerpoint/2010/main" val="1357234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zh-CN" altLang="en-US" dirty="0" smtClean="0"/>
              <a:t>立法概况：</a:t>
            </a:r>
            <a:r>
              <a:rPr lang="en-US" altLang="zh-CN" dirty="0" smtClean="0"/>
              <a:t>2016</a:t>
            </a:r>
            <a:r>
              <a:rPr lang="zh-CN" altLang="en-US" dirty="0" smtClean="0"/>
              <a:t>年</a:t>
            </a:r>
            <a:r>
              <a:rPr lang="en-US" altLang="zh-CN" dirty="0" smtClean="0"/>
              <a:t>3</a:t>
            </a:r>
            <a:r>
              <a:rPr lang="zh-CN" altLang="en-US" dirty="0" smtClean="0"/>
              <a:t>月</a:t>
            </a:r>
            <a:r>
              <a:rPr lang="en-US" altLang="zh-CN" dirty="0" smtClean="0"/>
              <a:t>15</a:t>
            </a:r>
            <a:r>
              <a:rPr lang="zh-CN" altLang="en-US" dirty="0" smtClean="0"/>
              <a:t>日颁布，</a:t>
            </a:r>
            <a:r>
              <a:rPr lang="en-US" altLang="zh-CN" dirty="0" smtClean="0"/>
              <a:t>2016</a:t>
            </a:r>
            <a:r>
              <a:rPr lang="zh-CN" altLang="en-US" dirty="0" smtClean="0"/>
              <a:t>年</a:t>
            </a:r>
            <a:r>
              <a:rPr lang="en-US" altLang="zh-CN" dirty="0" smtClean="0"/>
              <a:t>9</a:t>
            </a:r>
            <a:r>
              <a:rPr lang="zh-CN" altLang="en-US" dirty="0" smtClean="0"/>
              <a:t>月</a:t>
            </a:r>
            <a:r>
              <a:rPr lang="en-US" altLang="zh-CN" dirty="0" smtClean="0"/>
              <a:t>5</a:t>
            </a:r>
            <a:r>
              <a:rPr lang="zh-CN" altLang="en-US" dirty="0" smtClean="0"/>
              <a:t>日正式实施，全文</a:t>
            </a:r>
            <a:r>
              <a:rPr lang="en-US" altLang="zh-CN" dirty="0" smtClean="0"/>
              <a:t>13</a:t>
            </a:r>
            <a:r>
              <a:rPr lang="zh-CN" altLang="en-US" dirty="0" smtClean="0"/>
              <a:t>条</a:t>
            </a:r>
            <a:r>
              <a:rPr lang="en-US" altLang="zh-CN" dirty="0" smtClean="0"/>
              <a:t>27</a:t>
            </a:r>
            <a:r>
              <a:rPr lang="zh-CN" altLang="en-US" dirty="0" smtClean="0"/>
              <a:t>处提及“志愿者或志愿服务”</a:t>
            </a:r>
            <a:endParaRPr lang="en-US" altLang="zh-CN" dirty="0" smtClean="0"/>
          </a:p>
          <a:p>
            <a:r>
              <a:rPr lang="zh-CN" altLang="en-US" dirty="0" smtClean="0"/>
              <a:t>立法宗旨：第一</a:t>
            </a:r>
            <a:r>
              <a:rPr lang="zh-CN" altLang="en-US" dirty="0"/>
              <a:t>条　为了</a:t>
            </a:r>
            <a:r>
              <a:rPr lang="zh-CN" altLang="en-US" i="1" u="sng" dirty="0"/>
              <a:t>发展慈善事业，弘扬慈善文化</a:t>
            </a:r>
            <a:r>
              <a:rPr lang="zh-CN" altLang="en-US" dirty="0"/>
              <a:t>，规范慈善活动，</a:t>
            </a:r>
            <a:r>
              <a:rPr lang="zh-CN" altLang="en-US" i="1" u="sng" dirty="0"/>
              <a:t>保护</a:t>
            </a:r>
            <a:r>
              <a:rPr lang="zh-CN" altLang="en-US" dirty="0"/>
              <a:t>慈善组织、捐赠人、</a:t>
            </a:r>
            <a:r>
              <a:rPr lang="zh-CN" altLang="en-US" i="1" u="sng" dirty="0"/>
              <a:t>志愿者</a:t>
            </a:r>
            <a:r>
              <a:rPr lang="zh-CN" altLang="en-US" dirty="0"/>
              <a:t>、受益人等慈善活动参与者的</a:t>
            </a:r>
            <a:r>
              <a:rPr lang="zh-CN" altLang="en-US" i="1" u="sng" dirty="0"/>
              <a:t>合法权益，促进社会进步，共享发展成果</a:t>
            </a:r>
            <a:r>
              <a:rPr lang="zh-CN" altLang="en-US" dirty="0"/>
              <a:t>，制定本法</a:t>
            </a:r>
            <a:r>
              <a:rPr lang="zh-CN" altLang="en-US" dirty="0" smtClean="0"/>
              <a:t>。</a:t>
            </a:r>
            <a:endParaRPr lang="en-US" altLang="zh-CN" dirty="0" smtClean="0"/>
          </a:p>
          <a:p>
            <a:r>
              <a:rPr lang="zh-CN" altLang="en-US" dirty="0"/>
              <a:t>慈善</a:t>
            </a:r>
            <a:r>
              <a:rPr lang="zh-CN" altLang="en-US" dirty="0" smtClean="0"/>
              <a:t>服务：第六十一</a:t>
            </a:r>
            <a:r>
              <a:rPr lang="zh-CN" altLang="en-US" dirty="0"/>
              <a:t>条　本法所称</a:t>
            </a:r>
            <a:r>
              <a:rPr lang="zh-CN" altLang="en-US" i="1" u="sng" dirty="0"/>
              <a:t>慈善服务</a:t>
            </a:r>
            <a:r>
              <a:rPr lang="zh-CN" altLang="en-US" dirty="0"/>
              <a:t>，是指慈善组织和其他组织以及个人基于慈善目的，向社会或者他人提供的志愿无偿服务以及其他非营利服务。慈善组织开展慈善服务，可以自己提供或者</a:t>
            </a:r>
            <a:r>
              <a:rPr lang="zh-CN" altLang="en-US" i="1" u="sng" dirty="0"/>
              <a:t>招募志愿者</a:t>
            </a:r>
            <a:r>
              <a:rPr lang="zh-CN" altLang="en-US" dirty="0"/>
              <a:t>提供，也可以委托有服务专长的其他组织</a:t>
            </a:r>
            <a:r>
              <a:rPr lang="zh-CN" altLang="en-US" dirty="0" smtClean="0"/>
              <a:t>提供</a:t>
            </a:r>
            <a:r>
              <a:rPr lang="zh-CN" altLang="en-US" dirty="0"/>
              <a:t>。</a:t>
            </a:r>
          </a:p>
        </p:txBody>
      </p:sp>
      <p:sp>
        <p:nvSpPr>
          <p:cNvPr id="2" name="标题 1"/>
          <p:cNvSpPr>
            <a:spLocks noGrp="1"/>
          </p:cNvSpPr>
          <p:nvPr>
            <p:ph type="title"/>
          </p:nvPr>
        </p:nvSpPr>
        <p:spPr/>
        <p:txBody>
          <a:bodyPr/>
          <a:lstStyle/>
          <a:p>
            <a:r>
              <a:rPr lang="en-US" altLang="zh-CN" dirty="0" smtClean="0"/>
              <a:t>2</a:t>
            </a:r>
            <a:r>
              <a:rPr lang="zh-CN" altLang="en-US" dirty="0" smtClean="0"/>
              <a:t>如何做志愿者：中国慈善法视角①</a:t>
            </a:r>
            <a:endParaRPr lang="zh-CN" altLang="en-US" dirty="0"/>
          </a:p>
        </p:txBody>
      </p:sp>
    </p:spTree>
    <p:extLst>
      <p:ext uri="{BB962C8B-B14F-4D97-AF65-F5344CB8AC3E}">
        <p14:creationId xmlns:p14="http://schemas.microsoft.com/office/powerpoint/2010/main" val="3321898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1825625"/>
            <a:ext cx="10663238" cy="4351338"/>
          </a:xfrm>
        </p:spPr>
        <p:txBody>
          <a:bodyPr>
            <a:normAutofit fontScale="70000" lnSpcReduction="20000"/>
          </a:bodyPr>
          <a:lstStyle/>
          <a:p>
            <a:r>
              <a:rPr lang="zh-CN" altLang="en-US" b="1" dirty="0"/>
              <a:t>立法保障</a:t>
            </a:r>
            <a:r>
              <a:rPr lang="zh-CN" altLang="en-US" b="1" dirty="0" smtClean="0"/>
              <a:t>：</a:t>
            </a:r>
            <a:endParaRPr lang="zh-CN" altLang="en-US" b="1" dirty="0"/>
          </a:p>
          <a:p>
            <a:r>
              <a:rPr lang="zh-CN" altLang="en-US" dirty="0"/>
              <a:t>第六十二条　开展慈善服务，应当尊重受益人、</a:t>
            </a:r>
            <a:r>
              <a:rPr lang="zh-CN" altLang="en-US" i="1" u="sng" dirty="0"/>
              <a:t>志愿者</a:t>
            </a:r>
            <a:r>
              <a:rPr lang="zh-CN" altLang="en-US" dirty="0"/>
              <a:t>的</a:t>
            </a:r>
            <a:r>
              <a:rPr lang="zh-CN" altLang="en-US" i="1" u="sng" dirty="0"/>
              <a:t>人格尊严</a:t>
            </a:r>
            <a:r>
              <a:rPr lang="zh-CN" altLang="en-US" dirty="0"/>
              <a:t>，不得侵害受益人、</a:t>
            </a:r>
            <a:r>
              <a:rPr lang="zh-CN" altLang="en-US" i="1" u="sng" dirty="0"/>
              <a:t>志愿者的隐私</a:t>
            </a:r>
            <a:r>
              <a:rPr lang="zh-CN" altLang="en-US" dirty="0"/>
              <a:t>。</a:t>
            </a:r>
          </a:p>
          <a:p>
            <a:r>
              <a:rPr lang="zh-CN" altLang="en-US" dirty="0"/>
              <a:t>第六十三条　开展医疗康复、教育培训等慈善服务，需要专门技能的，应当执行国家或者行业组织制定的标准和规程。慈善组织</a:t>
            </a:r>
            <a:r>
              <a:rPr lang="zh-CN" altLang="en-US" i="1" u="sng" dirty="0"/>
              <a:t>招募志愿者</a:t>
            </a:r>
            <a:r>
              <a:rPr lang="zh-CN" altLang="en-US" dirty="0"/>
              <a:t>参与慈善服务，需要专门技能的，应当对</a:t>
            </a:r>
            <a:r>
              <a:rPr lang="zh-CN" altLang="en-US" i="1" u="sng" dirty="0"/>
              <a:t>志愿者</a:t>
            </a:r>
            <a:r>
              <a:rPr lang="zh-CN" altLang="en-US" dirty="0"/>
              <a:t>开展相关</a:t>
            </a:r>
            <a:r>
              <a:rPr lang="zh-CN" altLang="en-US" i="1" u="sng" dirty="0"/>
              <a:t>培训</a:t>
            </a:r>
            <a:r>
              <a:rPr lang="zh-CN" altLang="en-US" dirty="0" smtClean="0"/>
              <a:t>。</a:t>
            </a:r>
            <a:r>
              <a:rPr lang="zh-CN" altLang="en-US" dirty="0"/>
              <a:t>第六十七条　</a:t>
            </a:r>
            <a:r>
              <a:rPr lang="zh-CN" altLang="en-US" i="1" u="sng" dirty="0"/>
              <a:t>志愿者</a:t>
            </a:r>
            <a:r>
              <a:rPr lang="zh-CN" altLang="en-US" dirty="0"/>
              <a:t>接受慈善组织安排参与慈善服务的，应当</a:t>
            </a:r>
            <a:r>
              <a:rPr lang="zh-CN" altLang="en-US" i="1" u="sng" dirty="0"/>
              <a:t>服从管理，接受必要的培训</a:t>
            </a:r>
            <a:r>
              <a:rPr lang="zh-CN" altLang="en-US" dirty="0"/>
              <a:t>。</a:t>
            </a:r>
          </a:p>
          <a:p>
            <a:r>
              <a:rPr lang="zh-CN" altLang="en-US" dirty="0" smtClean="0"/>
              <a:t>第六十四</a:t>
            </a:r>
            <a:r>
              <a:rPr lang="zh-CN" altLang="en-US" dirty="0"/>
              <a:t>条　慈善组织</a:t>
            </a:r>
            <a:r>
              <a:rPr lang="zh-CN" altLang="en-US" i="1" u="sng" dirty="0"/>
              <a:t>招募志愿者</a:t>
            </a:r>
            <a:r>
              <a:rPr lang="zh-CN" altLang="en-US" dirty="0"/>
              <a:t>参与慈善服务，应当公示与慈善服务有关的全部信息，告知服务过程中可能发生的风险。慈善组织根据需要可以与</a:t>
            </a:r>
            <a:r>
              <a:rPr lang="zh-CN" altLang="en-US" i="1" u="sng" dirty="0"/>
              <a:t>志愿者签订协议</a:t>
            </a:r>
            <a:r>
              <a:rPr lang="zh-CN" altLang="en-US" dirty="0"/>
              <a:t>，明确双方权利义务，</a:t>
            </a:r>
            <a:r>
              <a:rPr lang="zh-CN" altLang="en-US" i="1" u="sng" dirty="0"/>
              <a:t>约定服务的内容、方式和时间等</a:t>
            </a:r>
            <a:r>
              <a:rPr lang="zh-CN" altLang="en-US" dirty="0" smtClean="0"/>
              <a:t>。</a:t>
            </a:r>
            <a:endParaRPr lang="en-US" altLang="zh-CN" dirty="0" smtClean="0"/>
          </a:p>
          <a:p>
            <a:r>
              <a:rPr lang="zh-CN" altLang="en-US" dirty="0"/>
              <a:t>第六十五条　慈善组织应当对</a:t>
            </a:r>
            <a:r>
              <a:rPr lang="zh-CN" altLang="en-US" i="1" u="sng" dirty="0"/>
              <a:t>志愿者实名登记，记录志愿者的服务时间、内容、评价等信息</a:t>
            </a:r>
            <a:r>
              <a:rPr lang="zh-CN" altLang="en-US" dirty="0"/>
              <a:t>。根据</a:t>
            </a:r>
            <a:r>
              <a:rPr lang="zh-CN" altLang="en-US" i="1" u="sng" dirty="0"/>
              <a:t>志愿者的要求</a:t>
            </a:r>
            <a:r>
              <a:rPr lang="zh-CN" altLang="en-US" dirty="0"/>
              <a:t>，慈善组织应当</a:t>
            </a:r>
            <a:r>
              <a:rPr lang="zh-CN" altLang="en-US" i="1" u="sng" dirty="0"/>
              <a:t>无偿、如实出具志愿服务记录证明</a:t>
            </a:r>
            <a:r>
              <a:rPr lang="zh-CN" altLang="en-US" dirty="0"/>
              <a:t>。</a:t>
            </a:r>
          </a:p>
          <a:p>
            <a:r>
              <a:rPr lang="zh-CN" altLang="en-US" dirty="0"/>
              <a:t>第六十六条　慈善组织安排志愿者</a:t>
            </a:r>
            <a:r>
              <a:rPr lang="zh-CN" altLang="en-US" i="1" u="sng" dirty="0"/>
              <a:t>参与慈善服务，应当与志愿者的年龄、文化程度、技能和身体状况相适应</a:t>
            </a:r>
            <a:r>
              <a:rPr lang="zh-CN" altLang="en-US" dirty="0"/>
              <a:t>。</a:t>
            </a:r>
          </a:p>
          <a:p>
            <a:r>
              <a:rPr lang="zh-CN" altLang="en-US" dirty="0" smtClean="0"/>
              <a:t>第六十八</a:t>
            </a:r>
            <a:r>
              <a:rPr lang="zh-CN" altLang="en-US" dirty="0"/>
              <a:t>条　慈善组织应当</a:t>
            </a:r>
            <a:r>
              <a:rPr lang="zh-CN" altLang="en-US" i="1" u="sng" dirty="0"/>
              <a:t>为志愿者参与慈善服务提供必要条件，保障志愿者的合法权益</a:t>
            </a:r>
            <a:r>
              <a:rPr lang="zh-CN" altLang="en-US" dirty="0"/>
              <a:t>。慈善组织</a:t>
            </a:r>
            <a:r>
              <a:rPr lang="zh-CN" altLang="en-US" i="1" u="sng" dirty="0"/>
              <a:t>安排志愿者参与可能发生人身危险的慈善服务前，应当为志愿者购买相应的人身意外伤害保险</a:t>
            </a:r>
            <a:r>
              <a:rPr lang="zh-CN" altLang="en-US" dirty="0" smtClean="0"/>
              <a:t>。</a:t>
            </a:r>
            <a:endParaRPr lang="en-US" altLang="zh-CN" dirty="0" smtClean="0"/>
          </a:p>
          <a:p>
            <a:r>
              <a:rPr lang="zh-CN" altLang="en-US" b="1" dirty="0" smtClean="0"/>
              <a:t>总结：人格</a:t>
            </a:r>
            <a:r>
              <a:rPr lang="zh-CN" altLang="en-US" b="1" dirty="0"/>
              <a:t>尊严、隐私，培训，协议约定，实名登记且无偿、如实证明，适应安排，必要条件且保险。</a:t>
            </a:r>
            <a:endParaRPr lang="en-US" altLang="zh-CN" b="1" dirty="0"/>
          </a:p>
          <a:p>
            <a:endParaRPr lang="zh-CN" altLang="en-US" dirty="0"/>
          </a:p>
          <a:p>
            <a:endParaRPr lang="zh-CN" altLang="en-US" dirty="0"/>
          </a:p>
        </p:txBody>
      </p:sp>
      <p:sp>
        <p:nvSpPr>
          <p:cNvPr id="2" name="标题 1"/>
          <p:cNvSpPr>
            <a:spLocks noGrp="1"/>
          </p:cNvSpPr>
          <p:nvPr>
            <p:ph type="title"/>
          </p:nvPr>
        </p:nvSpPr>
        <p:spPr/>
        <p:txBody>
          <a:bodyPr/>
          <a:lstStyle/>
          <a:p>
            <a:r>
              <a:rPr lang="en-US" altLang="zh-CN" dirty="0" smtClean="0"/>
              <a:t>2</a:t>
            </a:r>
            <a:r>
              <a:rPr lang="zh-CN" altLang="en-US" dirty="0" smtClean="0"/>
              <a:t>如何</a:t>
            </a:r>
            <a:r>
              <a:rPr lang="zh-CN" altLang="en-US" dirty="0"/>
              <a:t>做志愿者：中国慈善法</a:t>
            </a:r>
            <a:r>
              <a:rPr lang="zh-CN" altLang="en-US" dirty="0" smtClean="0"/>
              <a:t>视角②</a:t>
            </a:r>
            <a:endParaRPr lang="zh-CN" altLang="en-US" dirty="0"/>
          </a:p>
        </p:txBody>
      </p:sp>
    </p:spTree>
    <p:extLst>
      <p:ext uri="{BB962C8B-B14F-4D97-AF65-F5344CB8AC3E}">
        <p14:creationId xmlns:p14="http://schemas.microsoft.com/office/powerpoint/2010/main" val="1550162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62500" lnSpcReduction="20000"/>
          </a:bodyPr>
          <a:lstStyle/>
          <a:p>
            <a:r>
              <a:rPr lang="zh-CN" altLang="en-US" b="1" dirty="0" smtClean="0"/>
              <a:t>违法处罚：</a:t>
            </a:r>
            <a:endParaRPr lang="en-US" altLang="zh-CN" b="1" dirty="0" smtClean="0"/>
          </a:p>
          <a:p>
            <a:r>
              <a:rPr lang="zh-CN" altLang="en-US" dirty="0" smtClean="0"/>
              <a:t>第九十九条　慈善组织有下列情形之一的，由民政部门予以</a:t>
            </a:r>
            <a:r>
              <a:rPr lang="zh-CN" altLang="en-US" i="1" u="sng" dirty="0" smtClean="0"/>
              <a:t>警告、责令限期改正</a:t>
            </a:r>
            <a:r>
              <a:rPr lang="zh-CN" altLang="en-US" dirty="0" smtClean="0"/>
              <a:t>；逾期不改正的，</a:t>
            </a:r>
            <a:r>
              <a:rPr lang="zh-CN" altLang="en-US" i="1" u="sng" dirty="0" smtClean="0"/>
              <a:t>责令限期停止活动并进行整改</a:t>
            </a:r>
            <a:r>
              <a:rPr lang="zh-CN" altLang="en-US" dirty="0" smtClean="0"/>
              <a:t>：（七）</a:t>
            </a:r>
            <a:r>
              <a:rPr lang="zh-CN" altLang="en-US" i="1" u="sng" dirty="0" smtClean="0"/>
              <a:t>泄露</a:t>
            </a:r>
            <a:r>
              <a:rPr lang="zh-CN" altLang="en-US" dirty="0" smtClean="0"/>
              <a:t>捐赠人、</a:t>
            </a:r>
            <a:r>
              <a:rPr lang="zh-CN" altLang="en-US" i="1" u="sng" dirty="0" smtClean="0"/>
              <a:t>志愿者</a:t>
            </a:r>
            <a:r>
              <a:rPr lang="zh-CN" altLang="en-US" dirty="0" smtClean="0"/>
              <a:t>、受益人</a:t>
            </a:r>
            <a:r>
              <a:rPr lang="zh-CN" altLang="en-US" i="1" u="sng" dirty="0" smtClean="0"/>
              <a:t>个人隐私</a:t>
            </a:r>
            <a:r>
              <a:rPr lang="zh-CN" altLang="en-US" dirty="0" smtClean="0"/>
              <a:t>以及捐赠人、慈善信托的委托人不同意公开的姓名、名称、住所、通讯方式等信息的。</a:t>
            </a:r>
          </a:p>
          <a:p>
            <a:r>
              <a:rPr lang="zh-CN" altLang="en-US" dirty="0" smtClean="0"/>
              <a:t>第一百零二</a:t>
            </a:r>
            <a:r>
              <a:rPr lang="zh-CN" altLang="en-US" dirty="0"/>
              <a:t>条　慈善组织不依法向捐赠人开具捐赠票据、</a:t>
            </a:r>
            <a:r>
              <a:rPr lang="zh-CN" altLang="en-US" i="1" u="sng" dirty="0"/>
              <a:t>不依法向志愿者出具志愿服务记录证明</a:t>
            </a:r>
            <a:r>
              <a:rPr lang="zh-CN" altLang="en-US" dirty="0"/>
              <a:t>或者不及时主动向捐赠人反馈有关情况的，由民政部门予以</a:t>
            </a:r>
            <a:r>
              <a:rPr lang="zh-CN" altLang="en-US" sz="2900" i="1" u="sng" dirty="0"/>
              <a:t>警告，责令限期改正</a:t>
            </a:r>
            <a:r>
              <a:rPr lang="zh-CN" altLang="en-US" dirty="0"/>
              <a:t>；逾期不改正的，</a:t>
            </a:r>
            <a:r>
              <a:rPr lang="zh-CN" altLang="en-US" sz="2900" i="1" u="sng" dirty="0"/>
              <a:t>责令限期停止活动</a:t>
            </a:r>
            <a:r>
              <a:rPr lang="zh-CN" altLang="en-US" dirty="0"/>
              <a:t>。</a:t>
            </a:r>
            <a:endParaRPr lang="en-US" altLang="zh-CN" dirty="0"/>
          </a:p>
          <a:p>
            <a:r>
              <a:rPr lang="zh-CN" altLang="en-US" dirty="0"/>
              <a:t>第一百零六条　慈善服务过程中，因慈善组织或者</a:t>
            </a:r>
            <a:r>
              <a:rPr lang="zh-CN" altLang="en-US" i="1" u="sng" dirty="0"/>
              <a:t>志愿者过错造成受益人、第三人损害的</a:t>
            </a:r>
            <a:r>
              <a:rPr lang="zh-CN" altLang="en-US" dirty="0"/>
              <a:t>，慈善组织依法承担赔偿责任；</a:t>
            </a:r>
            <a:r>
              <a:rPr lang="zh-CN" altLang="en-US" i="1" u="sng" dirty="0"/>
              <a:t>损害是由志愿者故意或者重大过失造成的，慈善组织可以向其追偿。志愿者在参与慈善服务过程中，因慈善组织过错受到损害的，慈善组织依法承担赔偿责任</a:t>
            </a:r>
            <a:r>
              <a:rPr lang="zh-CN" altLang="en-US" dirty="0"/>
              <a:t>；损害是由不可抗力造成的，慈善组织应当给予适当补偿。</a:t>
            </a:r>
          </a:p>
          <a:p>
            <a:r>
              <a:rPr lang="zh-CN" altLang="en-US" dirty="0"/>
              <a:t>第一百零八条　县级以上人民政府民政部门和其他有关部门及其工作人员有下列情形之一的，由</a:t>
            </a:r>
            <a:r>
              <a:rPr lang="zh-CN" altLang="en-US" sz="2900" i="1" u="sng" dirty="0"/>
              <a:t>上级机关或者监察机关责令改正</a:t>
            </a:r>
            <a:r>
              <a:rPr lang="zh-CN" altLang="en-US" dirty="0"/>
              <a:t>；</a:t>
            </a:r>
            <a:r>
              <a:rPr lang="zh-CN" altLang="en-US" sz="2900" i="1" u="sng" dirty="0"/>
              <a:t>依法应当给予处分的，由任免机关或者监察机关对直接负责的主管人员和其他直接责任人员给予处分</a:t>
            </a:r>
            <a:r>
              <a:rPr lang="zh-CN" altLang="en-US" dirty="0"/>
              <a:t>：（二）摊派或者变相摊派捐赠任务，</a:t>
            </a:r>
            <a:r>
              <a:rPr lang="zh-CN" altLang="en-US" i="1" u="sng" dirty="0"/>
              <a:t>强行指定志愿者</a:t>
            </a:r>
            <a:r>
              <a:rPr lang="zh-CN" altLang="en-US" dirty="0"/>
              <a:t>、慈善组织</a:t>
            </a:r>
            <a:r>
              <a:rPr lang="zh-CN" altLang="en-US" i="1" u="sng" dirty="0"/>
              <a:t>提供服务的</a:t>
            </a:r>
            <a:r>
              <a:rPr lang="zh-CN" altLang="en-US" dirty="0" smtClean="0"/>
              <a:t>；</a:t>
            </a:r>
            <a:endParaRPr lang="zh-CN" altLang="en-US" dirty="0"/>
          </a:p>
        </p:txBody>
      </p:sp>
      <p:sp>
        <p:nvSpPr>
          <p:cNvPr id="2" name="标题 1"/>
          <p:cNvSpPr>
            <a:spLocks noGrp="1"/>
          </p:cNvSpPr>
          <p:nvPr>
            <p:ph type="title"/>
          </p:nvPr>
        </p:nvSpPr>
        <p:spPr/>
        <p:txBody>
          <a:bodyPr/>
          <a:lstStyle/>
          <a:p>
            <a:r>
              <a:rPr lang="en-US" altLang="zh-CN" dirty="0" smtClean="0"/>
              <a:t>2</a:t>
            </a:r>
            <a:r>
              <a:rPr lang="zh-CN" altLang="en-US" dirty="0" smtClean="0"/>
              <a:t>如何</a:t>
            </a:r>
            <a:r>
              <a:rPr lang="zh-CN" altLang="en-US" dirty="0"/>
              <a:t>做志愿者：中国慈善法</a:t>
            </a:r>
            <a:r>
              <a:rPr lang="zh-CN" altLang="en-US" dirty="0" smtClean="0"/>
              <a:t>视角③</a:t>
            </a:r>
            <a:endParaRPr lang="zh-CN" altLang="en-US" dirty="0"/>
          </a:p>
        </p:txBody>
      </p:sp>
    </p:spTree>
    <p:extLst>
      <p:ext uri="{BB962C8B-B14F-4D97-AF65-F5344CB8AC3E}">
        <p14:creationId xmlns:p14="http://schemas.microsoft.com/office/powerpoint/2010/main" val="3056572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62500" lnSpcReduction="20000"/>
          </a:bodyPr>
          <a:lstStyle/>
          <a:p>
            <a:r>
              <a:rPr lang="zh-CN" altLang="en-US" b="1" dirty="0" smtClean="0"/>
              <a:t>适用范围：</a:t>
            </a:r>
            <a:endParaRPr lang="en-US" altLang="zh-CN" b="1" dirty="0" smtClean="0"/>
          </a:p>
          <a:p>
            <a:r>
              <a:rPr lang="zh-CN" altLang="en-US" dirty="0" smtClean="0"/>
              <a:t>第二</a:t>
            </a:r>
            <a:r>
              <a:rPr lang="zh-CN" altLang="en-US" dirty="0"/>
              <a:t>条  境外非政府组织在中国境内开展活动适用本法。本法所称境外非政府组织，是指在</a:t>
            </a:r>
            <a:r>
              <a:rPr lang="zh-CN" altLang="en-US" i="1" u="sng" dirty="0" smtClean="0"/>
              <a:t>境外（含台港澳）合法</a:t>
            </a:r>
            <a:r>
              <a:rPr lang="zh-CN" altLang="en-US" i="1" u="sng" dirty="0"/>
              <a:t>成立的基金会、社会团体、智库机构等非营利、非政府的社会组织</a:t>
            </a:r>
            <a:r>
              <a:rPr lang="zh-CN" altLang="en-US" dirty="0"/>
              <a:t>。</a:t>
            </a:r>
          </a:p>
          <a:p>
            <a:r>
              <a:rPr lang="zh-CN" altLang="en-US" dirty="0"/>
              <a:t>第三条  境外非政府组织依照本法可以在</a:t>
            </a:r>
            <a:r>
              <a:rPr lang="zh-CN" altLang="en-US" i="1" u="sng" dirty="0"/>
              <a:t>经济、教育、科技、文化、卫生、体育、环保等领域和济困、救灾等</a:t>
            </a:r>
            <a:r>
              <a:rPr lang="zh-CN" altLang="en-US" dirty="0"/>
              <a:t>方面开展有利于公益事业发展的活动</a:t>
            </a:r>
            <a:r>
              <a:rPr lang="zh-CN" altLang="en-US" dirty="0" smtClean="0"/>
              <a:t>。</a:t>
            </a:r>
            <a:endParaRPr lang="en-US" altLang="zh-CN" dirty="0" smtClean="0"/>
          </a:p>
          <a:p>
            <a:r>
              <a:rPr lang="zh-CN" altLang="en-US" b="1" dirty="0" smtClean="0"/>
              <a:t>禁止活动</a:t>
            </a:r>
            <a:r>
              <a:rPr lang="zh-CN" altLang="en-US" dirty="0" smtClean="0"/>
              <a:t>：</a:t>
            </a:r>
            <a:endParaRPr lang="en-US" altLang="zh-CN" dirty="0"/>
          </a:p>
          <a:p>
            <a:r>
              <a:rPr lang="zh-CN" altLang="en-US" dirty="0"/>
              <a:t>第五条  境外非政府组织在中国境内开展活动应当遵守中国法律，不得危害中国的</a:t>
            </a:r>
            <a:r>
              <a:rPr lang="zh-CN" altLang="en-US" i="1" u="sng" dirty="0"/>
              <a:t>国家统一、安全和民族团结</a:t>
            </a:r>
            <a:r>
              <a:rPr lang="zh-CN" altLang="en-US" dirty="0"/>
              <a:t>，不得损害中国国家利益、社会公共利益和公民、法人以及其他组织的合法权益。境外非政府组织在中国境内</a:t>
            </a:r>
            <a:r>
              <a:rPr lang="zh-CN" altLang="en-US" i="1" u="sng" dirty="0"/>
              <a:t>不得从事或者资助营利性活动、政治活动</a:t>
            </a:r>
            <a:r>
              <a:rPr lang="zh-CN" altLang="en-US" dirty="0"/>
              <a:t>，</a:t>
            </a:r>
            <a:r>
              <a:rPr lang="zh-CN" altLang="en-US" i="1" u="sng" dirty="0"/>
              <a:t>不得非法从事或者资助宗教活动</a:t>
            </a:r>
            <a:r>
              <a:rPr lang="zh-CN" altLang="en-US" dirty="0" smtClean="0"/>
              <a:t>。</a:t>
            </a:r>
            <a:endParaRPr lang="en-US" altLang="zh-CN" dirty="0" smtClean="0"/>
          </a:p>
          <a:p>
            <a:r>
              <a:rPr lang="zh-CN" altLang="en-US" dirty="0" smtClean="0"/>
              <a:t>第九</a:t>
            </a:r>
            <a:r>
              <a:rPr lang="zh-CN" altLang="en-US" dirty="0"/>
              <a:t>条  境外非政府组织在中国境内开展活动，应当</a:t>
            </a:r>
            <a:r>
              <a:rPr lang="zh-CN" altLang="en-US" i="1" u="sng" dirty="0"/>
              <a:t>依法登记设立代表机构；未登记设立代表机构需要在中国境内开展临时活动的，应当依法备案</a:t>
            </a:r>
            <a:r>
              <a:rPr lang="zh-CN" altLang="en-US" dirty="0"/>
              <a:t>。境外非政府组织未登记设立代表机构、开展临时活动未经备案的，不得在中国境内开展或者变相开展活动，不得委托、资助或者变相委托、资助中国境内任何单位和个人在中国境内开展活动。</a:t>
            </a:r>
            <a:endParaRPr lang="en-US" altLang="zh-CN" dirty="0"/>
          </a:p>
          <a:p>
            <a:r>
              <a:rPr lang="zh-CN" altLang="en-US" sz="2900" b="1" dirty="0"/>
              <a:t>其他情况：</a:t>
            </a:r>
            <a:endParaRPr lang="en-US" altLang="zh-CN" sz="2900" b="1" dirty="0"/>
          </a:p>
          <a:p>
            <a:r>
              <a:rPr lang="zh-CN" altLang="en-US" dirty="0"/>
              <a:t>第五十三条  </a:t>
            </a:r>
            <a:r>
              <a:rPr lang="zh-CN" altLang="en-US" i="1" u="sng" dirty="0"/>
              <a:t>境外学校、医院、自然科学和工程技术的研究机构或者学术组织</a:t>
            </a:r>
            <a:r>
              <a:rPr lang="zh-CN" altLang="en-US" dirty="0"/>
              <a:t>与境内学校、医院、自然科学和工程技术的研究机构或者学术组织开展交流合作，按照国家有关规定办理</a:t>
            </a:r>
            <a:r>
              <a:rPr lang="zh-CN" altLang="en-US" dirty="0" smtClean="0"/>
              <a:t>。</a:t>
            </a:r>
            <a:r>
              <a:rPr lang="zh-CN" altLang="en-US" i="1" u="sng" dirty="0" smtClean="0"/>
              <a:t>（不得违背第五条）</a:t>
            </a:r>
            <a:endParaRPr lang="en-US" altLang="zh-CN" i="1" u="sng" dirty="0"/>
          </a:p>
        </p:txBody>
      </p:sp>
      <p:sp>
        <p:nvSpPr>
          <p:cNvPr id="2" name="标题 1"/>
          <p:cNvSpPr>
            <a:spLocks noGrp="1"/>
          </p:cNvSpPr>
          <p:nvPr>
            <p:ph type="title"/>
          </p:nvPr>
        </p:nvSpPr>
        <p:spPr/>
        <p:txBody>
          <a:bodyPr>
            <a:normAutofit fontScale="90000"/>
          </a:bodyPr>
          <a:lstStyle/>
          <a:p>
            <a:r>
              <a:rPr lang="en-US" altLang="zh-CN" dirty="0" smtClean="0"/>
              <a:t>2</a:t>
            </a:r>
            <a:r>
              <a:rPr lang="zh-CN" altLang="en-US" dirty="0" smtClean="0"/>
              <a:t>如何</a:t>
            </a:r>
            <a:r>
              <a:rPr lang="zh-CN" altLang="en-US" dirty="0"/>
              <a:t>做志愿者</a:t>
            </a:r>
            <a:r>
              <a:rPr lang="zh-CN" altLang="en-US" dirty="0" smtClean="0"/>
              <a:t>：境外非政府组织境内活动管理法视角①</a:t>
            </a:r>
            <a:endParaRPr lang="zh-CN" altLang="en-US" dirty="0"/>
          </a:p>
        </p:txBody>
      </p:sp>
    </p:spTree>
    <p:extLst>
      <p:ext uri="{BB962C8B-B14F-4D97-AF65-F5344CB8AC3E}">
        <p14:creationId xmlns:p14="http://schemas.microsoft.com/office/powerpoint/2010/main" val="146238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20000"/>
          </a:bodyPr>
          <a:lstStyle/>
          <a:p>
            <a:r>
              <a:rPr lang="zh-CN" altLang="en-US" sz="1900" b="1" dirty="0"/>
              <a:t>社会查询：</a:t>
            </a:r>
            <a:endParaRPr lang="en-US" altLang="zh-CN" sz="1900" b="1" dirty="0"/>
          </a:p>
          <a:p>
            <a:r>
              <a:rPr lang="zh-CN" altLang="en-US" dirty="0"/>
              <a:t>第十三条  对准予登记的境外非政府组织代表机构，登记管理机关发给登记证书，并向社会公告。登记事项包括：（一）名称；（二）住所；</a:t>
            </a:r>
            <a:r>
              <a:rPr lang="zh-CN" altLang="en-US" i="1" u="sng" dirty="0"/>
              <a:t>（三）业务范围；（四）活动地域；</a:t>
            </a:r>
            <a:r>
              <a:rPr lang="zh-CN" altLang="en-US" dirty="0"/>
              <a:t>（五）首席代表；（六）业务主管单位</a:t>
            </a:r>
            <a:r>
              <a:rPr lang="zh-CN" altLang="en-US" dirty="0" smtClean="0"/>
              <a:t>。</a:t>
            </a:r>
            <a:endParaRPr lang="en-US" altLang="zh-CN" dirty="0" smtClean="0"/>
          </a:p>
          <a:p>
            <a:r>
              <a:rPr lang="zh-CN" altLang="en-US" dirty="0" smtClean="0"/>
              <a:t>第三十五</a:t>
            </a:r>
            <a:r>
              <a:rPr lang="zh-CN" altLang="en-US" dirty="0"/>
              <a:t>条  县级以上人民政府有关部门应当依法为境外非政府组织提供政策咨询、活动指导服务。登记管理机关应当</a:t>
            </a:r>
            <a:r>
              <a:rPr lang="zh-CN" altLang="en-US" i="1" u="sng" dirty="0"/>
              <a:t>通过统一的网站</a:t>
            </a:r>
            <a:r>
              <a:rPr lang="zh-CN" altLang="en-US" dirty="0"/>
              <a:t>，公布境外非政府组织申请设立代表机构以及开展临时活动备案的程序，供境外非政府组织查询。</a:t>
            </a:r>
          </a:p>
          <a:p>
            <a:r>
              <a:rPr lang="zh-CN" altLang="en-US" sz="1900" b="1" dirty="0"/>
              <a:t>违法处罚：</a:t>
            </a:r>
            <a:endParaRPr lang="en-US" altLang="zh-CN" sz="1900" b="1" dirty="0"/>
          </a:p>
          <a:p>
            <a:r>
              <a:rPr lang="zh-CN" altLang="en-US" dirty="0" smtClean="0"/>
              <a:t>第五十二</a:t>
            </a:r>
            <a:r>
              <a:rPr lang="zh-CN" altLang="en-US" dirty="0"/>
              <a:t>条  违反本法规定，</a:t>
            </a:r>
            <a:r>
              <a:rPr lang="zh-CN" altLang="en-US" i="1" u="sng" dirty="0"/>
              <a:t>构成违反治安管理行为的，由公安机关依法给予治安管理处罚；构成犯罪的，依法追究刑事责任</a:t>
            </a:r>
            <a:r>
              <a:rPr lang="zh-CN" altLang="en-US" dirty="0"/>
              <a:t>。</a:t>
            </a:r>
          </a:p>
          <a:p>
            <a:endParaRPr lang="zh-CN" altLang="en-US" dirty="0"/>
          </a:p>
        </p:txBody>
      </p:sp>
      <p:sp>
        <p:nvSpPr>
          <p:cNvPr id="2" name="标题 1"/>
          <p:cNvSpPr>
            <a:spLocks noGrp="1"/>
          </p:cNvSpPr>
          <p:nvPr>
            <p:ph type="title"/>
          </p:nvPr>
        </p:nvSpPr>
        <p:spPr/>
        <p:txBody>
          <a:bodyPr>
            <a:normAutofit fontScale="90000"/>
          </a:bodyPr>
          <a:lstStyle/>
          <a:p>
            <a:r>
              <a:rPr lang="en-US" altLang="zh-CN" dirty="0"/>
              <a:t>2</a:t>
            </a:r>
            <a:r>
              <a:rPr lang="zh-CN" altLang="en-US" dirty="0"/>
              <a:t>如何做志愿者：境外非政府组织境内活动管理法</a:t>
            </a:r>
            <a:r>
              <a:rPr lang="zh-CN" altLang="en-US" dirty="0" smtClean="0"/>
              <a:t>视角②</a:t>
            </a:r>
            <a:endParaRPr lang="zh-CN" altLang="en-US" dirty="0"/>
          </a:p>
        </p:txBody>
      </p:sp>
    </p:spTree>
    <p:extLst>
      <p:ext uri="{BB962C8B-B14F-4D97-AF65-F5344CB8AC3E}">
        <p14:creationId xmlns:p14="http://schemas.microsoft.com/office/powerpoint/2010/main" val="3133977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1</a:t>
            </a:r>
            <a:r>
              <a:rPr lang="zh-CN" altLang="en-US" dirty="0" smtClean="0"/>
              <a:t>、习近平</a:t>
            </a:r>
            <a:r>
              <a:rPr lang="zh-CN" altLang="en-US" dirty="0"/>
              <a:t>给“南京青奥会志愿者”回信</a:t>
            </a:r>
          </a:p>
          <a:p>
            <a:r>
              <a:rPr lang="en-US" altLang="zh-CN" dirty="0" smtClean="0"/>
              <a:t>2</a:t>
            </a:r>
            <a:r>
              <a:rPr lang="zh-CN" altLang="en-US" dirty="0" smtClean="0"/>
              <a:t>、习</a:t>
            </a:r>
            <a:r>
              <a:rPr lang="zh-CN" altLang="en-US" dirty="0"/>
              <a:t>近平总书记给“郭明义爱心团队</a:t>
            </a:r>
            <a:r>
              <a:rPr lang="zh-CN" altLang="en-US" dirty="0" smtClean="0"/>
              <a:t>”回信</a:t>
            </a:r>
            <a:endParaRPr lang="zh-CN" altLang="en-US" dirty="0"/>
          </a:p>
          <a:p>
            <a:r>
              <a:rPr lang="en-US" altLang="zh-CN" dirty="0" smtClean="0"/>
              <a:t>3</a:t>
            </a:r>
            <a:r>
              <a:rPr lang="zh-CN" altLang="en-US" dirty="0" smtClean="0"/>
              <a:t>、习</a:t>
            </a:r>
            <a:r>
              <a:rPr lang="zh-CN" altLang="en-US" dirty="0"/>
              <a:t>近平给华中农业大学“本禹志愿服务队”回信</a:t>
            </a:r>
          </a:p>
          <a:p>
            <a:r>
              <a:rPr lang="en-US" altLang="zh-CN" dirty="0" smtClean="0"/>
              <a:t>4</a:t>
            </a:r>
            <a:r>
              <a:rPr lang="zh-CN" altLang="en-US" dirty="0" smtClean="0"/>
              <a:t>、习</a:t>
            </a:r>
            <a:r>
              <a:rPr lang="zh-CN" altLang="en-US" dirty="0"/>
              <a:t>近平勉励西部支教青年：有志者奋斗无悔</a:t>
            </a:r>
          </a:p>
          <a:p>
            <a:r>
              <a:rPr lang="en-US" altLang="zh-CN" dirty="0" smtClean="0"/>
              <a:t>5</a:t>
            </a:r>
            <a:r>
              <a:rPr lang="zh-CN" altLang="en-US" dirty="0" smtClean="0"/>
              <a:t>、李</a:t>
            </a:r>
            <a:r>
              <a:rPr lang="zh-CN" altLang="en-US" dirty="0"/>
              <a:t>克强勉励青奥会志愿者：向全社会传递道德力量</a:t>
            </a:r>
          </a:p>
          <a:p>
            <a:r>
              <a:rPr lang="en-US" altLang="zh-CN" dirty="0" smtClean="0"/>
              <a:t>6</a:t>
            </a:r>
            <a:r>
              <a:rPr lang="zh-CN" altLang="en-US" dirty="0" smtClean="0"/>
              <a:t>、李</a:t>
            </a:r>
            <a:r>
              <a:rPr lang="zh-CN" altLang="en-US" dirty="0"/>
              <a:t>克强给吉林大学白求恩志愿者协会回信</a:t>
            </a:r>
          </a:p>
          <a:p>
            <a:endParaRPr lang="zh-CN" altLang="en-US" dirty="0"/>
          </a:p>
        </p:txBody>
      </p:sp>
      <p:sp>
        <p:nvSpPr>
          <p:cNvPr id="2" name="标题 1"/>
          <p:cNvSpPr>
            <a:spLocks noGrp="1"/>
          </p:cNvSpPr>
          <p:nvPr>
            <p:ph type="title"/>
          </p:nvPr>
        </p:nvSpPr>
        <p:spPr/>
        <p:txBody>
          <a:bodyPr/>
          <a:lstStyle/>
          <a:p>
            <a:r>
              <a:rPr lang="zh-CN" altLang="en-US" dirty="0" smtClean="0"/>
              <a:t>现任中央领导关心志愿者</a:t>
            </a:r>
            <a:endParaRPr lang="zh-CN" altLang="en-US" dirty="0"/>
          </a:p>
        </p:txBody>
      </p:sp>
    </p:spTree>
    <p:extLst>
      <p:ext uri="{BB962C8B-B14F-4D97-AF65-F5344CB8AC3E}">
        <p14:creationId xmlns:p14="http://schemas.microsoft.com/office/powerpoint/2010/main" val="2751669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领域？</a:t>
            </a:r>
            <a:endParaRPr lang="en-US" altLang="zh-CN" dirty="0" smtClean="0"/>
          </a:p>
          <a:p>
            <a:r>
              <a:rPr lang="zh-CN" altLang="en-US" dirty="0" smtClean="0"/>
              <a:t>组织？</a:t>
            </a:r>
            <a:endParaRPr lang="zh-CN" altLang="en-US" dirty="0"/>
          </a:p>
        </p:txBody>
      </p:sp>
      <p:sp>
        <p:nvSpPr>
          <p:cNvPr id="2" name="标题 1"/>
          <p:cNvSpPr>
            <a:spLocks noGrp="1"/>
          </p:cNvSpPr>
          <p:nvPr>
            <p:ph type="title"/>
          </p:nvPr>
        </p:nvSpPr>
        <p:spPr/>
        <p:txBody>
          <a:bodyPr/>
          <a:lstStyle/>
          <a:p>
            <a:r>
              <a:rPr lang="en-US" altLang="zh-CN" dirty="0"/>
              <a:t>3</a:t>
            </a:r>
            <a:r>
              <a:rPr lang="zh-CN" altLang="en-US" dirty="0" smtClean="0"/>
              <a:t>为谁做志愿者？</a:t>
            </a:r>
            <a:endParaRPr lang="zh-CN" altLang="en-US" dirty="0"/>
          </a:p>
        </p:txBody>
      </p:sp>
    </p:spTree>
    <p:extLst>
      <p:ext uri="{BB962C8B-B14F-4D97-AF65-F5344CB8AC3E}">
        <p14:creationId xmlns:p14="http://schemas.microsoft.com/office/powerpoint/2010/main" val="1987806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1</a:t>
            </a:r>
            <a:r>
              <a:rPr lang="zh-CN" altLang="en-US" dirty="0" smtClean="0"/>
              <a:t>、扶贫</a:t>
            </a:r>
            <a:r>
              <a:rPr lang="zh-CN" altLang="en-US" dirty="0"/>
              <a:t>、济困</a:t>
            </a:r>
            <a:r>
              <a:rPr lang="zh-CN" altLang="en-US" dirty="0" smtClean="0"/>
              <a:t>；</a:t>
            </a:r>
            <a:endParaRPr lang="en-US" altLang="zh-CN" dirty="0" smtClean="0"/>
          </a:p>
          <a:p>
            <a:r>
              <a:rPr lang="en-US" altLang="zh-CN" dirty="0" smtClean="0"/>
              <a:t>2</a:t>
            </a:r>
            <a:r>
              <a:rPr lang="zh-CN" altLang="en-US" dirty="0" smtClean="0"/>
              <a:t>、扶</a:t>
            </a:r>
            <a:r>
              <a:rPr lang="zh-CN" altLang="en-US" dirty="0"/>
              <a:t>老、救孤、恤病、助残、优抚</a:t>
            </a:r>
            <a:r>
              <a:rPr lang="zh-CN" altLang="en-US" dirty="0" smtClean="0"/>
              <a:t>；</a:t>
            </a:r>
            <a:endParaRPr lang="en-US" altLang="zh-CN" dirty="0" smtClean="0"/>
          </a:p>
          <a:p>
            <a:r>
              <a:rPr lang="en-US" altLang="zh-CN" dirty="0" smtClean="0"/>
              <a:t>3</a:t>
            </a:r>
            <a:r>
              <a:rPr lang="zh-CN" altLang="en-US" dirty="0" smtClean="0"/>
              <a:t>、救助</a:t>
            </a:r>
            <a:r>
              <a:rPr lang="zh-CN" altLang="en-US" dirty="0"/>
              <a:t>自然灾害、事故灾难和公共卫生事件等突发事件造成的损害</a:t>
            </a:r>
            <a:r>
              <a:rPr lang="zh-CN" altLang="en-US" dirty="0" smtClean="0"/>
              <a:t>；</a:t>
            </a:r>
            <a:endParaRPr lang="en-US" altLang="zh-CN" dirty="0" smtClean="0"/>
          </a:p>
          <a:p>
            <a:r>
              <a:rPr lang="en-US" altLang="zh-CN" dirty="0" smtClean="0"/>
              <a:t>4</a:t>
            </a:r>
            <a:r>
              <a:rPr lang="zh-CN" altLang="en-US" dirty="0" smtClean="0"/>
              <a:t>、促进</a:t>
            </a:r>
            <a:r>
              <a:rPr lang="zh-CN" altLang="en-US" dirty="0"/>
              <a:t>教育、科学、文化、卫生、体育等事业的发展</a:t>
            </a:r>
            <a:r>
              <a:rPr lang="zh-CN" altLang="en-US" dirty="0" smtClean="0"/>
              <a:t>；</a:t>
            </a:r>
            <a:endParaRPr lang="en-US" altLang="zh-CN" dirty="0" smtClean="0"/>
          </a:p>
          <a:p>
            <a:r>
              <a:rPr lang="en-US" altLang="zh-CN" dirty="0" smtClean="0"/>
              <a:t>5</a:t>
            </a:r>
            <a:r>
              <a:rPr lang="zh-CN" altLang="en-US" dirty="0" smtClean="0"/>
              <a:t>、防治</a:t>
            </a:r>
            <a:r>
              <a:rPr lang="zh-CN" altLang="en-US" dirty="0"/>
              <a:t>污染和其他公害，保护和改善生态环境</a:t>
            </a:r>
            <a:r>
              <a:rPr lang="zh-CN" altLang="en-US" dirty="0" smtClean="0"/>
              <a:t>；</a:t>
            </a:r>
            <a:endParaRPr lang="en-US" altLang="zh-CN" dirty="0" smtClean="0"/>
          </a:p>
          <a:p>
            <a:r>
              <a:rPr lang="en-US" altLang="zh-CN" dirty="0" smtClean="0"/>
              <a:t>6</a:t>
            </a:r>
            <a:r>
              <a:rPr lang="zh-CN" altLang="en-US" dirty="0" smtClean="0"/>
              <a:t>、其他</a:t>
            </a:r>
            <a:r>
              <a:rPr lang="zh-CN" altLang="en-US" dirty="0"/>
              <a:t>公益活动。</a:t>
            </a:r>
          </a:p>
        </p:txBody>
      </p:sp>
      <p:sp>
        <p:nvSpPr>
          <p:cNvPr id="2" name="标题 1"/>
          <p:cNvSpPr>
            <a:spLocks noGrp="1"/>
          </p:cNvSpPr>
          <p:nvPr>
            <p:ph type="title"/>
          </p:nvPr>
        </p:nvSpPr>
        <p:spPr/>
        <p:txBody>
          <a:bodyPr/>
          <a:lstStyle/>
          <a:p>
            <a:r>
              <a:rPr lang="en-US" altLang="zh-CN" dirty="0"/>
              <a:t>3</a:t>
            </a:r>
            <a:r>
              <a:rPr lang="zh-CN" altLang="en-US" dirty="0"/>
              <a:t>为谁做</a:t>
            </a:r>
            <a:r>
              <a:rPr lang="zh-CN" altLang="en-US" dirty="0" smtClean="0"/>
              <a:t>志愿者：服务领域</a:t>
            </a:r>
            <a:endParaRPr lang="zh-CN" altLang="en-US" dirty="0"/>
          </a:p>
        </p:txBody>
      </p:sp>
    </p:spTree>
    <p:extLst>
      <p:ext uri="{BB962C8B-B14F-4D97-AF65-F5344CB8AC3E}">
        <p14:creationId xmlns:p14="http://schemas.microsoft.com/office/powerpoint/2010/main" val="2767418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en-US" altLang="zh-CN" dirty="0" smtClean="0"/>
              <a:t>1</a:t>
            </a:r>
            <a:r>
              <a:rPr lang="zh-CN" altLang="en-US" dirty="0" smtClean="0"/>
              <a:t>、青年</a:t>
            </a:r>
            <a:r>
              <a:rPr lang="zh-CN" altLang="en-US" dirty="0"/>
              <a:t>志愿</a:t>
            </a:r>
            <a:r>
              <a:rPr lang="zh-CN" altLang="en-US" dirty="0" smtClean="0"/>
              <a:t>组织</a:t>
            </a:r>
            <a:endParaRPr lang="en-US" altLang="zh-CN" dirty="0" smtClean="0"/>
          </a:p>
          <a:p>
            <a:r>
              <a:rPr lang="en-US" altLang="zh-CN" dirty="0" smtClean="0"/>
              <a:t>2</a:t>
            </a:r>
            <a:r>
              <a:rPr lang="zh-CN" altLang="en-US" dirty="0" smtClean="0"/>
              <a:t>、社区</a:t>
            </a:r>
            <a:r>
              <a:rPr lang="zh-CN" altLang="en-US" dirty="0"/>
              <a:t>志愿</a:t>
            </a:r>
            <a:r>
              <a:rPr lang="zh-CN" altLang="en-US" dirty="0" smtClean="0"/>
              <a:t>组织</a:t>
            </a:r>
            <a:endParaRPr lang="en-US" altLang="zh-CN" dirty="0" smtClean="0"/>
          </a:p>
          <a:p>
            <a:r>
              <a:rPr lang="en-US" altLang="zh-CN" dirty="0" smtClean="0"/>
              <a:t>3</a:t>
            </a:r>
            <a:r>
              <a:rPr lang="zh-CN" altLang="en-US" dirty="0" smtClean="0"/>
              <a:t>、企业</a:t>
            </a:r>
            <a:r>
              <a:rPr lang="zh-CN" altLang="en-US" dirty="0"/>
              <a:t>志愿</a:t>
            </a:r>
            <a:r>
              <a:rPr lang="zh-CN" altLang="en-US" dirty="0" smtClean="0"/>
              <a:t>组织</a:t>
            </a:r>
            <a:endParaRPr lang="en-US" altLang="zh-CN" dirty="0" smtClean="0"/>
          </a:p>
          <a:p>
            <a:r>
              <a:rPr lang="en-US" altLang="zh-CN" dirty="0" smtClean="0"/>
              <a:t>4</a:t>
            </a:r>
            <a:r>
              <a:rPr lang="zh-CN" altLang="en-US" dirty="0" smtClean="0"/>
              <a:t>、专业</a:t>
            </a:r>
            <a:r>
              <a:rPr lang="zh-CN" altLang="en-US" dirty="0"/>
              <a:t>志愿</a:t>
            </a:r>
            <a:r>
              <a:rPr lang="zh-CN" altLang="en-US" dirty="0" smtClean="0"/>
              <a:t>组织</a:t>
            </a:r>
            <a:endParaRPr lang="en-US" altLang="zh-CN" dirty="0" smtClean="0"/>
          </a:p>
          <a:p>
            <a:r>
              <a:rPr lang="en-US" altLang="zh-CN" dirty="0" smtClean="0"/>
              <a:t>5</a:t>
            </a:r>
            <a:r>
              <a:rPr lang="zh-CN" altLang="en-US" dirty="0" smtClean="0"/>
              <a:t>、慈善</a:t>
            </a:r>
            <a:r>
              <a:rPr lang="zh-CN" altLang="en-US" dirty="0"/>
              <a:t>志愿</a:t>
            </a:r>
            <a:r>
              <a:rPr lang="zh-CN" altLang="en-US" dirty="0" smtClean="0"/>
              <a:t>组织</a:t>
            </a:r>
            <a:endParaRPr lang="en-US" altLang="zh-CN" dirty="0" smtClean="0"/>
          </a:p>
          <a:p>
            <a:r>
              <a:rPr lang="en-US" altLang="zh-CN" dirty="0" smtClean="0"/>
              <a:t>6</a:t>
            </a:r>
            <a:r>
              <a:rPr lang="zh-CN" altLang="en-US" dirty="0" smtClean="0"/>
              <a:t>、宗教</a:t>
            </a:r>
            <a:r>
              <a:rPr lang="zh-CN" altLang="en-US" dirty="0"/>
              <a:t>志愿</a:t>
            </a:r>
            <a:r>
              <a:rPr lang="zh-CN" altLang="en-US" dirty="0" smtClean="0"/>
              <a:t>组织</a:t>
            </a:r>
            <a:endParaRPr lang="en-US" altLang="zh-CN" dirty="0" smtClean="0"/>
          </a:p>
          <a:p>
            <a:r>
              <a:rPr lang="en-US" altLang="zh-CN" dirty="0" smtClean="0"/>
              <a:t>7</a:t>
            </a:r>
            <a:r>
              <a:rPr lang="zh-CN" altLang="en-US" dirty="0" smtClean="0"/>
              <a:t>、民间</a:t>
            </a:r>
            <a:r>
              <a:rPr lang="zh-CN" altLang="en-US" dirty="0"/>
              <a:t>志愿</a:t>
            </a:r>
            <a:r>
              <a:rPr lang="zh-CN" altLang="en-US" dirty="0" smtClean="0"/>
              <a:t>组织</a:t>
            </a:r>
            <a:endParaRPr lang="en-US" altLang="zh-CN" dirty="0" smtClean="0"/>
          </a:p>
          <a:p>
            <a:r>
              <a:rPr lang="en-US" altLang="zh-CN" dirty="0" smtClean="0"/>
              <a:t>8</a:t>
            </a:r>
            <a:r>
              <a:rPr lang="zh-CN" altLang="en-US" dirty="0" smtClean="0"/>
              <a:t>、国际</a:t>
            </a:r>
            <a:r>
              <a:rPr lang="zh-CN" altLang="en-US" dirty="0"/>
              <a:t>志愿</a:t>
            </a:r>
            <a:r>
              <a:rPr lang="zh-CN" altLang="en-US" dirty="0" smtClean="0"/>
              <a:t>组织</a:t>
            </a:r>
            <a:endParaRPr lang="zh-CN" altLang="en-US" dirty="0"/>
          </a:p>
          <a:p>
            <a:endParaRPr lang="zh-CN" altLang="en-US" dirty="0"/>
          </a:p>
        </p:txBody>
      </p:sp>
      <p:sp>
        <p:nvSpPr>
          <p:cNvPr id="2" name="标题 1"/>
          <p:cNvSpPr>
            <a:spLocks noGrp="1"/>
          </p:cNvSpPr>
          <p:nvPr>
            <p:ph type="title"/>
          </p:nvPr>
        </p:nvSpPr>
        <p:spPr/>
        <p:txBody>
          <a:bodyPr/>
          <a:lstStyle/>
          <a:p>
            <a:r>
              <a:rPr lang="en-US" altLang="zh-CN" dirty="0"/>
              <a:t>3</a:t>
            </a:r>
            <a:r>
              <a:rPr lang="zh-CN" altLang="en-US" dirty="0"/>
              <a:t>为谁做志愿者</a:t>
            </a:r>
            <a:r>
              <a:rPr lang="zh-CN" altLang="en-US" dirty="0" smtClean="0"/>
              <a:t>：志愿服务组织（非法人）</a:t>
            </a:r>
            <a:endParaRPr lang="zh-CN" altLang="en-US" dirty="0"/>
          </a:p>
        </p:txBody>
      </p:sp>
    </p:spTree>
    <p:extLst>
      <p:ext uri="{BB962C8B-B14F-4D97-AF65-F5344CB8AC3E}">
        <p14:creationId xmlns:p14="http://schemas.microsoft.com/office/powerpoint/2010/main" val="1518882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50068" y="1847056"/>
            <a:ext cx="11091863" cy="4351338"/>
          </a:xfrm>
        </p:spPr>
        <p:txBody>
          <a:bodyPr/>
          <a:lstStyle/>
          <a:p>
            <a:r>
              <a:rPr lang="zh-CN" altLang="en-US" dirty="0"/>
              <a:t>政府系统：联合国系统、党政机关、人民团体、事业单位</a:t>
            </a:r>
            <a:endParaRPr lang="en-US" altLang="zh-CN" dirty="0"/>
          </a:p>
          <a:p>
            <a:r>
              <a:rPr lang="zh-CN" altLang="en-US" dirty="0" smtClean="0"/>
              <a:t>中国社会组织</a:t>
            </a:r>
            <a:r>
              <a:rPr lang="en-US" altLang="zh-CN" dirty="0" smtClean="0"/>
              <a:t>-</a:t>
            </a:r>
            <a:r>
              <a:rPr lang="zh-CN" altLang="en-US" dirty="0" smtClean="0"/>
              <a:t>基金会</a:t>
            </a:r>
            <a:r>
              <a:rPr lang="zh-CN" altLang="en-US" dirty="0"/>
              <a:t>条例：基金会</a:t>
            </a:r>
            <a:endParaRPr lang="en-US" altLang="zh-CN" dirty="0"/>
          </a:p>
          <a:p>
            <a:r>
              <a:rPr lang="zh-CN" altLang="en-US" dirty="0"/>
              <a:t>中国</a:t>
            </a:r>
            <a:r>
              <a:rPr lang="zh-CN" altLang="en-US" dirty="0" smtClean="0"/>
              <a:t>社会组织</a:t>
            </a:r>
            <a:r>
              <a:rPr lang="en-US" altLang="zh-CN" dirty="0" smtClean="0"/>
              <a:t>-</a:t>
            </a:r>
            <a:r>
              <a:rPr lang="zh-CN" altLang="en-US" dirty="0" smtClean="0"/>
              <a:t>社团</a:t>
            </a:r>
            <a:r>
              <a:rPr lang="zh-CN" altLang="en-US" dirty="0"/>
              <a:t>条例：社会团体（学会协会、联合会、促进会等）</a:t>
            </a:r>
            <a:endParaRPr lang="en-US" altLang="zh-CN" dirty="0"/>
          </a:p>
          <a:p>
            <a:r>
              <a:rPr lang="zh-CN" altLang="en-US" dirty="0"/>
              <a:t>中国</a:t>
            </a:r>
            <a:r>
              <a:rPr lang="zh-CN" altLang="en-US" dirty="0" smtClean="0"/>
              <a:t>社会组织</a:t>
            </a:r>
            <a:r>
              <a:rPr lang="en-US" altLang="zh-CN" dirty="0" smtClean="0"/>
              <a:t>-</a:t>
            </a:r>
            <a:r>
              <a:rPr lang="zh-CN" altLang="en-US" dirty="0" smtClean="0"/>
              <a:t>民</a:t>
            </a:r>
            <a:r>
              <a:rPr lang="zh-CN" altLang="en-US" dirty="0"/>
              <a:t>非条例：社会服务机构（中心、院、所）</a:t>
            </a:r>
            <a:endParaRPr lang="en-US" altLang="zh-CN" dirty="0"/>
          </a:p>
          <a:p>
            <a:r>
              <a:rPr lang="zh-CN" altLang="en-US" dirty="0"/>
              <a:t>中国</a:t>
            </a:r>
            <a:r>
              <a:rPr lang="en-US" altLang="zh-CN" dirty="0"/>
              <a:t>-</a:t>
            </a:r>
            <a:r>
              <a:rPr lang="zh-CN" altLang="en-US" dirty="0"/>
              <a:t>慈善法：慈善</a:t>
            </a:r>
            <a:r>
              <a:rPr lang="zh-CN" altLang="en-US" dirty="0" smtClean="0"/>
              <a:t>组织（慈善法</a:t>
            </a:r>
            <a:r>
              <a:rPr lang="en-US" altLang="zh-CN" dirty="0" smtClean="0"/>
              <a:t>13</a:t>
            </a:r>
            <a:r>
              <a:rPr lang="zh-CN" altLang="en-US" dirty="0" smtClean="0"/>
              <a:t>条</a:t>
            </a:r>
            <a:r>
              <a:rPr lang="en-US" altLang="zh-CN" dirty="0" smtClean="0"/>
              <a:t>27</a:t>
            </a:r>
            <a:r>
              <a:rPr lang="zh-CN" altLang="en-US" dirty="0" smtClean="0"/>
              <a:t>次提到志愿者或志愿服务）</a:t>
            </a:r>
            <a:endParaRPr lang="en-US" altLang="zh-CN" dirty="0"/>
          </a:p>
          <a:p>
            <a:r>
              <a:rPr lang="zh-CN" altLang="en-US" dirty="0"/>
              <a:t>中国</a:t>
            </a:r>
            <a:r>
              <a:rPr lang="en-US" altLang="zh-CN" dirty="0"/>
              <a:t>-</a:t>
            </a:r>
            <a:r>
              <a:rPr lang="zh-CN" altLang="en-US" dirty="0"/>
              <a:t>境外</a:t>
            </a:r>
            <a:r>
              <a:rPr lang="en-US" altLang="zh-CN" dirty="0"/>
              <a:t>NGO</a:t>
            </a:r>
            <a:r>
              <a:rPr lang="zh-CN" altLang="en-US" dirty="0"/>
              <a:t>境内活动管理法：境外</a:t>
            </a:r>
            <a:r>
              <a:rPr lang="en-US" altLang="zh-CN" dirty="0" smtClean="0"/>
              <a:t>NGO</a:t>
            </a:r>
            <a:endParaRPr lang="zh-CN" altLang="en-US" dirty="0"/>
          </a:p>
        </p:txBody>
      </p:sp>
      <p:sp>
        <p:nvSpPr>
          <p:cNvPr id="2" name="标题 1"/>
          <p:cNvSpPr>
            <a:spLocks noGrp="1"/>
          </p:cNvSpPr>
          <p:nvPr>
            <p:ph type="title"/>
          </p:nvPr>
        </p:nvSpPr>
        <p:spPr/>
        <p:txBody>
          <a:bodyPr/>
          <a:lstStyle/>
          <a:p>
            <a:r>
              <a:rPr lang="en-US" altLang="zh-CN" dirty="0" smtClean="0"/>
              <a:t>3</a:t>
            </a:r>
            <a:r>
              <a:rPr lang="zh-CN" altLang="en-US" dirty="0" smtClean="0"/>
              <a:t>为</a:t>
            </a:r>
            <a:r>
              <a:rPr lang="zh-CN" altLang="en-US" dirty="0"/>
              <a:t>谁做</a:t>
            </a:r>
            <a:r>
              <a:rPr lang="zh-CN" altLang="en-US" dirty="0" smtClean="0"/>
              <a:t>志愿者：组织识别（法人性）</a:t>
            </a:r>
            <a:endParaRPr lang="zh-CN" altLang="en-US" dirty="0"/>
          </a:p>
        </p:txBody>
      </p:sp>
    </p:spTree>
    <p:extLst>
      <p:ext uri="{BB962C8B-B14F-4D97-AF65-F5344CB8AC3E}">
        <p14:creationId xmlns:p14="http://schemas.microsoft.com/office/powerpoint/2010/main" val="3582676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中国社会组织：</a:t>
            </a:r>
            <a:endParaRPr lang="en-US" altLang="zh-CN" dirty="0" smtClean="0"/>
          </a:p>
          <a:p>
            <a:r>
              <a:rPr lang="en-US" altLang="zh-CN" dirty="0"/>
              <a:t> </a:t>
            </a:r>
            <a:r>
              <a:rPr lang="en-US" altLang="zh-CN" dirty="0" smtClean="0"/>
              <a:t>        </a:t>
            </a:r>
            <a:r>
              <a:rPr lang="zh-CN" altLang="en-US" dirty="0" smtClean="0"/>
              <a:t>全国性：中国社会组织网</a:t>
            </a:r>
            <a:endParaRPr lang="en-US" altLang="zh-CN" dirty="0" smtClean="0"/>
          </a:p>
          <a:p>
            <a:r>
              <a:rPr lang="en-US" altLang="zh-CN" dirty="0"/>
              <a:t> </a:t>
            </a:r>
            <a:r>
              <a:rPr lang="en-US" altLang="zh-CN" dirty="0" smtClean="0"/>
              <a:t>        </a:t>
            </a:r>
            <a:r>
              <a:rPr lang="zh-CN" altLang="en-US" dirty="0" smtClean="0"/>
              <a:t>地方性：地方民政部门网站</a:t>
            </a:r>
            <a:endParaRPr lang="en-US" altLang="zh-CN" dirty="0" smtClean="0"/>
          </a:p>
          <a:p>
            <a:r>
              <a:rPr lang="zh-CN" altLang="en-US" dirty="0" smtClean="0"/>
              <a:t>境外</a:t>
            </a:r>
            <a:r>
              <a:rPr lang="en-US" altLang="zh-CN" dirty="0" smtClean="0"/>
              <a:t>NGO</a:t>
            </a:r>
            <a:r>
              <a:rPr lang="zh-CN" altLang="en-US" dirty="0" smtClean="0"/>
              <a:t>：</a:t>
            </a:r>
            <a:endParaRPr lang="en-US" altLang="zh-CN" dirty="0" smtClean="0"/>
          </a:p>
          <a:p>
            <a:r>
              <a:rPr lang="en-US" altLang="zh-CN" dirty="0"/>
              <a:t> </a:t>
            </a:r>
            <a:r>
              <a:rPr lang="en-US" altLang="zh-CN" dirty="0" smtClean="0"/>
              <a:t>        </a:t>
            </a:r>
            <a:r>
              <a:rPr lang="zh-CN" altLang="en-US" dirty="0" smtClean="0"/>
              <a:t>公安部门网站</a:t>
            </a:r>
            <a:endParaRPr lang="en-US" altLang="zh-CN" dirty="0" smtClean="0"/>
          </a:p>
          <a:p>
            <a:endParaRPr lang="zh-CN" altLang="en-US" dirty="0"/>
          </a:p>
        </p:txBody>
      </p:sp>
      <p:sp>
        <p:nvSpPr>
          <p:cNvPr id="2" name="标题 1"/>
          <p:cNvSpPr>
            <a:spLocks noGrp="1"/>
          </p:cNvSpPr>
          <p:nvPr>
            <p:ph type="title"/>
          </p:nvPr>
        </p:nvSpPr>
        <p:spPr/>
        <p:txBody>
          <a:bodyPr/>
          <a:lstStyle/>
          <a:p>
            <a:r>
              <a:rPr lang="en-US" altLang="zh-CN" dirty="0"/>
              <a:t>3</a:t>
            </a:r>
            <a:r>
              <a:rPr lang="zh-CN" altLang="en-US" dirty="0"/>
              <a:t>为谁做志愿者：</a:t>
            </a:r>
            <a:r>
              <a:rPr lang="zh-CN" altLang="en-US" dirty="0" smtClean="0"/>
              <a:t>组织确认</a:t>
            </a:r>
            <a:endParaRPr lang="zh-CN" altLang="en-US" dirty="0"/>
          </a:p>
        </p:txBody>
      </p:sp>
    </p:spTree>
    <p:extLst>
      <p:ext uri="{BB962C8B-B14F-4D97-AF65-F5344CB8AC3E}">
        <p14:creationId xmlns:p14="http://schemas.microsoft.com/office/powerpoint/2010/main" val="2624726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网站：中国社会组织网</a:t>
            </a:r>
            <a:r>
              <a:rPr lang="en-US" altLang="zh-CN" dirty="0" smtClean="0">
                <a:hlinkClick r:id="rId2"/>
              </a:rPr>
              <a:t>www.chinanpo.gov.cn</a:t>
            </a:r>
            <a:endParaRPr lang="en-US" altLang="zh-CN" dirty="0" smtClean="0"/>
          </a:p>
          <a:p>
            <a:endParaRPr lang="zh-CN" altLang="en-US" dirty="0"/>
          </a:p>
        </p:txBody>
      </p:sp>
      <p:sp>
        <p:nvSpPr>
          <p:cNvPr id="2" name="标题 1"/>
          <p:cNvSpPr>
            <a:spLocks noGrp="1"/>
          </p:cNvSpPr>
          <p:nvPr>
            <p:ph type="title"/>
          </p:nvPr>
        </p:nvSpPr>
        <p:spPr/>
        <p:txBody>
          <a:bodyPr/>
          <a:lstStyle/>
          <a:p>
            <a:r>
              <a:rPr lang="en-US" altLang="zh-CN" dirty="0"/>
              <a:t>3</a:t>
            </a:r>
            <a:r>
              <a:rPr lang="zh-CN" altLang="en-US" dirty="0"/>
              <a:t>为谁做志愿者</a:t>
            </a:r>
            <a:r>
              <a:rPr lang="zh-CN" altLang="en-US" dirty="0" smtClean="0"/>
              <a:t>：社会组织查询示范①</a:t>
            </a:r>
            <a:endParaRPr lang="zh-CN" altLang="en-US" dirty="0"/>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287743"/>
            <a:ext cx="10058400" cy="3969406"/>
          </a:xfrm>
          <a:prstGeom prst="rect">
            <a:avLst/>
          </a:prstGeom>
        </p:spPr>
      </p:pic>
    </p:spTree>
    <p:extLst>
      <p:ext uri="{BB962C8B-B14F-4D97-AF65-F5344CB8AC3E}">
        <p14:creationId xmlns:p14="http://schemas.microsoft.com/office/powerpoint/2010/main" val="2180335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l="3812" r="3812"/>
          <a:stretch>
            <a:fillRect/>
          </a:stretch>
        </p:blipFill>
        <p:spPr/>
      </p:pic>
      <p:sp>
        <p:nvSpPr>
          <p:cNvPr id="2" name="标题 1"/>
          <p:cNvSpPr>
            <a:spLocks noGrp="1"/>
          </p:cNvSpPr>
          <p:nvPr>
            <p:ph type="title"/>
          </p:nvPr>
        </p:nvSpPr>
        <p:spPr/>
        <p:txBody>
          <a:bodyPr/>
          <a:lstStyle/>
          <a:p>
            <a:r>
              <a:rPr lang="en-US" altLang="zh-CN" dirty="0"/>
              <a:t>3</a:t>
            </a:r>
            <a:r>
              <a:rPr lang="zh-CN" altLang="en-US" dirty="0"/>
              <a:t>为谁做志愿者：社会组织查询</a:t>
            </a:r>
            <a:r>
              <a:rPr lang="zh-CN" altLang="en-US" dirty="0" smtClean="0"/>
              <a:t>示范②</a:t>
            </a:r>
            <a:endParaRPr lang="zh-CN" altLang="en-US" dirty="0"/>
          </a:p>
        </p:txBody>
      </p:sp>
    </p:spTree>
    <p:extLst>
      <p:ext uri="{BB962C8B-B14F-4D97-AF65-F5344CB8AC3E}">
        <p14:creationId xmlns:p14="http://schemas.microsoft.com/office/powerpoint/2010/main" val="1687105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t="14837" b="14837"/>
          <a:stretch>
            <a:fillRect/>
          </a:stretch>
        </p:blipFill>
        <p:spPr/>
      </p:pic>
      <p:sp>
        <p:nvSpPr>
          <p:cNvPr id="2" name="标题 1"/>
          <p:cNvSpPr>
            <a:spLocks noGrp="1"/>
          </p:cNvSpPr>
          <p:nvPr>
            <p:ph type="title"/>
          </p:nvPr>
        </p:nvSpPr>
        <p:spPr/>
        <p:txBody>
          <a:bodyPr/>
          <a:lstStyle/>
          <a:p>
            <a:r>
              <a:rPr lang="en-US" altLang="zh-CN" dirty="0"/>
              <a:t>3</a:t>
            </a:r>
            <a:r>
              <a:rPr lang="zh-CN" altLang="en-US" dirty="0"/>
              <a:t>为谁做志愿者：社会组织查询</a:t>
            </a:r>
            <a:r>
              <a:rPr lang="zh-CN" altLang="en-US" dirty="0" smtClean="0"/>
              <a:t>示范③</a:t>
            </a:r>
            <a:endParaRPr lang="zh-CN" altLang="en-US" dirty="0"/>
          </a:p>
        </p:txBody>
      </p:sp>
    </p:spTree>
    <p:extLst>
      <p:ext uri="{BB962C8B-B14F-4D97-AF65-F5344CB8AC3E}">
        <p14:creationId xmlns:p14="http://schemas.microsoft.com/office/powerpoint/2010/main" val="2261926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rcRect l="2599" r="2599"/>
          <a:stretch>
            <a:fillRect/>
          </a:stretch>
        </p:blipFill>
        <p:spPr/>
      </p:pic>
      <p:sp>
        <p:nvSpPr>
          <p:cNvPr id="2" name="标题 1"/>
          <p:cNvSpPr>
            <a:spLocks noGrp="1"/>
          </p:cNvSpPr>
          <p:nvPr>
            <p:ph type="title"/>
          </p:nvPr>
        </p:nvSpPr>
        <p:spPr/>
        <p:txBody>
          <a:bodyPr/>
          <a:lstStyle/>
          <a:p>
            <a:r>
              <a:rPr lang="en-US" altLang="zh-CN" dirty="0"/>
              <a:t>3</a:t>
            </a:r>
            <a:r>
              <a:rPr lang="zh-CN" altLang="en-US" dirty="0"/>
              <a:t>为谁做志愿者：社会组织查询</a:t>
            </a:r>
            <a:r>
              <a:rPr lang="zh-CN" altLang="en-US" dirty="0" smtClean="0"/>
              <a:t>示范④</a:t>
            </a:r>
            <a:endParaRPr lang="zh-CN" altLang="en-US" dirty="0"/>
          </a:p>
        </p:txBody>
      </p:sp>
    </p:spTree>
    <p:extLst>
      <p:ext uri="{BB962C8B-B14F-4D97-AF65-F5344CB8AC3E}">
        <p14:creationId xmlns:p14="http://schemas.microsoft.com/office/powerpoint/2010/main" val="1799977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个人风险</a:t>
            </a:r>
            <a:endParaRPr lang="en-US" altLang="zh-CN" dirty="0" smtClean="0"/>
          </a:p>
          <a:p>
            <a:r>
              <a:rPr lang="zh-CN" altLang="en-US" dirty="0" smtClean="0"/>
              <a:t>责任风险</a:t>
            </a:r>
            <a:endParaRPr lang="en-US" altLang="zh-CN" dirty="0" smtClean="0"/>
          </a:p>
          <a:p>
            <a:r>
              <a:rPr lang="zh-CN" altLang="en-US" dirty="0"/>
              <a:t>法律风险</a:t>
            </a:r>
            <a:endParaRPr lang="en-US" altLang="zh-CN" dirty="0"/>
          </a:p>
          <a:p>
            <a:endParaRPr lang="zh-CN" altLang="en-US" dirty="0"/>
          </a:p>
        </p:txBody>
      </p:sp>
      <p:sp>
        <p:nvSpPr>
          <p:cNvPr id="2" name="标题 1"/>
          <p:cNvSpPr>
            <a:spLocks noGrp="1"/>
          </p:cNvSpPr>
          <p:nvPr>
            <p:ph type="title"/>
          </p:nvPr>
        </p:nvSpPr>
        <p:spPr/>
        <p:txBody>
          <a:bodyPr/>
          <a:lstStyle/>
          <a:p>
            <a:r>
              <a:rPr lang="en-US" altLang="zh-CN" dirty="0" smtClean="0"/>
              <a:t>4</a:t>
            </a:r>
            <a:r>
              <a:rPr lang="zh-CN" altLang="en-US" dirty="0" smtClean="0"/>
              <a:t>有什么风险？</a:t>
            </a:r>
            <a:endParaRPr lang="zh-CN" altLang="en-US" dirty="0"/>
          </a:p>
        </p:txBody>
      </p:sp>
    </p:spTree>
    <p:extLst>
      <p:ext uri="{BB962C8B-B14F-4D97-AF65-F5344CB8AC3E}">
        <p14:creationId xmlns:p14="http://schemas.microsoft.com/office/powerpoint/2010/main" val="3364030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6749" y="1690688"/>
            <a:ext cx="10848975" cy="4938712"/>
          </a:xfrm>
        </p:spPr>
        <p:txBody>
          <a:bodyPr>
            <a:normAutofit fontScale="62500" lnSpcReduction="20000"/>
          </a:bodyPr>
          <a:lstStyle/>
          <a:p>
            <a:r>
              <a:rPr lang="en-US" altLang="zh-CN" dirty="0"/>
              <a:t>1983 </a:t>
            </a:r>
            <a:r>
              <a:rPr lang="zh-CN" altLang="en-US" dirty="0" smtClean="0"/>
              <a:t>年，北京</a:t>
            </a:r>
            <a:r>
              <a:rPr lang="zh-CN" altLang="en-US" dirty="0"/>
              <a:t>大栅栏街道开始了“综合包户”志愿</a:t>
            </a:r>
            <a:r>
              <a:rPr lang="zh-CN" altLang="en-US" dirty="0" smtClean="0"/>
              <a:t>服务</a:t>
            </a:r>
            <a:endParaRPr lang="en-US" altLang="zh-CN" dirty="0" smtClean="0"/>
          </a:p>
          <a:p>
            <a:r>
              <a:rPr lang="en-US" altLang="zh-CN" dirty="0" smtClean="0"/>
              <a:t>1987 </a:t>
            </a:r>
            <a:r>
              <a:rPr lang="zh-CN" altLang="en-US" dirty="0" smtClean="0"/>
              <a:t>年，广州</a:t>
            </a:r>
            <a:r>
              <a:rPr lang="zh-CN" altLang="en-US" dirty="0"/>
              <a:t>开通了第一条志愿服务热线电话</a:t>
            </a:r>
            <a:r>
              <a:rPr lang="en-US" altLang="zh-CN" dirty="0"/>
              <a:t>——“</a:t>
            </a:r>
            <a:r>
              <a:rPr lang="zh-CN" altLang="en-US" dirty="0"/>
              <a:t>中学生心声热线</a:t>
            </a:r>
            <a:r>
              <a:rPr lang="zh-CN" altLang="en-US" dirty="0" smtClean="0"/>
              <a:t>”</a:t>
            </a:r>
            <a:endParaRPr lang="en-US" altLang="zh-CN" dirty="0" smtClean="0"/>
          </a:p>
          <a:p>
            <a:r>
              <a:rPr lang="en-US" altLang="zh-CN" dirty="0" smtClean="0"/>
              <a:t>1989 </a:t>
            </a:r>
            <a:r>
              <a:rPr lang="zh-CN" altLang="en-US" dirty="0" smtClean="0"/>
              <a:t>年，天津市</a:t>
            </a:r>
            <a:r>
              <a:rPr lang="zh-CN" altLang="en-US" dirty="0"/>
              <a:t>新兴街道开创了</a:t>
            </a:r>
            <a:r>
              <a:rPr lang="zh-CN" altLang="en-US" dirty="0" smtClean="0"/>
              <a:t>“社区志愿服务”</a:t>
            </a:r>
            <a:endParaRPr lang="en-US" altLang="zh-CN" dirty="0" smtClean="0"/>
          </a:p>
          <a:p>
            <a:r>
              <a:rPr lang="en-US" altLang="zh-CN" dirty="0" smtClean="0"/>
              <a:t>1990 </a:t>
            </a:r>
            <a:r>
              <a:rPr lang="zh-CN" altLang="en-US" dirty="0" smtClean="0"/>
              <a:t>年，深圳</a:t>
            </a:r>
            <a:r>
              <a:rPr lang="zh-CN" altLang="en-US" dirty="0"/>
              <a:t>首个志愿者社团注册</a:t>
            </a:r>
            <a:r>
              <a:rPr lang="zh-CN" altLang="en-US" dirty="0" smtClean="0"/>
              <a:t>成立</a:t>
            </a:r>
            <a:endParaRPr lang="en-US" altLang="zh-CN" dirty="0" smtClean="0"/>
          </a:p>
          <a:p>
            <a:r>
              <a:rPr lang="en-US" altLang="zh-CN" sz="2900" dirty="0" smtClean="0"/>
              <a:t>1994</a:t>
            </a:r>
            <a:r>
              <a:rPr lang="zh-CN" altLang="en-US" dirty="0" smtClean="0"/>
              <a:t>年，</a:t>
            </a:r>
            <a:r>
              <a:rPr lang="zh-CN" altLang="en-US" sz="2900" dirty="0" smtClean="0"/>
              <a:t>中国青年</a:t>
            </a:r>
            <a:r>
              <a:rPr lang="zh-CN" altLang="en-US" sz="2900" dirty="0"/>
              <a:t>志愿者协会</a:t>
            </a:r>
            <a:r>
              <a:rPr lang="zh-CN" altLang="en-US" sz="2900" dirty="0" smtClean="0"/>
              <a:t>成立</a:t>
            </a:r>
            <a:endParaRPr lang="en-US" altLang="zh-CN" sz="2900" dirty="0" smtClean="0"/>
          </a:p>
          <a:p>
            <a:r>
              <a:rPr lang="en-US" altLang="zh-CN" sz="2900" dirty="0" smtClean="0"/>
              <a:t>1997</a:t>
            </a:r>
            <a:r>
              <a:rPr lang="zh-CN" altLang="en-US" sz="2900" dirty="0" smtClean="0"/>
              <a:t>年，第</a:t>
            </a:r>
            <a:r>
              <a:rPr lang="en-US" altLang="zh-CN" sz="2900" dirty="0" smtClean="0"/>
              <a:t>52</a:t>
            </a:r>
            <a:r>
              <a:rPr lang="zh-CN" altLang="en-US" sz="2900" dirty="0"/>
              <a:t>届</a:t>
            </a:r>
            <a:r>
              <a:rPr lang="zh-CN" altLang="en-US" sz="2900" dirty="0" smtClean="0"/>
              <a:t>联合国大会决议将</a:t>
            </a:r>
            <a:r>
              <a:rPr lang="en-US" altLang="zh-CN" sz="2900" dirty="0"/>
              <a:t>2001</a:t>
            </a:r>
            <a:r>
              <a:rPr lang="zh-CN" altLang="en-US" sz="2900" dirty="0"/>
              <a:t>年定为国际志愿者</a:t>
            </a:r>
            <a:r>
              <a:rPr lang="zh-CN" altLang="en-US" sz="2900" dirty="0" smtClean="0"/>
              <a:t>年</a:t>
            </a:r>
            <a:endParaRPr lang="en-US" altLang="zh-CN" sz="2900" dirty="0" smtClean="0"/>
          </a:p>
          <a:p>
            <a:r>
              <a:rPr lang="en-US" altLang="zh-CN" sz="2900" dirty="0"/>
              <a:t>1999</a:t>
            </a:r>
            <a:r>
              <a:rPr lang="zh-CN" altLang="en-US" sz="2900" dirty="0"/>
              <a:t>年，</a:t>
            </a:r>
            <a:r>
              <a:rPr lang="en-US" altLang="zh-CN" sz="2900" dirty="0"/>
              <a:t>《</a:t>
            </a:r>
            <a:r>
              <a:rPr lang="zh-CN" altLang="en-US" sz="2900" dirty="0"/>
              <a:t>广东省青年志愿服务条例</a:t>
            </a:r>
            <a:r>
              <a:rPr lang="en-US" altLang="zh-CN" sz="2900" dirty="0"/>
              <a:t>》</a:t>
            </a:r>
            <a:r>
              <a:rPr lang="zh-CN" altLang="en-US" sz="2900" dirty="0"/>
              <a:t> 及后来的“广东省志愿者事业发展基金会”</a:t>
            </a:r>
            <a:endParaRPr lang="en-US" altLang="zh-CN" sz="2900" dirty="0"/>
          </a:p>
          <a:p>
            <a:r>
              <a:rPr lang="en-US" altLang="zh-CN" sz="2900" dirty="0"/>
              <a:t>2001</a:t>
            </a:r>
            <a:r>
              <a:rPr lang="zh-CN" altLang="en-US" sz="2900" dirty="0"/>
              <a:t>年</a:t>
            </a:r>
            <a:r>
              <a:rPr lang="zh-CN" altLang="en-US" sz="2900" dirty="0" smtClean="0"/>
              <a:t>，台湾省</a:t>
            </a:r>
            <a:r>
              <a:rPr lang="en-US" altLang="zh-CN" sz="2900" dirty="0" smtClean="0"/>
              <a:t>《</a:t>
            </a:r>
            <a:r>
              <a:rPr lang="zh-CN" altLang="en-US" sz="2900" dirty="0"/>
              <a:t>志愿服务法</a:t>
            </a:r>
            <a:r>
              <a:rPr lang="en-US" altLang="zh-CN" sz="2900" dirty="0"/>
              <a:t>》 </a:t>
            </a:r>
            <a:r>
              <a:rPr lang="zh-CN" altLang="en-US" sz="2900" dirty="0" smtClean="0"/>
              <a:t>、</a:t>
            </a:r>
            <a:r>
              <a:rPr lang="en-US" altLang="zh-CN" sz="2900" dirty="0" smtClean="0"/>
              <a:t>《</a:t>
            </a:r>
            <a:r>
              <a:rPr lang="zh-CN" altLang="en-US" sz="2900" dirty="0" smtClean="0"/>
              <a:t>志愿</a:t>
            </a:r>
            <a:r>
              <a:rPr lang="zh-CN" altLang="en-US" sz="2900" dirty="0"/>
              <a:t>服务证及服务记录册管理办法</a:t>
            </a:r>
            <a:r>
              <a:rPr lang="en-US" altLang="zh-CN" sz="2900" dirty="0" smtClean="0"/>
              <a:t>》</a:t>
            </a:r>
            <a:r>
              <a:rPr lang="zh-CN" altLang="en-US" sz="2900" dirty="0" smtClean="0"/>
              <a:t>、</a:t>
            </a:r>
            <a:r>
              <a:rPr lang="en-US" altLang="zh-CN" sz="2900" dirty="0" smtClean="0"/>
              <a:t>《</a:t>
            </a:r>
            <a:r>
              <a:rPr lang="zh-CN" altLang="en-US" sz="2900" dirty="0"/>
              <a:t>志工伦理守则</a:t>
            </a:r>
            <a:r>
              <a:rPr lang="en-US" altLang="zh-CN" sz="2900" dirty="0" smtClean="0"/>
              <a:t>》</a:t>
            </a:r>
            <a:r>
              <a:rPr lang="zh-CN" altLang="en-US" sz="2900" dirty="0" smtClean="0"/>
              <a:t>、</a:t>
            </a:r>
            <a:r>
              <a:rPr lang="en-US" altLang="zh-CN" sz="2900" dirty="0" smtClean="0"/>
              <a:t>《</a:t>
            </a:r>
            <a:r>
              <a:rPr lang="zh-CN" altLang="en-US" sz="2900" dirty="0"/>
              <a:t>志工服务绩效</a:t>
            </a:r>
            <a:r>
              <a:rPr lang="zh-CN" altLang="en-US" sz="2900" dirty="0" smtClean="0"/>
              <a:t>认证   </a:t>
            </a:r>
            <a:endParaRPr lang="en-US" altLang="zh-CN" sz="2900" dirty="0" smtClean="0"/>
          </a:p>
          <a:p>
            <a:pPr marL="0" indent="0">
              <a:buNone/>
            </a:pPr>
            <a:r>
              <a:rPr lang="en-US" altLang="zh-CN" sz="2900" dirty="0"/>
              <a:t> </a:t>
            </a:r>
            <a:r>
              <a:rPr lang="en-US" altLang="zh-CN" sz="2900" dirty="0" smtClean="0"/>
              <a:t>                      </a:t>
            </a:r>
            <a:r>
              <a:rPr lang="zh-CN" altLang="en-US" sz="2900" dirty="0" smtClean="0"/>
              <a:t>及</a:t>
            </a:r>
            <a:r>
              <a:rPr lang="zh-CN" altLang="en-US" sz="2900" dirty="0"/>
              <a:t>志愿服务绩效证明书发给作业规定</a:t>
            </a:r>
            <a:r>
              <a:rPr lang="en-US" altLang="zh-CN" sz="2900" dirty="0" smtClean="0"/>
              <a:t>》</a:t>
            </a:r>
            <a:r>
              <a:rPr lang="zh-CN" altLang="en-US" sz="2900" dirty="0" smtClean="0"/>
              <a:t>、</a:t>
            </a:r>
            <a:r>
              <a:rPr lang="en-US" altLang="zh-CN" sz="2900" dirty="0" smtClean="0"/>
              <a:t>《</a:t>
            </a:r>
            <a:r>
              <a:rPr lang="zh-CN" altLang="en-US" sz="2900" dirty="0"/>
              <a:t>志工申请志愿服务荣誉卡作业规定</a:t>
            </a:r>
            <a:r>
              <a:rPr lang="en-US" altLang="zh-CN" sz="2900" dirty="0" smtClean="0"/>
              <a:t>》</a:t>
            </a:r>
            <a:r>
              <a:rPr lang="zh-CN" altLang="en-US" sz="2900" dirty="0" smtClean="0"/>
              <a:t>、</a:t>
            </a:r>
            <a:r>
              <a:rPr lang="en-US" altLang="zh-CN" sz="2900" dirty="0" smtClean="0"/>
              <a:t>《</a:t>
            </a:r>
            <a:r>
              <a:rPr lang="zh-CN" altLang="en-US" sz="2900" dirty="0"/>
              <a:t>志愿服务奖励办法</a:t>
            </a:r>
            <a:r>
              <a:rPr lang="en-US" altLang="zh-CN" sz="2900" dirty="0" smtClean="0"/>
              <a:t>》</a:t>
            </a:r>
            <a:r>
              <a:rPr lang="zh-CN" altLang="en-US" sz="2900" dirty="0" smtClean="0"/>
              <a:t>、</a:t>
            </a:r>
            <a:endParaRPr lang="en-US" altLang="zh-CN" sz="2900" dirty="0" smtClean="0"/>
          </a:p>
          <a:p>
            <a:pPr marL="0" indent="0">
              <a:buNone/>
            </a:pPr>
            <a:r>
              <a:rPr lang="en-US" altLang="zh-CN" sz="2900" dirty="0"/>
              <a:t> </a:t>
            </a:r>
            <a:r>
              <a:rPr lang="en-US" altLang="zh-CN" sz="2900" dirty="0" smtClean="0"/>
              <a:t>                   《</a:t>
            </a:r>
            <a:r>
              <a:rPr lang="zh-CN" altLang="en-US" sz="2900" dirty="0"/>
              <a:t>内政业务志愿服务奖励办法</a:t>
            </a:r>
            <a:r>
              <a:rPr lang="en-US" altLang="zh-CN" sz="2900" dirty="0"/>
              <a:t>》</a:t>
            </a:r>
            <a:r>
              <a:rPr lang="zh-CN" altLang="en-US" sz="2900" dirty="0" smtClean="0"/>
              <a:t>等 </a:t>
            </a:r>
            <a:r>
              <a:rPr lang="en-US" altLang="zh-CN" sz="2900" dirty="0"/>
              <a:t>9 </a:t>
            </a:r>
            <a:r>
              <a:rPr lang="zh-CN" altLang="en-US" sz="2900" dirty="0"/>
              <a:t>项相关法规</a:t>
            </a:r>
          </a:p>
          <a:p>
            <a:r>
              <a:rPr lang="en-US" altLang="zh-CN" dirty="0" smtClean="0"/>
              <a:t>2007</a:t>
            </a:r>
            <a:r>
              <a:rPr lang="zh-CN" altLang="en-US" dirty="0" smtClean="0"/>
              <a:t>年，党的十七</a:t>
            </a:r>
            <a:r>
              <a:rPr lang="zh-CN" altLang="en-US" dirty="0"/>
              <a:t>大报告</a:t>
            </a:r>
            <a:r>
              <a:rPr lang="zh-CN" altLang="en-US" dirty="0" smtClean="0"/>
              <a:t>提出“完善</a:t>
            </a:r>
            <a:r>
              <a:rPr lang="zh-CN" altLang="en-US" dirty="0"/>
              <a:t>社会志愿服务活动</a:t>
            </a:r>
            <a:r>
              <a:rPr lang="zh-CN" altLang="en-US" dirty="0" smtClean="0"/>
              <a:t>体系”</a:t>
            </a:r>
            <a:endParaRPr lang="en-US" altLang="zh-CN" dirty="0" smtClean="0"/>
          </a:p>
          <a:p>
            <a:r>
              <a:rPr lang="en-US" altLang="zh-CN" dirty="0" smtClean="0"/>
              <a:t>2009</a:t>
            </a:r>
            <a:r>
              <a:rPr lang="zh-CN" altLang="en-US" dirty="0" smtClean="0"/>
              <a:t>年，中国</a:t>
            </a:r>
            <a:r>
              <a:rPr lang="zh-CN" altLang="en-US" dirty="0"/>
              <a:t>志愿服务基金会成立</a:t>
            </a:r>
          </a:p>
          <a:p>
            <a:r>
              <a:rPr lang="en-US" altLang="zh-CN" dirty="0" smtClean="0"/>
              <a:t>2010</a:t>
            </a:r>
            <a:r>
              <a:rPr lang="zh-CN" altLang="en-US" dirty="0" smtClean="0"/>
              <a:t>年，全国人大常委会内司委公布</a:t>
            </a:r>
            <a:r>
              <a:rPr lang="en-US" altLang="zh-CN" dirty="0" smtClean="0"/>
              <a:t>《</a:t>
            </a:r>
            <a:r>
              <a:rPr lang="zh-CN" altLang="en-US" dirty="0"/>
              <a:t>志愿服务法（草案）</a:t>
            </a:r>
            <a:r>
              <a:rPr lang="en-US" altLang="zh-CN" dirty="0" smtClean="0"/>
              <a:t>》</a:t>
            </a:r>
            <a:r>
              <a:rPr lang="zh-CN" altLang="en-US" dirty="0"/>
              <a:t>并</a:t>
            </a:r>
            <a:r>
              <a:rPr lang="zh-CN" altLang="en-US" dirty="0" smtClean="0"/>
              <a:t>公开征求意见</a:t>
            </a:r>
            <a:endParaRPr lang="en-US" altLang="zh-CN" dirty="0"/>
          </a:p>
          <a:p>
            <a:r>
              <a:rPr lang="en-US" altLang="zh-CN" dirty="0" smtClean="0"/>
              <a:t>2011</a:t>
            </a:r>
            <a:r>
              <a:rPr lang="zh-CN" altLang="en-US" dirty="0" smtClean="0"/>
              <a:t>年，中华</a:t>
            </a:r>
            <a:r>
              <a:rPr lang="zh-CN" altLang="en-US" dirty="0"/>
              <a:t>志愿者协会成立</a:t>
            </a:r>
            <a:endParaRPr lang="en-US" altLang="zh-CN" dirty="0"/>
          </a:p>
          <a:p>
            <a:r>
              <a:rPr lang="en-US" altLang="zh-CN" dirty="0" smtClean="0"/>
              <a:t>2013</a:t>
            </a:r>
            <a:r>
              <a:rPr lang="zh-CN" altLang="en-US" dirty="0" smtClean="0"/>
              <a:t>年，中国文艺志愿者协会成立</a:t>
            </a:r>
            <a:endParaRPr lang="en-US" altLang="zh-CN" dirty="0" smtClean="0"/>
          </a:p>
          <a:p>
            <a:r>
              <a:rPr lang="en-US" altLang="zh-CN" dirty="0"/>
              <a:t>2013</a:t>
            </a:r>
            <a:r>
              <a:rPr lang="zh-CN" altLang="en-US" dirty="0"/>
              <a:t>年，中国志愿服务联合会</a:t>
            </a:r>
            <a:r>
              <a:rPr lang="zh-CN" altLang="en-US" dirty="0" smtClean="0"/>
              <a:t>成立</a:t>
            </a:r>
            <a:endParaRPr lang="en-US" altLang="zh-CN" dirty="0" smtClean="0"/>
          </a:p>
          <a:p>
            <a:r>
              <a:rPr lang="en-US" altLang="zh-CN" dirty="0" smtClean="0"/>
              <a:t>2014</a:t>
            </a:r>
            <a:r>
              <a:rPr lang="zh-CN" altLang="en-US" dirty="0" smtClean="0"/>
              <a:t>年，中央精神文明建设指导委员会出台</a:t>
            </a:r>
            <a:r>
              <a:rPr lang="en-US" altLang="zh-CN" dirty="0" smtClean="0"/>
              <a:t>《</a:t>
            </a:r>
            <a:r>
              <a:rPr lang="zh-CN" altLang="en-US" i="1" dirty="0"/>
              <a:t>关于推进志愿服务制度化的意见</a:t>
            </a:r>
            <a:r>
              <a:rPr lang="en-US" altLang="zh-CN" dirty="0" smtClean="0"/>
              <a:t>》</a:t>
            </a:r>
            <a:endParaRPr lang="en-US" altLang="zh-CN" dirty="0"/>
          </a:p>
          <a:p>
            <a:r>
              <a:rPr lang="en-US" altLang="zh-CN" dirty="0" smtClean="0"/>
              <a:t>2016</a:t>
            </a:r>
            <a:r>
              <a:rPr lang="zh-CN" altLang="en-US" dirty="0" smtClean="0"/>
              <a:t>年，国务院法制办公布</a:t>
            </a:r>
            <a:r>
              <a:rPr lang="en-US" altLang="zh-CN" dirty="0" smtClean="0"/>
              <a:t>《</a:t>
            </a:r>
            <a:r>
              <a:rPr lang="zh-CN" altLang="en-US" dirty="0" smtClean="0"/>
              <a:t>志愿</a:t>
            </a:r>
            <a:r>
              <a:rPr lang="zh-CN" altLang="en-US" dirty="0"/>
              <a:t>服务条例（征求意见稿</a:t>
            </a:r>
            <a:r>
              <a:rPr lang="zh-CN" altLang="en-US" dirty="0" smtClean="0"/>
              <a:t>）</a:t>
            </a:r>
            <a:r>
              <a:rPr lang="en-US" altLang="zh-CN" dirty="0" smtClean="0"/>
              <a:t>》</a:t>
            </a:r>
            <a:r>
              <a:rPr lang="zh-CN" altLang="en-US" dirty="0" smtClean="0"/>
              <a:t>并公开征求见</a:t>
            </a:r>
            <a:endParaRPr lang="zh-CN" altLang="en-US" dirty="0"/>
          </a:p>
        </p:txBody>
      </p:sp>
      <p:sp>
        <p:nvSpPr>
          <p:cNvPr id="2" name="标题 1"/>
          <p:cNvSpPr>
            <a:spLocks noGrp="1"/>
          </p:cNvSpPr>
          <p:nvPr>
            <p:ph type="title"/>
          </p:nvPr>
        </p:nvSpPr>
        <p:spPr>
          <a:xfrm>
            <a:off x="683419" y="365125"/>
            <a:ext cx="10848974" cy="1325563"/>
          </a:xfrm>
        </p:spPr>
        <p:txBody>
          <a:bodyPr/>
          <a:lstStyle/>
          <a:p>
            <a:r>
              <a:rPr lang="zh-CN" altLang="en-US" dirty="0" smtClean="0"/>
              <a:t>中国志愿服务发展重要历程</a:t>
            </a:r>
            <a:endParaRPr lang="zh-CN" altLang="en-US" dirty="0"/>
          </a:p>
        </p:txBody>
      </p:sp>
    </p:spTree>
    <p:extLst>
      <p:ext uri="{BB962C8B-B14F-4D97-AF65-F5344CB8AC3E}">
        <p14:creationId xmlns:p14="http://schemas.microsoft.com/office/powerpoint/2010/main" val="2800665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志愿者安全</a:t>
            </a:r>
            <a:endParaRPr lang="en-US" altLang="zh-CN" dirty="0" smtClean="0"/>
          </a:p>
          <a:p>
            <a:r>
              <a:rPr lang="zh-CN" altLang="en-US" dirty="0" smtClean="0"/>
              <a:t>社会（受益者）安全</a:t>
            </a:r>
            <a:endParaRPr lang="en-US" altLang="zh-CN" dirty="0" smtClean="0"/>
          </a:p>
          <a:p>
            <a:r>
              <a:rPr lang="zh-CN" altLang="en-US" dirty="0" smtClean="0"/>
              <a:t>组织安全</a:t>
            </a:r>
            <a:endParaRPr lang="en-US" altLang="zh-CN" dirty="0" smtClean="0"/>
          </a:p>
          <a:p>
            <a:endParaRPr lang="zh-CN" altLang="en-US" dirty="0"/>
          </a:p>
        </p:txBody>
      </p:sp>
      <p:sp>
        <p:nvSpPr>
          <p:cNvPr id="2" name="标题 1"/>
          <p:cNvSpPr>
            <a:spLocks noGrp="1"/>
          </p:cNvSpPr>
          <p:nvPr>
            <p:ph type="title"/>
          </p:nvPr>
        </p:nvSpPr>
        <p:spPr/>
        <p:txBody>
          <a:bodyPr/>
          <a:lstStyle/>
          <a:p>
            <a:r>
              <a:rPr lang="en-US" altLang="zh-CN" dirty="0" smtClean="0"/>
              <a:t>4</a:t>
            </a:r>
            <a:r>
              <a:rPr lang="zh-CN" altLang="en-US" dirty="0" smtClean="0"/>
              <a:t>有什么风险：安全保障</a:t>
            </a:r>
            <a:endParaRPr lang="zh-CN" altLang="en-US" dirty="0"/>
          </a:p>
        </p:txBody>
      </p:sp>
    </p:spTree>
    <p:extLst>
      <p:ext uri="{BB962C8B-B14F-4D97-AF65-F5344CB8AC3E}">
        <p14:creationId xmlns:p14="http://schemas.microsoft.com/office/powerpoint/2010/main" val="23275968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en-US" altLang="zh-CN" dirty="0" smtClean="0"/>
              <a:t>1</a:t>
            </a:r>
            <a:r>
              <a:rPr lang="zh-CN" altLang="en-US" dirty="0" smtClean="0"/>
              <a:t>、善于</a:t>
            </a:r>
            <a:r>
              <a:rPr lang="zh-CN" altLang="en-US" dirty="0"/>
              <a:t>沟通</a:t>
            </a:r>
            <a:endParaRPr lang="en-US" altLang="zh-CN" dirty="0"/>
          </a:p>
          <a:p>
            <a:r>
              <a:rPr lang="en-US" altLang="zh-CN" dirty="0" smtClean="0"/>
              <a:t>2</a:t>
            </a:r>
            <a:r>
              <a:rPr lang="zh-CN" altLang="en-US" dirty="0" smtClean="0"/>
              <a:t>、团队协作</a:t>
            </a:r>
            <a:endParaRPr lang="en-US" altLang="zh-CN" dirty="0" smtClean="0"/>
          </a:p>
          <a:p>
            <a:r>
              <a:rPr lang="en-US" altLang="zh-CN" dirty="0" smtClean="0"/>
              <a:t>3</a:t>
            </a:r>
            <a:r>
              <a:rPr lang="zh-CN" altLang="en-US" dirty="0" smtClean="0"/>
              <a:t>、公共场所</a:t>
            </a:r>
            <a:endParaRPr lang="en-US" altLang="zh-CN" dirty="0" smtClean="0"/>
          </a:p>
          <a:p>
            <a:r>
              <a:rPr lang="en-US" altLang="zh-CN" dirty="0" smtClean="0"/>
              <a:t>4</a:t>
            </a:r>
            <a:r>
              <a:rPr lang="zh-CN" altLang="en-US" dirty="0" smtClean="0"/>
              <a:t>、适当保险</a:t>
            </a:r>
            <a:endParaRPr lang="zh-CN" altLang="en-US" dirty="0"/>
          </a:p>
        </p:txBody>
      </p:sp>
      <p:sp>
        <p:nvSpPr>
          <p:cNvPr id="2" name="标题 1"/>
          <p:cNvSpPr>
            <a:spLocks noGrp="1"/>
          </p:cNvSpPr>
          <p:nvPr>
            <p:ph type="title"/>
          </p:nvPr>
        </p:nvSpPr>
        <p:spPr/>
        <p:txBody>
          <a:bodyPr/>
          <a:lstStyle/>
          <a:p>
            <a:r>
              <a:rPr lang="en-US" altLang="zh-CN" dirty="0"/>
              <a:t>4</a:t>
            </a:r>
            <a:r>
              <a:rPr lang="zh-CN" altLang="en-US" dirty="0"/>
              <a:t>有什么风险</a:t>
            </a:r>
            <a:r>
              <a:rPr lang="zh-CN" altLang="en-US" dirty="0" smtClean="0"/>
              <a:t>：预防化解风险</a:t>
            </a:r>
            <a:endParaRPr lang="zh-CN" altLang="en-US" dirty="0"/>
          </a:p>
        </p:txBody>
      </p:sp>
    </p:spTree>
    <p:extLst>
      <p:ext uri="{BB962C8B-B14F-4D97-AF65-F5344CB8AC3E}">
        <p14:creationId xmlns:p14="http://schemas.microsoft.com/office/powerpoint/2010/main" val="4847217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1289" y="1504156"/>
            <a:ext cx="3780085" cy="4351338"/>
          </a:xfrm>
        </p:spPr>
      </p:pic>
      <p:sp>
        <p:nvSpPr>
          <p:cNvPr id="2" name="标题 1"/>
          <p:cNvSpPr>
            <a:spLocks noGrp="1"/>
          </p:cNvSpPr>
          <p:nvPr>
            <p:ph type="title"/>
          </p:nvPr>
        </p:nvSpPr>
        <p:spPr/>
        <p:txBody>
          <a:bodyPr/>
          <a:lstStyle/>
          <a:p>
            <a:r>
              <a:rPr lang="en-US" altLang="zh-CN" dirty="0" smtClean="0"/>
              <a:t>5</a:t>
            </a:r>
            <a:r>
              <a:rPr lang="zh-CN" altLang="en-US" dirty="0" smtClean="0"/>
              <a:t>有什么效果？</a:t>
            </a:r>
            <a:endParaRPr lang="zh-CN" altLang="en-US" dirty="0"/>
          </a:p>
        </p:txBody>
      </p:sp>
    </p:spTree>
    <p:extLst>
      <p:ext uri="{BB962C8B-B14F-4D97-AF65-F5344CB8AC3E}">
        <p14:creationId xmlns:p14="http://schemas.microsoft.com/office/powerpoint/2010/main" val="1573533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r>
              <a:rPr lang="zh-CN" altLang="en-US" dirty="0" smtClean="0"/>
              <a:t>已出台（排名不分先后）：</a:t>
            </a:r>
            <a:endParaRPr lang="en-US" altLang="zh-CN" dirty="0" smtClean="0"/>
          </a:p>
          <a:p>
            <a:r>
              <a:rPr lang="zh-CN" altLang="en-US" dirty="0" smtClean="0"/>
              <a:t>台湾省、上海市、</a:t>
            </a:r>
            <a:r>
              <a:rPr lang="zh-CN" altLang="en-US" dirty="0"/>
              <a:t>重庆市</a:t>
            </a:r>
            <a:r>
              <a:rPr lang="zh-CN" altLang="en-US" dirty="0" smtClean="0"/>
              <a:t>、西藏自治区、</a:t>
            </a:r>
            <a:r>
              <a:rPr lang="zh-CN" altLang="en-US" dirty="0"/>
              <a:t>宁夏回族自治区</a:t>
            </a:r>
            <a:r>
              <a:rPr lang="zh-CN" altLang="en-US" dirty="0" smtClean="0"/>
              <a:t>、</a:t>
            </a:r>
            <a:r>
              <a:rPr lang="zh-CN" altLang="en-US" dirty="0"/>
              <a:t>新疆维吾尔自治区</a:t>
            </a:r>
            <a:r>
              <a:rPr lang="zh-CN" altLang="en-US" dirty="0" smtClean="0"/>
              <a:t>、山西省、湖南省、四川省、海南省、浙江省、江苏省、吉林省、黑龙江省及</a:t>
            </a:r>
            <a:r>
              <a:rPr lang="zh-CN" altLang="en-US" dirty="0"/>
              <a:t>武汉市</a:t>
            </a:r>
            <a:r>
              <a:rPr lang="zh-CN" altLang="en-US" dirty="0" smtClean="0"/>
              <a:t>、福州市等</a:t>
            </a:r>
            <a:r>
              <a:rPr lang="zh-CN" altLang="en-US" dirty="0"/>
              <a:t>志愿</a:t>
            </a:r>
            <a:r>
              <a:rPr lang="zh-CN" altLang="en-US" dirty="0" smtClean="0"/>
              <a:t>服务条例，</a:t>
            </a:r>
            <a:endParaRPr lang="en-US" altLang="zh-CN" dirty="0" smtClean="0"/>
          </a:p>
          <a:p>
            <a:r>
              <a:rPr lang="zh-CN" altLang="en-US" dirty="0" smtClean="0"/>
              <a:t>天津市、福建省、山东省、广东省、江西省、湖北省</a:t>
            </a:r>
            <a:r>
              <a:rPr lang="zh-CN" altLang="en-US" dirty="0"/>
              <a:t>等青年志愿服务</a:t>
            </a:r>
            <a:r>
              <a:rPr lang="zh-CN" altLang="en-US" dirty="0" smtClean="0"/>
              <a:t>条例</a:t>
            </a:r>
            <a:endParaRPr lang="en-US" altLang="zh-CN" dirty="0" smtClean="0"/>
          </a:p>
          <a:p>
            <a:r>
              <a:rPr lang="zh-CN" altLang="en-US" dirty="0" smtClean="0"/>
              <a:t>北京市、陕西省等志愿</a:t>
            </a:r>
            <a:r>
              <a:rPr lang="zh-CN" altLang="en-US" dirty="0"/>
              <a:t>服务促进条例，</a:t>
            </a:r>
            <a:endParaRPr lang="en-US" altLang="zh-CN" dirty="0"/>
          </a:p>
          <a:p>
            <a:r>
              <a:rPr lang="zh-CN" altLang="en-US" dirty="0"/>
              <a:t>河南省关于深入开展青年志愿服务活动的决定</a:t>
            </a:r>
            <a:r>
              <a:rPr lang="zh-CN" altLang="en-US" dirty="0" smtClean="0"/>
              <a:t>，</a:t>
            </a:r>
            <a:endParaRPr lang="en-US" altLang="zh-CN" dirty="0" smtClean="0"/>
          </a:p>
          <a:p>
            <a:r>
              <a:rPr lang="zh-CN" altLang="en-US" dirty="0" smtClean="0"/>
              <a:t>哪些省份未出台相关政策？</a:t>
            </a:r>
            <a:endParaRPr lang="en-US" altLang="zh-CN" dirty="0"/>
          </a:p>
          <a:p>
            <a:endParaRPr lang="en-US" altLang="zh-CN" dirty="0"/>
          </a:p>
          <a:p>
            <a:endParaRPr lang="en-US" altLang="zh-CN" dirty="0"/>
          </a:p>
          <a:p>
            <a:endParaRPr lang="en-US" altLang="zh-CN" dirty="0"/>
          </a:p>
          <a:p>
            <a:endParaRPr lang="zh-CN" altLang="en-US" dirty="0"/>
          </a:p>
        </p:txBody>
      </p:sp>
      <p:sp>
        <p:nvSpPr>
          <p:cNvPr id="2" name="标题 1"/>
          <p:cNvSpPr>
            <a:spLocks noGrp="1"/>
          </p:cNvSpPr>
          <p:nvPr>
            <p:ph type="title"/>
          </p:nvPr>
        </p:nvSpPr>
        <p:spPr/>
        <p:txBody>
          <a:bodyPr/>
          <a:lstStyle/>
          <a:p>
            <a:r>
              <a:rPr lang="zh-CN" altLang="en-US" dirty="0" smtClean="0"/>
              <a:t>我国各地志愿服务法律或行政法规情况</a:t>
            </a:r>
            <a:endParaRPr lang="zh-CN" altLang="en-US" dirty="0"/>
          </a:p>
        </p:txBody>
      </p:sp>
    </p:spTree>
    <p:extLst>
      <p:ext uri="{BB962C8B-B14F-4D97-AF65-F5344CB8AC3E}">
        <p14:creationId xmlns:p14="http://schemas.microsoft.com/office/powerpoint/2010/main" val="516775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20000"/>
          </a:bodyPr>
          <a:lstStyle/>
          <a:p>
            <a:r>
              <a:rPr lang="zh-CN" altLang="en-US" dirty="0" smtClean="0"/>
              <a:t>志愿</a:t>
            </a:r>
            <a:r>
              <a:rPr lang="zh-CN" altLang="en-US" dirty="0"/>
              <a:t>服务成为国家战略 </a:t>
            </a:r>
            <a:endParaRPr lang="en-US" altLang="zh-CN" dirty="0" smtClean="0"/>
          </a:p>
          <a:p>
            <a:r>
              <a:rPr lang="zh-CN" altLang="en-US" dirty="0" smtClean="0"/>
              <a:t>志愿</a:t>
            </a:r>
            <a:r>
              <a:rPr lang="zh-CN" altLang="en-US" dirty="0"/>
              <a:t>法规政策体系建立 </a:t>
            </a:r>
            <a:endParaRPr lang="en-US" altLang="zh-CN" dirty="0" smtClean="0"/>
          </a:p>
          <a:p>
            <a:r>
              <a:rPr lang="zh-CN" altLang="en-US" dirty="0" smtClean="0"/>
              <a:t>志愿</a:t>
            </a:r>
            <a:r>
              <a:rPr lang="zh-CN" altLang="en-US" dirty="0"/>
              <a:t>文化呈现多样形态 </a:t>
            </a:r>
            <a:endParaRPr lang="en-US" altLang="zh-CN" dirty="0" smtClean="0"/>
          </a:p>
          <a:p>
            <a:r>
              <a:rPr lang="zh-CN" altLang="en-US" dirty="0" smtClean="0"/>
              <a:t>志愿者</a:t>
            </a:r>
            <a:r>
              <a:rPr lang="zh-CN" altLang="en-US" dirty="0"/>
              <a:t>：从青年到全民 </a:t>
            </a:r>
            <a:endParaRPr lang="en-US" altLang="zh-CN" dirty="0" smtClean="0"/>
          </a:p>
          <a:p>
            <a:r>
              <a:rPr lang="zh-CN" altLang="en-US" dirty="0" smtClean="0"/>
              <a:t>志愿</a:t>
            </a:r>
            <a:r>
              <a:rPr lang="zh-CN" altLang="en-US" dirty="0"/>
              <a:t>服务：从社区到社会 </a:t>
            </a:r>
            <a:endParaRPr lang="en-US" altLang="zh-CN" dirty="0" smtClean="0"/>
          </a:p>
          <a:p>
            <a:r>
              <a:rPr lang="zh-CN" altLang="en-US" dirty="0" smtClean="0"/>
              <a:t>志愿</a:t>
            </a:r>
            <a:r>
              <a:rPr lang="zh-CN" altLang="en-US" dirty="0"/>
              <a:t>服务组织分层发展 </a:t>
            </a:r>
            <a:endParaRPr lang="en-US" altLang="zh-CN" dirty="0" smtClean="0"/>
          </a:p>
          <a:p>
            <a:r>
              <a:rPr lang="zh-CN" altLang="en-US" dirty="0" smtClean="0"/>
              <a:t>志愿</a:t>
            </a:r>
            <a:r>
              <a:rPr lang="zh-CN" altLang="en-US" dirty="0"/>
              <a:t>服务项目分类实施 </a:t>
            </a:r>
            <a:endParaRPr lang="en-US" altLang="zh-CN" dirty="0" smtClean="0"/>
          </a:p>
          <a:p>
            <a:r>
              <a:rPr lang="zh-CN" altLang="en-US" dirty="0" smtClean="0"/>
              <a:t>社</a:t>
            </a:r>
            <a:r>
              <a:rPr lang="zh-CN" altLang="en-US" dirty="0"/>
              <a:t>工与志愿者合作日趋普遍 </a:t>
            </a:r>
            <a:endParaRPr lang="en-US" altLang="zh-CN" dirty="0" smtClean="0"/>
          </a:p>
          <a:p>
            <a:r>
              <a:rPr lang="zh-CN" altLang="en-US" dirty="0" smtClean="0"/>
              <a:t>志愿</a:t>
            </a:r>
            <a:r>
              <a:rPr lang="zh-CN" altLang="en-US" dirty="0"/>
              <a:t>服务督导评估机制逐步建立 </a:t>
            </a:r>
            <a:endParaRPr lang="en-US" altLang="zh-CN" dirty="0" smtClean="0"/>
          </a:p>
          <a:p>
            <a:r>
              <a:rPr lang="zh-CN" altLang="en-US" dirty="0" smtClean="0"/>
              <a:t>“邻里守望”</a:t>
            </a:r>
            <a:r>
              <a:rPr lang="zh-CN" altLang="en-US" dirty="0"/>
              <a:t>志愿服务成为国际</a:t>
            </a:r>
            <a:r>
              <a:rPr lang="zh-CN" altLang="en-US" dirty="0" smtClean="0"/>
              <a:t>品牌</a:t>
            </a:r>
            <a:endParaRPr lang="zh-CN" altLang="en-US" dirty="0"/>
          </a:p>
        </p:txBody>
      </p:sp>
      <p:sp>
        <p:nvSpPr>
          <p:cNvPr id="2" name="标题 1"/>
          <p:cNvSpPr>
            <a:spLocks noGrp="1"/>
          </p:cNvSpPr>
          <p:nvPr>
            <p:ph type="title"/>
          </p:nvPr>
        </p:nvSpPr>
        <p:spPr>
          <a:xfrm>
            <a:off x="838199" y="365125"/>
            <a:ext cx="10741819" cy="1325563"/>
          </a:xfrm>
        </p:spPr>
        <p:txBody>
          <a:bodyPr>
            <a:normAutofit/>
          </a:bodyPr>
          <a:lstStyle/>
          <a:p>
            <a:r>
              <a:rPr lang="zh-CN" altLang="en-US" dirty="0"/>
              <a:t>中国志愿服务</a:t>
            </a:r>
            <a:r>
              <a:rPr lang="zh-CN" altLang="en-US" dirty="0" smtClean="0"/>
              <a:t>发展的十</a:t>
            </a:r>
            <a:r>
              <a:rPr lang="zh-CN" altLang="en-US" dirty="0"/>
              <a:t>大趋势 （</a:t>
            </a:r>
            <a:r>
              <a:rPr lang="zh-CN" altLang="en-US" dirty="0" smtClean="0"/>
              <a:t>谭建光）</a:t>
            </a:r>
            <a:endParaRPr lang="zh-CN" altLang="en-US" dirty="0"/>
          </a:p>
        </p:txBody>
      </p:sp>
    </p:spTree>
    <p:extLst>
      <p:ext uri="{BB962C8B-B14F-4D97-AF65-F5344CB8AC3E}">
        <p14:creationId xmlns:p14="http://schemas.microsoft.com/office/powerpoint/2010/main" val="2666623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i="1" u="sng" dirty="0"/>
              <a:t>招募、 培训、 </a:t>
            </a:r>
            <a:r>
              <a:rPr lang="zh-CN" altLang="en-US" i="1" u="sng" dirty="0" smtClean="0"/>
              <a:t>评价（考核）和保障、激励</a:t>
            </a:r>
            <a:r>
              <a:rPr lang="zh-CN" altLang="en-US" dirty="0" smtClean="0"/>
              <a:t>等研究</a:t>
            </a:r>
            <a:endParaRPr lang="en-US" altLang="zh-CN" dirty="0"/>
          </a:p>
          <a:p>
            <a:r>
              <a:rPr lang="zh-CN" altLang="en-US" dirty="0"/>
              <a:t>志愿</a:t>
            </a:r>
            <a:r>
              <a:rPr lang="zh-CN" altLang="en-US" dirty="0" smtClean="0"/>
              <a:t>服务</a:t>
            </a:r>
            <a:r>
              <a:rPr lang="zh-CN" altLang="en-US" i="1" u="sng" dirty="0" smtClean="0"/>
              <a:t>法制化</a:t>
            </a:r>
            <a:r>
              <a:rPr lang="zh-CN" altLang="en-US" i="1" u="sng" dirty="0"/>
              <a:t>、</a:t>
            </a:r>
            <a:r>
              <a:rPr lang="zh-CN" altLang="en-US" i="1" u="sng" dirty="0" smtClean="0"/>
              <a:t>专业化</a:t>
            </a:r>
            <a:r>
              <a:rPr lang="zh-CN" altLang="en-US" dirty="0" smtClean="0"/>
              <a:t>等研究</a:t>
            </a:r>
            <a:endParaRPr lang="en-US" altLang="zh-CN" dirty="0" smtClean="0"/>
          </a:p>
          <a:p>
            <a:r>
              <a:rPr lang="en-US" altLang="zh-CN" i="1" u="sng" dirty="0"/>
              <a:t>《 </a:t>
            </a:r>
            <a:r>
              <a:rPr lang="zh-CN" altLang="en-US" i="1" u="sng" dirty="0"/>
              <a:t>志愿者</a:t>
            </a:r>
            <a:r>
              <a:rPr lang="en-US" altLang="zh-CN" i="1" u="sng" dirty="0"/>
              <a:t>》</a:t>
            </a:r>
            <a:r>
              <a:rPr lang="zh-CN" altLang="en-US" dirty="0"/>
              <a:t>（马克 </a:t>
            </a:r>
            <a:r>
              <a:rPr lang="en-US" altLang="zh-CN" dirty="0"/>
              <a:t>·</a:t>
            </a:r>
            <a:r>
              <a:rPr lang="zh-CN" altLang="en-US" dirty="0"/>
              <a:t>Ａ</a:t>
            </a:r>
            <a:r>
              <a:rPr lang="en-US" altLang="zh-CN" dirty="0"/>
              <a:t>· </a:t>
            </a:r>
            <a:r>
              <a:rPr lang="zh-CN" altLang="en-US" dirty="0"/>
              <a:t>缪其克和约翰 </a:t>
            </a:r>
            <a:r>
              <a:rPr lang="en-US" altLang="zh-CN" dirty="0"/>
              <a:t>· </a:t>
            </a:r>
            <a:r>
              <a:rPr lang="zh-CN" altLang="en-US" dirty="0"/>
              <a:t>威尔逊著，中国人民大学</a:t>
            </a:r>
            <a:r>
              <a:rPr lang="zh-CN" altLang="en-US" i="1" u="sng" dirty="0"/>
              <a:t>魏娜教授组织翻译</a:t>
            </a:r>
            <a:r>
              <a:rPr lang="zh-CN" altLang="en-US" dirty="0"/>
              <a:t>）</a:t>
            </a:r>
            <a:endParaRPr lang="en-US" altLang="zh-CN" dirty="0"/>
          </a:p>
          <a:p>
            <a:endParaRPr lang="en-US" altLang="zh-CN" dirty="0"/>
          </a:p>
          <a:p>
            <a:endParaRPr lang="zh-CN" altLang="en-US" dirty="0"/>
          </a:p>
        </p:txBody>
      </p:sp>
      <p:sp>
        <p:nvSpPr>
          <p:cNvPr id="2" name="标题 1"/>
          <p:cNvSpPr>
            <a:spLocks noGrp="1"/>
          </p:cNvSpPr>
          <p:nvPr>
            <p:ph type="title"/>
          </p:nvPr>
        </p:nvSpPr>
        <p:spPr/>
        <p:txBody>
          <a:bodyPr/>
          <a:lstStyle/>
          <a:p>
            <a:r>
              <a:rPr lang="zh-CN" altLang="en-US" dirty="0" smtClean="0"/>
              <a:t>志愿服务研究概况</a:t>
            </a:r>
            <a:endParaRPr lang="zh-CN" altLang="en-US" dirty="0"/>
          </a:p>
        </p:txBody>
      </p:sp>
    </p:spTree>
    <p:extLst>
      <p:ext uri="{BB962C8B-B14F-4D97-AF65-F5344CB8AC3E}">
        <p14:creationId xmlns:p14="http://schemas.microsoft.com/office/powerpoint/2010/main" val="2836765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5775" y="1825624"/>
            <a:ext cx="11294269" cy="4646613"/>
          </a:xfrm>
        </p:spPr>
        <p:txBody>
          <a:bodyPr>
            <a:normAutofit fontScale="85000" lnSpcReduction="20000"/>
          </a:bodyPr>
          <a:lstStyle/>
          <a:p>
            <a:r>
              <a:rPr lang="zh-CN" altLang="en-US" dirty="0"/>
              <a:t>志愿</a:t>
            </a:r>
            <a:r>
              <a:rPr lang="zh-CN" altLang="en-US" dirty="0" smtClean="0"/>
              <a:t>精神是</a:t>
            </a:r>
            <a:r>
              <a:rPr lang="zh-CN" altLang="en-US" dirty="0"/>
              <a:t>志愿服务活动的</a:t>
            </a:r>
            <a:r>
              <a:rPr lang="zh-CN" altLang="en-US" i="1" u="sng" dirty="0"/>
              <a:t>意义诠释</a:t>
            </a:r>
            <a:r>
              <a:rPr lang="zh-CN" altLang="en-US" dirty="0"/>
              <a:t>和</a:t>
            </a:r>
            <a:r>
              <a:rPr lang="zh-CN" altLang="en-US" sz="2900" i="1" u="sng" dirty="0"/>
              <a:t>志愿者的价值坐标</a:t>
            </a:r>
            <a:r>
              <a:rPr lang="zh-CN" altLang="en-US" dirty="0" smtClean="0"/>
              <a:t>。</a:t>
            </a:r>
            <a:endParaRPr lang="en-US" altLang="zh-CN" dirty="0" smtClean="0"/>
          </a:p>
          <a:p>
            <a:r>
              <a:rPr lang="zh-CN" altLang="en-US" dirty="0" smtClean="0"/>
              <a:t>志愿</a:t>
            </a:r>
            <a:r>
              <a:rPr lang="zh-CN" altLang="en-US" dirty="0"/>
              <a:t>精神是一种利他主义和集体主义的精神，是</a:t>
            </a:r>
            <a:r>
              <a:rPr lang="zh-CN" altLang="en-US" dirty="0" smtClean="0"/>
              <a:t>个人或</a:t>
            </a:r>
            <a:r>
              <a:rPr lang="zh-CN" altLang="en-US" dirty="0"/>
              <a:t>组织自愿的不求私利与报酬的社会理念</a:t>
            </a:r>
            <a:r>
              <a:rPr lang="zh-CN" altLang="en-US" dirty="0" smtClean="0"/>
              <a:t>，是无偿</a:t>
            </a:r>
            <a:r>
              <a:rPr lang="zh-CN" altLang="en-US" dirty="0"/>
              <a:t>的为</a:t>
            </a:r>
            <a:r>
              <a:rPr lang="zh-CN" altLang="en-US" dirty="0" smtClean="0"/>
              <a:t>他人</a:t>
            </a:r>
            <a:r>
              <a:rPr lang="zh-CN" altLang="en-US" dirty="0"/>
              <a:t>和社会奉献自己的</a:t>
            </a:r>
            <a:r>
              <a:rPr lang="zh-CN" altLang="en-US" sz="2900" i="1" u="sng" dirty="0"/>
              <a:t>财富与时间的伦理精神</a:t>
            </a:r>
            <a:r>
              <a:rPr lang="zh-CN" altLang="en-US" dirty="0" smtClean="0"/>
              <a:t>。</a:t>
            </a:r>
            <a:endParaRPr lang="en-US" altLang="zh-CN" dirty="0" smtClean="0"/>
          </a:p>
          <a:p>
            <a:r>
              <a:rPr lang="zh-CN" altLang="en-US" dirty="0" smtClean="0"/>
              <a:t>志愿</a:t>
            </a:r>
            <a:r>
              <a:rPr lang="zh-CN" altLang="en-US" dirty="0"/>
              <a:t>精神</a:t>
            </a:r>
            <a:r>
              <a:rPr lang="zh-CN" altLang="en-US" dirty="0" smtClean="0"/>
              <a:t>具有</a:t>
            </a:r>
            <a:r>
              <a:rPr lang="zh-CN" altLang="en-US" i="1" u="sng" dirty="0"/>
              <a:t>公益性、 非强制性、 无偿性、 奉献性</a:t>
            </a:r>
            <a:r>
              <a:rPr lang="zh-CN" altLang="en-US" dirty="0"/>
              <a:t>等等</a:t>
            </a:r>
            <a:r>
              <a:rPr lang="zh-CN" altLang="en-US" dirty="0" smtClean="0"/>
              <a:t>特点，强调</a:t>
            </a:r>
            <a:r>
              <a:rPr lang="zh-CN" altLang="en-US" i="1" u="sng" dirty="0"/>
              <a:t>互助与</a:t>
            </a:r>
            <a:r>
              <a:rPr lang="zh-CN" altLang="en-US" i="1" u="sng" dirty="0" smtClean="0"/>
              <a:t>自助、</a:t>
            </a:r>
            <a:r>
              <a:rPr lang="zh-CN" altLang="en-US" i="1" u="sng" dirty="0"/>
              <a:t>慈善与为人</a:t>
            </a:r>
            <a:r>
              <a:rPr lang="zh-CN" altLang="en-US" i="1" u="sng" dirty="0" smtClean="0"/>
              <a:t>服务、参与、</a:t>
            </a:r>
            <a:r>
              <a:rPr lang="zh-CN" altLang="en-US" i="1" u="sng" dirty="0"/>
              <a:t>独立与</a:t>
            </a:r>
            <a:r>
              <a:rPr lang="zh-CN" altLang="en-US" i="1" u="sng" dirty="0" smtClean="0"/>
              <a:t>自治、</a:t>
            </a:r>
            <a:r>
              <a:rPr lang="zh-CN" altLang="en-US" i="1" u="sng" dirty="0"/>
              <a:t>倡导 </a:t>
            </a:r>
            <a:r>
              <a:rPr lang="zh-CN" altLang="en-US" i="1" u="sng" dirty="0" smtClean="0"/>
              <a:t>、</a:t>
            </a:r>
            <a:r>
              <a:rPr lang="zh-CN" altLang="en-US" i="1" u="sng" dirty="0"/>
              <a:t>社会</a:t>
            </a:r>
            <a:r>
              <a:rPr lang="zh-CN" altLang="en-US" i="1" u="sng" dirty="0" smtClean="0"/>
              <a:t>资本</a:t>
            </a:r>
            <a:r>
              <a:rPr lang="zh-CN" altLang="en-US" dirty="0" smtClean="0"/>
              <a:t>（信任、规范、网络与合作），是</a:t>
            </a:r>
            <a:r>
              <a:rPr lang="zh-CN" altLang="en-US" dirty="0"/>
              <a:t>社会</a:t>
            </a:r>
            <a:r>
              <a:rPr lang="zh-CN" altLang="en-US" dirty="0" smtClean="0"/>
              <a:t>个体对</a:t>
            </a:r>
            <a:r>
              <a:rPr lang="zh-CN" altLang="en-US" i="1" u="sng" dirty="0"/>
              <a:t>生命价值、 社会人类和人生观</a:t>
            </a:r>
            <a:r>
              <a:rPr lang="zh-CN" altLang="en-US" dirty="0"/>
              <a:t>的一种积极态度</a:t>
            </a:r>
            <a:r>
              <a:rPr lang="zh-CN" altLang="en-US" dirty="0" smtClean="0"/>
              <a:t>。</a:t>
            </a:r>
            <a:endParaRPr lang="en-US" altLang="zh-CN" dirty="0" smtClean="0"/>
          </a:p>
          <a:p>
            <a:r>
              <a:rPr lang="zh-CN" altLang="en-US" dirty="0" smtClean="0"/>
              <a:t>“ </a:t>
            </a:r>
            <a:r>
              <a:rPr lang="zh-CN" altLang="en-US" dirty="0"/>
              <a:t>不以</a:t>
            </a:r>
            <a:r>
              <a:rPr lang="zh-CN" altLang="en-US" i="1" u="sng" dirty="0"/>
              <a:t>利益、金钱、扬名</a:t>
            </a:r>
            <a:r>
              <a:rPr lang="zh-CN" altLang="en-US" dirty="0"/>
              <a:t>为目的，而是为了</a:t>
            </a:r>
            <a:r>
              <a:rPr lang="zh-CN" altLang="en-US" i="1" u="sng" dirty="0"/>
              <a:t>近邻乃至世界</a:t>
            </a:r>
            <a:r>
              <a:rPr lang="zh-CN" altLang="en-US" dirty="0"/>
              <a:t>进行贡献活动者</a:t>
            </a:r>
            <a:r>
              <a:rPr lang="zh-CN" altLang="en-US" dirty="0" smtClean="0"/>
              <a:t>”（</a:t>
            </a:r>
            <a:r>
              <a:rPr lang="zh-CN" altLang="en-US" dirty="0"/>
              <a:t>联合国 </a:t>
            </a:r>
            <a:r>
              <a:rPr lang="zh-CN" altLang="en-US" dirty="0" smtClean="0"/>
              <a:t>） </a:t>
            </a:r>
            <a:endParaRPr lang="en-US" altLang="zh-CN" dirty="0" smtClean="0"/>
          </a:p>
          <a:p>
            <a:r>
              <a:rPr lang="zh-CN" altLang="en-US" dirty="0" smtClean="0"/>
              <a:t>“</a:t>
            </a:r>
            <a:r>
              <a:rPr lang="zh-CN" altLang="en-US" dirty="0"/>
              <a:t>不以物质报酬为目的，利用自己的</a:t>
            </a:r>
            <a:r>
              <a:rPr lang="zh-CN" altLang="en-US" i="1" u="sng" dirty="0"/>
              <a:t>时间</a:t>
            </a:r>
            <a:r>
              <a:rPr lang="zh-CN" altLang="en-US" i="1" u="sng" dirty="0" smtClean="0"/>
              <a:t>、技能</a:t>
            </a:r>
            <a:r>
              <a:rPr lang="zh-CN" altLang="en-US" i="1" u="sng" dirty="0"/>
              <a:t>等资源</a:t>
            </a:r>
            <a:r>
              <a:rPr lang="zh-CN" altLang="en-US" dirty="0"/>
              <a:t>，自愿为社会和他人提供服务和帮助的人</a:t>
            </a:r>
            <a:r>
              <a:rPr lang="zh-CN" altLang="en-US" dirty="0" smtClean="0"/>
              <a:t>”（</a:t>
            </a:r>
            <a:r>
              <a:rPr lang="en-US" altLang="zh-CN" dirty="0" smtClean="0"/>
              <a:t>《</a:t>
            </a:r>
            <a:r>
              <a:rPr lang="zh-CN" altLang="en-US" dirty="0"/>
              <a:t>中国注册志愿者管理</a:t>
            </a:r>
            <a:r>
              <a:rPr lang="zh-CN" altLang="en-US" dirty="0" smtClean="0"/>
              <a:t>办法</a:t>
            </a:r>
            <a:r>
              <a:rPr lang="en-US" altLang="zh-CN" dirty="0" smtClean="0"/>
              <a:t>》</a:t>
            </a:r>
            <a:r>
              <a:rPr lang="zh-CN" altLang="en-US" dirty="0" smtClean="0"/>
              <a:t>）</a:t>
            </a:r>
            <a:endParaRPr lang="en-US" altLang="zh-CN" dirty="0" smtClean="0"/>
          </a:p>
          <a:p>
            <a:r>
              <a:rPr lang="zh-CN" altLang="en-US" sz="2900" b="1" i="1" u="sng" dirty="0" smtClean="0"/>
              <a:t>思考</a:t>
            </a:r>
            <a:r>
              <a:rPr lang="zh-CN" altLang="en-US" sz="2900" b="1" i="1" u="sng" dirty="0"/>
              <a:t>：</a:t>
            </a:r>
            <a:endParaRPr lang="en-US" altLang="zh-CN" sz="2900" b="1" i="1" u="sng" dirty="0"/>
          </a:p>
          <a:p>
            <a:r>
              <a:rPr lang="en-US" altLang="zh-CN" dirty="0" smtClean="0"/>
              <a:t>1</a:t>
            </a:r>
            <a:r>
              <a:rPr lang="zh-CN" altLang="en-US" dirty="0" smtClean="0"/>
              <a:t>为什么要做志愿者？</a:t>
            </a:r>
            <a:endParaRPr lang="en-US" altLang="zh-CN" dirty="0" smtClean="0"/>
          </a:p>
          <a:p>
            <a:r>
              <a:rPr lang="en-US" altLang="zh-CN" dirty="0" smtClean="0"/>
              <a:t>2</a:t>
            </a:r>
            <a:r>
              <a:rPr lang="zh-CN" altLang="en-US" dirty="0" smtClean="0"/>
              <a:t>如何做志愿者？</a:t>
            </a:r>
            <a:endParaRPr lang="en-US" altLang="zh-CN" dirty="0" smtClean="0"/>
          </a:p>
          <a:p>
            <a:r>
              <a:rPr lang="en-US" altLang="zh-CN" dirty="0" smtClean="0"/>
              <a:t>3</a:t>
            </a:r>
            <a:r>
              <a:rPr lang="zh-CN" altLang="en-US" dirty="0" smtClean="0"/>
              <a:t>为</a:t>
            </a:r>
            <a:r>
              <a:rPr lang="zh-CN" altLang="en-US" dirty="0"/>
              <a:t>谁做志愿者？</a:t>
            </a:r>
            <a:endParaRPr lang="en-US" altLang="zh-CN" dirty="0"/>
          </a:p>
          <a:p>
            <a:r>
              <a:rPr lang="en-US" altLang="zh-CN" dirty="0" smtClean="0"/>
              <a:t>4</a:t>
            </a:r>
            <a:r>
              <a:rPr lang="zh-CN" altLang="en-US" dirty="0" smtClean="0"/>
              <a:t>有什么风险？</a:t>
            </a:r>
            <a:endParaRPr lang="en-US" altLang="zh-CN" dirty="0"/>
          </a:p>
          <a:p>
            <a:r>
              <a:rPr lang="en-US" altLang="zh-CN" dirty="0" smtClean="0"/>
              <a:t>5</a:t>
            </a:r>
            <a:r>
              <a:rPr lang="zh-CN" altLang="en-US" dirty="0" smtClean="0"/>
              <a:t>有什么效果？</a:t>
            </a:r>
            <a:endParaRPr lang="zh-CN" altLang="en-US" dirty="0"/>
          </a:p>
        </p:txBody>
      </p:sp>
      <p:sp>
        <p:nvSpPr>
          <p:cNvPr id="2" name="标题 1"/>
          <p:cNvSpPr>
            <a:spLocks noGrp="1"/>
          </p:cNvSpPr>
          <p:nvPr>
            <p:ph type="title"/>
          </p:nvPr>
        </p:nvSpPr>
        <p:spPr/>
        <p:txBody>
          <a:bodyPr/>
          <a:lstStyle/>
          <a:p>
            <a:r>
              <a:rPr lang="zh-CN" altLang="en-US" dirty="0" smtClean="0"/>
              <a:t>志愿精神和志愿者</a:t>
            </a:r>
            <a:endParaRPr lang="zh-CN" altLang="en-US" dirty="0"/>
          </a:p>
        </p:txBody>
      </p:sp>
    </p:spTree>
    <p:extLst>
      <p:ext uri="{BB962C8B-B14F-4D97-AF65-F5344CB8AC3E}">
        <p14:creationId xmlns:p14="http://schemas.microsoft.com/office/powerpoint/2010/main" val="1484066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62500" lnSpcReduction="20000"/>
          </a:bodyPr>
          <a:lstStyle/>
          <a:p>
            <a:r>
              <a:rPr lang="zh-CN" altLang="en-US" sz="3300" i="1" u="sng" dirty="0"/>
              <a:t>培训内容包括</a:t>
            </a:r>
            <a:r>
              <a:rPr lang="zh-CN" altLang="en-US" dirty="0" smtClean="0"/>
              <a:t>：</a:t>
            </a:r>
            <a:endParaRPr lang="en-US" altLang="zh-CN" dirty="0" smtClean="0"/>
          </a:p>
          <a:p>
            <a:r>
              <a:rPr lang="zh-CN" altLang="en-US" dirty="0" smtClean="0"/>
              <a:t>（</a:t>
            </a:r>
            <a:r>
              <a:rPr lang="en-US" altLang="zh-CN" dirty="0"/>
              <a:t>1</a:t>
            </a:r>
            <a:r>
              <a:rPr lang="zh-CN" altLang="en-US" dirty="0"/>
              <a:t>）提高对</a:t>
            </a:r>
            <a:r>
              <a:rPr lang="zh-CN" altLang="en-US" sz="3300" i="1" u="sng" dirty="0"/>
              <a:t>吸烟危害的认知</a:t>
            </a:r>
            <a:r>
              <a:rPr lang="zh-CN" altLang="en-US" dirty="0"/>
              <a:t>，方法为讲座指导、影像</a:t>
            </a:r>
            <a:r>
              <a:rPr lang="zh-CN" altLang="en-US" dirty="0" smtClean="0"/>
              <a:t>展览</a:t>
            </a:r>
            <a:r>
              <a:rPr lang="zh-CN" altLang="en-US" dirty="0"/>
              <a:t>、榜样模仿训练、小组交流等</a:t>
            </a:r>
            <a:r>
              <a:rPr lang="zh-CN" altLang="en-US" dirty="0" smtClean="0"/>
              <a:t>；</a:t>
            </a:r>
            <a:endParaRPr lang="en-US" altLang="zh-CN" dirty="0" smtClean="0"/>
          </a:p>
          <a:p>
            <a:r>
              <a:rPr lang="zh-CN" altLang="en-US" dirty="0" smtClean="0"/>
              <a:t>（</a:t>
            </a:r>
            <a:r>
              <a:rPr lang="en-US" altLang="zh-CN" dirty="0"/>
              <a:t>2</a:t>
            </a:r>
            <a:r>
              <a:rPr lang="zh-CN" altLang="en-US" dirty="0"/>
              <a:t>）对</a:t>
            </a:r>
            <a:r>
              <a:rPr lang="zh-CN" altLang="en-US" sz="3300" i="1" u="sng" dirty="0"/>
              <a:t>控烟技巧的培训</a:t>
            </a:r>
            <a:r>
              <a:rPr lang="zh-CN" altLang="en-US" dirty="0"/>
              <a:t>，</a:t>
            </a:r>
            <a:r>
              <a:rPr lang="zh-CN" altLang="en-US" dirty="0" smtClean="0"/>
              <a:t>包括技巧</a:t>
            </a:r>
            <a:r>
              <a:rPr lang="zh-CN" altLang="en-US" dirty="0"/>
              <a:t>指导、监控训练、经验交流等</a:t>
            </a:r>
            <a:r>
              <a:rPr lang="zh-CN" altLang="en-US" dirty="0" smtClean="0"/>
              <a:t>；</a:t>
            </a:r>
            <a:endParaRPr lang="en-US" altLang="zh-CN" dirty="0" smtClean="0"/>
          </a:p>
          <a:p>
            <a:r>
              <a:rPr lang="zh-CN" altLang="en-US" dirty="0" smtClean="0"/>
              <a:t>（</a:t>
            </a:r>
            <a:r>
              <a:rPr lang="en-US" altLang="zh-CN" dirty="0"/>
              <a:t>3</a:t>
            </a:r>
            <a:r>
              <a:rPr lang="zh-CN" altLang="en-US" dirty="0"/>
              <a:t>）控烟效能的训练，</a:t>
            </a:r>
            <a:r>
              <a:rPr lang="zh-CN" altLang="en-US" dirty="0" smtClean="0"/>
              <a:t>包括自信心训练</a:t>
            </a:r>
            <a:r>
              <a:rPr lang="zh-CN" altLang="en-US" dirty="0"/>
              <a:t>、成功体验介绍、小组成员支持等</a:t>
            </a:r>
            <a:r>
              <a:rPr lang="zh-CN" altLang="en-US" dirty="0" smtClean="0"/>
              <a:t>；</a:t>
            </a:r>
            <a:endParaRPr lang="en-US" altLang="zh-CN" dirty="0" smtClean="0"/>
          </a:p>
          <a:p>
            <a:r>
              <a:rPr lang="zh-CN" altLang="en-US" dirty="0" smtClean="0"/>
              <a:t>（</a:t>
            </a:r>
            <a:r>
              <a:rPr lang="en-US" altLang="zh-CN" dirty="0"/>
              <a:t>4</a:t>
            </a:r>
            <a:r>
              <a:rPr lang="zh-CN" altLang="en-US" dirty="0"/>
              <a:t>）自愿者</a:t>
            </a:r>
            <a:r>
              <a:rPr lang="zh-CN" altLang="en-US" dirty="0" smtClean="0"/>
              <a:t>激励</a:t>
            </a:r>
            <a:r>
              <a:rPr lang="zh-CN" altLang="en-US" dirty="0"/>
              <a:t>机制。 </a:t>
            </a:r>
            <a:endParaRPr lang="en-US" altLang="zh-CN" dirty="0" smtClean="0"/>
          </a:p>
          <a:p>
            <a:r>
              <a:rPr lang="zh-CN" altLang="en-US" dirty="0" smtClean="0"/>
              <a:t>通过担任</a:t>
            </a:r>
            <a:r>
              <a:rPr lang="zh-CN" altLang="en-US" dirty="0"/>
              <a:t>控烟</a:t>
            </a:r>
            <a:r>
              <a:rPr lang="zh-CN" altLang="en-US" sz="3300" i="1" u="sng" dirty="0"/>
              <a:t>志愿者得到的收获</a:t>
            </a:r>
            <a:r>
              <a:rPr lang="zh-CN" altLang="en-US" dirty="0"/>
              <a:t>按大小依次为 </a:t>
            </a:r>
            <a:r>
              <a:rPr lang="zh-CN" altLang="en-US" dirty="0" smtClean="0"/>
              <a:t>：</a:t>
            </a:r>
            <a:endParaRPr lang="en-US" altLang="zh-CN" dirty="0" smtClean="0"/>
          </a:p>
          <a:p>
            <a:r>
              <a:rPr lang="zh-CN" altLang="en-US" dirty="0" smtClean="0"/>
              <a:t>（</a:t>
            </a:r>
            <a:r>
              <a:rPr lang="en-US" altLang="zh-CN" dirty="0"/>
              <a:t>1</a:t>
            </a:r>
            <a:r>
              <a:rPr lang="zh-CN" altLang="en-US" dirty="0"/>
              <a:t>）帮助他人</a:t>
            </a:r>
            <a:r>
              <a:rPr lang="zh-CN" altLang="en-US" dirty="0" smtClean="0"/>
              <a:t>的同时</a:t>
            </a:r>
            <a:r>
              <a:rPr lang="zh-CN" altLang="en-US" dirty="0"/>
              <a:t>提高了自己的</a:t>
            </a:r>
            <a:r>
              <a:rPr lang="zh-CN" altLang="en-US" sz="3600" i="1" u="sng" dirty="0"/>
              <a:t>幸福感</a:t>
            </a:r>
            <a:r>
              <a:rPr lang="zh-CN" altLang="en-US" dirty="0"/>
              <a:t>（</a:t>
            </a:r>
            <a:r>
              <a:rPr lang="en-US" altLang="zh-CN" dirty="0"/>
              <a:t>58.68%</a:t>
            </a:r>
            <a:r>
              <a:rPr lang="zh-CN" altLang="en-US" dirty="0"/>
              <a:t>）</a:t>
            </a:r>
            <a:r>
              <a:rPr lang="zh-CN" altLang="en-US" dirty="0" smtClean="0"/>
              <a:t>；</a:t>
            </a:r>
            <a:endParaRPr lang="en-US" altLang="zh-CN" dirty="0" smtClean="0"/>
          </a:p>
          <a:p>
            <a:r>
              <a:rPr lang="zh-CN" altLang="en-US" dirty="0" smtClean="0"/>
              <a:t>（</a:t>
            </a:r>
            <a:r>
              <a:rPr lang="en-US" altLang="zh-CN" dirty="0"/>
              <a:t>2</a:t>
            </a:r>
            <a:r>
              <a:rPr lang="zh-CN" altLang="en-US" dirty="0"/>
              <a:t>）锻炼了自己 的 </a:t>
            </a:r>
            <a:r>
              <a:rPr lang="zh-CN" altLang="en-US" sz="3600" i="1" u="sng" dirty="0"/>
              <a:t>能 力</a:t>
            </a:r>
            <a:r>
              <a:rPr lang="zh-CN" altLang="en-US" dirty="0" smtClean="0"/>
              <a:t>（</a:t>
            </a:r>
            <a:r>
              <a:rPr lang="en-US" altLang="zh-CN" dirty="0"/>
              <a:t>34.90%</a:t>
            </a:r>
            <a:r>
              <a:rPr lang="zh-CN" altLang="en-US" dirty="0"/>
              <a:t>）</a:t>
            </a:r>
            <a:r>
              <a:rPr lang="zh-CN" altLang="en-US" dirty="0" smtClean="0"/>
              <a:t>；</a:t>
            </a:r>
            <a:endParaRPr lang="en-US" altLang="zh-CN" dirty="0" smtClean="0"/>
          </a:p>
          <a:p>
            <a:r>
              <a:rPr lang="zh-CN" altLang="en-US" dirty="0" smtClean="0"/>
              <a:t>（</a:t>
            </a:r>
            <a:r>
              <a:rPr lang="en-US" altLang="zh-CN" dirty="0"/>
              <a:t>3</a:t>
            </a:r>
            <a:r>
              <a:rPr lang="zh-CN" altLang="en-US" dirty="0"/>
              <a:t>）激发人生的</a:t>
            </a:r>
            <a:r>
              <a:rPr lang="zh-CN" altLang="en-US" sz="3600" i="1" u="sng" dirty="0"/>
              <a:t>积极态度和价值观 </a:t>
            </a:r>
            <a:r>
              <a:rPr lang="zh-CN" altLang="en-US" dirty="0"/>
              <a:t>（</a:t>
            </a:r>
            <a:r>
              <a:rPr lang="en-US" altLang="zh-CN" dirty="0"/>
              <a:t>30.58%</a:t>
            </a:r>
            <a:r>
              <a:rPr lang="zh-CN" altLang="en-US" dirty="0"/>
              <a:t>）</a:t>
            </a:r>
            <a:r>
              <a:rPr lang="zh-CN" altLang="en-US" dirty="0" smtClean="0"/>
              <a:t>；</a:t>
            </a:r>
            <a:endParaRPr lang="en-US" altLang="zh-CN" dirty="0" smtClean="0"/>
          </a:p>
          <a:p>
            <a:r>
              <a:rPr lang="zh-CN" altLang="en-US" dirty="0" smtClean="0"/>
              <a:t>（</a:t>
            </a:r>
            <a:r>
              <a:rPr lang="en-US" altLang="zh-CN" dirty="0"/>
              <a:t>4</a:t>
            </a:r>
            <a:r>
              <a:rPr lang="zh-CN" altLang="en-US" dirty="0" smtClean="0"/>
              <a:t>）完成</a:t>
            </a:r>
            <a:r>
              <a:rPr lang="zh-CN" altLang="en-US" dirty="0"/>
              <a:t>上级交给的</a:t>
            </a:r>
            <a:r>
              <a:rPr lang="zh-CN" altLang="en-US" sz="3600" i="1" u="sng" dirty="0"/>
              <a:t>任务</a:t>
            </a:r>
            <a:r>
              <a:rPr lang="zh-CN" altLang="en-US" dirty="0"/>
              <a:t>（</a:t>
            </a:r>
            <a:r>
              <a:rPr lang="en-US" altLang="zh-CN" dirty="0"/>
              <a:t>24.8.0%</a:t>
            </a:r>
            <a:r>
              <a:rPr lang="zh-CN" altLang="en-US" dirty="0"/>
              <a:t>）。 </a:t>
            </a:r>
            <a:br>
              <a:rPr lang="zh-CN" altLang="en-US" dirty="0"/>
            </a:br>
            <a:endParaRPr lang="zh-CN" altLang="en-US" dirty="0"/>
          </a:p>
        </p:txBody>
      </p:sp>
      <p:sp>
        <p:nvSpPr>
          <p:cNvPr id="2" name="标题 1"/>
          <p:cNvSpPr>
            <a:spLocks noGrp="1"/>
          </p:cNvSpPr>
          <p:nvPr>
            <p:ph type="title"/>
          </p:nvPr>
        </p:nvSpPr>
        <p:spPr/>
        <p:txBody>
          <a:bodyPr/>
          <a:lstStyle/>
          <a:p>
            <a:r>
              <a:rPr lang="zh-CN" altLang="en-US" dirty="0" smtClean="0"/>
              <a:t>中山大学附三院控烟志愿者研究案例①</a:t>
            </a:r>
            <a:endParaRPr lang="zh-CN" altLang="en-US" dirty="0"/>
          </a:p>
        </p:txBody>
      </p:sp>
    </p:spTree>
    <p:extLst>
      <p:ext uri="{BB962C8B-B14F-4D97-AF65-F5344CB8AC3E}">
        <p14:creationId xmlns:p14="http://schemas.microsoft.com/office/powerpoint/2010/main" val="2546581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10000"/>
          </a:bodyPr>
          <a:lstStyle/>
          <a:p>
            <a:pPr>
              <a:spcBef>
                <a:spcPts val="0"/>
              </a:spcBef>
            </a:pPr>
            <a:r>
              <a:rPr lang="zh-CN" altLang="en-US" dirty="0"/>
              <a:t>控烟志愿者认为，</a:t>
            </a:r>
            <a:r>
              <a:rPr lang="zh-CN" altLang="en-US" i="1" u="sng" dirty="0"/>
              <a:t>较难配合控烟工作的</a:t>
            </a:r>
            <a:r>
              <a:rPr lang="zh-CN" altLang="en-US" i="1" u="sng" dirty="0" smtClean="0"/>
              <a:t>人群</a:t>
            </a:r>
            <a:r>
              <a:rPr lang="zh-CN" altLang="en-US" dirty="0"/>
              <a:t>按难度大小依次 为 </a:t>
            </a:r>
            <a:r>
              <a:rPr lang="zh-CN" altLang="en-US" dirty="0" smtClean="0"/>
              <a:t>：</a:t>
            </a:r>
            <a:endParaRPr lang="en-US" altLang="zh-CN" dirty="0" smtClean="0"/>
          </a:p>
          <a:p>
            <a:pPr>
              <a:spcBef>
                <a:spcPts val="0"/>
              </a:spcBef>
            </a:pPr>
            <a:r>
              <a:rPr lang="zh-CN" altLang="en-US" dirty="0" smtClean="0"/>
              <a:t>（</a:t>
            </a:r>
            <a:r>
              <a:rPr lang="en-US" altLang="zh-CN" dirty="0"/>
              <a:t>1</a:t>
            </a:r>
            <a:r>
              <a:rPr lang="zh-CN" altLang="en-US" dirty="0"/>
              <a:t>）探 视 人 员 </a:t>
            </a:r>
            <a:r>
              <a:rPr lang="zh-CN" altLang="en-US" dirty="0" smtClean="0"/>
              <a:t>；（</a:t>
            </a:r>
            <a:r>
              <a:rPr lang="en-US" altLang="zh-CN" dirty="0"/>
              <a:t>2</a:t>
            </a:r>
            <a:r>
              <a:rPr lang="zh-CN" altLang="en-US" dirty="0"/>
              <a:t>）门 诊 患 者 的 家 属 </a:t>
            </a:r>
            <a:r>
              <a:rPr lang="zh-CN" altLang="en-US" dirty="0" smtClean="0"/>
              <a:t>；（</a:t>
            </a:r>
            <a:r>
              <a:rPr lang="en-US" altLang="zh-CN" dirty="0"/>
              <a:t>3</a:t>
            </a:r>
            <a:r>
              <a:rPr lang="zh-CN" altLang="en-US" dirty="0"/>
              <a:t>）门诊患者</a:t>
            </a:r>
            <a:r>
              <a:rPr lang="zh-CN" altLang="en-US" dirty="0" smtClean="0"/>
              <a:t>；（</a:t>
            </a:r>
            <a:r>
              <a:rPr lang="en-US" altLang="zh-CN" dirty="0"/>
              <a:t>4</a:t>
            </a:r>
            <a:r>
              <a:rPr lang="zh-CN" altLang="en-US" dirty="0"/>
              <a:t>）住院患者的陪护</a:t>
            </a:r>
            <a:r>
              <a:rPr lang="zh-CN" altLang="en-US" dirty="0" smtClean="0"/>
              <a:t>；（</a:t>
            </a:r>
            <a:r>
              <a:rPr lang="en-US" altLang="zh-CN" dirty="0"/>
              <a:t>5</a:t>
            </a:r>
            <a:r>
              <a:rPr lang="zh-CN" altLang="en-US" dirty="0"/>
              <a:t>）住院患者</a:t>
            </a:r>
            <a:r>
              <a:rPr lang="zh-CN" altLang="en-US" dirty="0" smtClean="0"/>
              <a:t>；（</a:t>
            </a:r>
            <a:r>
              <a:rPr lang="en-US" altLang="zh-CN" dirty="0"/>
              <a:t>6</a:t>
            </a:r>
            <a:r>
              <a:rPr lang="zh-CN" altLang="en-US" dirty="0"/>
              <a:t>）医院</a:t>
            </a:r>
            <a:r>
              <a:rPr lang="zh-CN" altLang="en-US" dirty="0" smtClean="0"/>
              <a:t>工作人员。</a:t>
            </a:r>
            <a:endParaRPr lang="en-US" altLang="zh-CN" dirty="0" smtClean="0"/>
          </a:p>
          <a:p>
            <a:pPr>
              <a:spcBef>
                <a:spcPts val="0"/>
              </a:spcBef>
            </a:pPr>
            <a:r>
              <a:rPr lang="zh-CN" altLang="en-US" dirty="0"/>
              <a:t>控烟志愿者认为，</a:t>
            </a:r>
            <a:r>
              <a:rPr lang="zh-CN" altLang="en-US" i="1" u="sng" dirty="0"/>
              <a:t>认为控烟最难的地点</a:t>
            </a:r>
            <a:r>
              <a:rPr lang="zh-CN" altLang="en-US" dirty="0"/>
              <a:t>按难度大小依次为</a:t>
            </a:r>
            <a:r>
              <a:rPr lang="zh-CN" altLang="en-US" dirty="0" smtClean="0"/>
              <a:t>：</a:t>
            </a:r>
            <a:endParaRPr lang="en-US" altLang="zh-CN" dirty="0" smtClean="0"/>
          </a:p>
          <a:p>
            <a:pPr>
              <a:spcBef>
                <a:spcPts val="0"/>
              </a:spcBef>
            </a:pPr>
            <a:r>
              <a:rPr lang="zh-CN" altLang="en-US" dirty="0" smtClean="0"/>
              <a:t>（</a:t>
            </a:r>
            <a:r>
              <a:rPr lang="en-US" altLang="zh-CN" dirty="0"/>
              <a:t>1</a:t>
            </a:r>
            <a:r>
              <a:rPr lang="zh-CN" altLang="en-US" dirty="0"/>
              <a:t>） </a:t>
            </a:r>
            <a:r>
              <a:rPr lang="zh-CN" altLang="en-US" dirty="0" smtClean="0"/>
              <a:t>洗手间；（</a:t>
            </a:r>
            <a:r>
              <a:rPr lang="en-US" altLang="zh-CN" dirty="0"/>
              <a:t>2</a:t>
            </a:r>
            <a:r>
              <a:rPr lang="zh-CN" altLang="en-US" dirty="0"/>
              <a:t>）走廓</a:t>
            </a:r>
            <a:r>
              <a:rPr lang="zh-CN" altLang="en-US" dirty="0" smtClean="0"/>
              <a:t>；（</a:t>
            </a:r>
            <a:r>
              <a:rPr lang="en-US" altLang="zh-CN" dirty="0"/>
              <a:t>3</a:t>
            </a:r>
            <a:r>
              <a:rPr lang="zh-CN" altLang="en-US" dirty="0"/>
              <a:t>）候诊区拐角处</a:t>
            </a:r>
            <a:r>
              <a:rPr lang="zh-CN" altLang="en-US" dirty="0" smtClean="0"/>
              <a:t>；（</a:t>
            </a:r>
            <a:r>
              <a:rPr lang="en-US" altLang="zh-CN" dirty="0"/>
              <a:t>4</a:t>
            </a:r>
            <a:r>
              <a:rPr lang="zh-CN" altLang="en-US" dirty="0"/>
              <a:t>）输液厅</a:t>
            </a:r>
            <a:r>
              <a:rPr lang="zh-CN" altLang="en-US" dirty="0" smtClean="0"/>
              <a:t>；（</a:t>
            </a:r>
            <a:r>
              <a:rPr lang="en-US" altLang="zh-CN" dirty="0"/>
              <a:t>5</a:t>
            </a:r>
            <a:r>
              <a:rPr lang="zh-CN" altLang="en-US" dirty="0"/>
              <a:t>）病房</a:t>
            </a:r>
            <a:r>
              <a:rPr lang="zh-CN" altLang="en-US" dirty="0" smtClean="0"/>
              <a:t>；（</a:t>
            </a:r>
            <a:r>
              <a:rPr lang="en-US" altLang="zh-CN" dirty="0"/>
              <a:t>6</a:t>
            </a:r>
            <a:r>
              <a:rPr lang="zh-CN" altLang="en-US" dirty="0"/>
              <a:t>）</a:t>
            </a:r>
            <a:r>
              <a:rPr lang="zh-CN" altLang="en-US" dirty="0" smtClean="0"/>
              <a:t>医生</a:t>
            </a:r>
            <a:r>
              <a:rPr lang="zh-CN" altLang="en-US" dirty="0"/>
              <a:t>办公室</a:t>
            </a:r>
            <a:r>
              <a:rPr lang="zh-CN" altLang="en-US" dirty="0" smtClean="0"/>
              <a:t>；</a:t>
            </a:r>
            <a:endParaRPr lang="en-US" altLang="zh-CN" dirty="0" smtClean="0"/>
          </a:p>
          <a:p>
            <a:pPr>
              <a:spcBef>
                <a:spcPts val="0"/>
              </a:spcBef>
            </a:pPr>
            <a:r>
              <a:rPr lang="zh-CN" altLang="en-US" dirty="0"/>
              <a:t>控烟志愿者认为，</a:t>
            </a:r>
            <a:r>
              <a:rPr lang="zh-CN" altLang="en-US" dirty="0" smtClean="0"/>
              <a:t>控</a:t>
            </a:r>
            <a:r>
              <a:rPr lang="zh-CN" altLang="en-US" dirty="0"/>
              <a:t>烟宣传</a:t>
            </a:r>
            <a:r>
              <a:rPr lang="zh-CN" altLang="en-US" i="1" u="sng" dirty="0"/>
              <a:t>最有效的途径</a:t>
            </a:r>
            <a:r>
              <a:rPr lang="zh-CN" altLang="en-US" dirty="0"/>
              <a:t>按有效程度</a:t>
            </a:r>
            <a:r>
              <a:rPr lang="zh-CN" altLang="en-US" dirty="0" smtClean="0"/>
              <a:t>大小依次为 </a:t>
            </a:r>
            <a:r>
              <a:rPr lang="zh-CN" altLang="en-US" dirty="0"/>
              <a:t>：</a:t>
            </a:r>
            <a:br>
              <a:rPr lang="zh-CN" altLang="en-US" dirty="0"/>
            </a:br>
            <a:r>
              <a:rPr lang="zh-CN" altLang="en-US" dirty="0"/>
              <a:t>（</a:t>
            </a:r>
            <a:r>
              <a:rPr lang="en-US" altLang="zh-CN" dirty="0"/>
              <a:t>1</a:t>
            </a:r>
            <a:r>
              <a:rPr lang="zh-CN" altLang="en-US" dirty="0"/>
              <a:t>）劝告</a:t>
            </a:r>
            <a:r>
              <a:rPr lang="zh-CN" altLang="en-US" dirty="0" smtClean="0"/>
              <a:t>；（</a:t>
            </a:r>
            <a:r>
              <a:rPr lang="en-US" altLang="zh-CN" dirty="0"/>
              <a:t>2</a:t>
            </a:r>
            <a:r>
              <a:rPr lang="zh-CN" altLang="en-US" dirty="0"/>
              <a:t>）控烟健康教育处方</a:t>
            </a:r>
            <a:r>
              <a:rPr lang="zh-CN" altLang="en-US" dirty="0" smtClean="0"/>
              <a:t>；（</a:t>
            </a:r>
            <a:r>
              <a:rPr lang="en-US" altLang="zh-CN" dirty="0"/>
              <a:t>3</a:t>
            </a:r>
            <a:r>
              <a:rPr lang="zh-CN" altLang="en-US" dirty="0"/>
              <a:t>）禁烟标识</a:t>
            </a:r>
            <a:r>
              <a:rPr lang="zh-CN" altLang="en-US" dirty="0" smtClean="0"/>
              <a:t>；（</a:t>
            </a:r>
            <a:r>
              <a:rPr lang="en-US" altLang="zh-CN" dirty="0"/>
              <a:t>4</a:t>
            </a:r>
            <a:r>
              <a:rPr lang="zh-CN" altLang="en-US" dirty="0"/>
              <a:t>）宣传栏</a:t>
            </a:r>
            <a:r>
              <a:rPr lang="zh-CN" altLang="en-US" dirty="0" smtClean="0"/>
              <a:t>；（</a:t>
            </a:r>
            <a:r>
              <a:rPr lang="en-US" altLang="zh-CN" dirty="0"/>
              <a:t>5</a:t>
            </a:r>
            <a:r>
              <a:rPr lang="zh-CN" altLang="en-US" dirty="0"/>
              <a:t>）电子滚动屏</a:t>
            </a:r>
            <a:r>
              <a:rPr lang="zh-CN" altLang="en-US" dirty="0" smtClean="0"/>
              <a:t>；（</a:t>
            </a:r>
            <a:r>
              <a:rPr lang="en-US" altLang="zh-CN" dirty="0"/>
              <a:t>6</a:t>
            </a:r>
            <a:r>
              <a:rPr lang="zh-CN" altLang="en-US" dirty="0"/>
              <a:t>）宣传折页。 </a:t>
            </a:r>
            <a:endParaRPr lang="en-US" altLang="zh-CN" dirty="0" smtClean="0"/>
          </a:p>
          <a:p>
            <a:pPr>
              <a:spcBef>
                <a:spcPts val="0"/>
              </a:spcBef>
            </a:pPr>
            <a:r>
              <a:rPr lang="zh-CN" altLang="en-US" dirty="0" smtClean="0"/>
              <a:t>认为</a:t>
            </a:r>
            <a:r>
              <a:rPr lang="zh-CN" altLang="en-US" dirty="0"/>
              <a:t>患者和其家属愿意到</a:t>
            </a:r>
            <a:r>
              <a:rPr lang="zh-CN" altLang="en-US" dirty="0" smtClean="0"/>
              <a:t>一个 </a:t>
            </a:r>
            <a:r>
              <a:rPr lang="zh-CN" altLang="en-US" dirty="0"/>
              <a:t>无 烟 医 院 就 诊 的 人 数 </a:t>
            </a:r>
            <a:r>
              <a:rPr lang="en-US" altLang="zh-CN" dirty="0"/>
              <a:t>406 </a:t>
            </a:r>
            <a:r>
              <a:rPr lang="zh-CN" altLang="en-US" dirty="0"/>
              <a:t>例 （</a:t>
            </a:r>
            <a:r>
              <a:rPr lang="en-US" altLang="zh-CN" dirty="0"/>
              <a:t>88.26% </a:t>
            </a:r>
            <a:r>
              <a:rPr lang="zh-CN" altLang="en-US" dirty="0" smtClean="0"/>
              <a:t>），无 所谓 </a:t>
            </a:r>
            <a:r>
              <a:rPr lang="en-US" altLang="zh-CN" dirty="0"/>
              <a:t>54 </a:t>
            </a:r>
            <a:r>
              <a:rPr lang="zh-CN" altLang="en-US" dirty="0" smtClean="0"/>
              <a:t>例（</a:t>
            </a:r>
            <a:r>
              <a:rPr lang="en-US" altLang="zh-CN" dirty="0"/>
              <a:t>11.74%</a:t>
            </a:r>
            <a:r>
              <a:rPr lang="zh-CN" altLang="en-US" dirty="0"/>
              <a:t>），不愿意的人数为 </a:t>
            </a:r>
            <a:r>
              <a:rPr lang="en-US" altLang="zh-CN" dirty="0" smtClean="0"/>
              <a:t>0</a:t>
            </a:r>
            <a:endParaRPr lang="zh-CN" altLang="en-US" dirty="0"/>
          </a:p>
        </p:txBody>
      </p:sp>
      <p:sp>
        <p:nvSpPr>
          <p:cNvPr id="2" name="标题 1"/>
          <p:cNvSpPr>
            <a:spLocks noGrp="1"/>
          </p:cNvSpPr>
          <p:nvPr>
            <p:ph type="title"/>
          </p:nvPr>
        </p:nvSpPr>
        <p:spPr/>
        <p:txBody>
          <a:bodyPr/>
          <a:lstStyle/>
          <a:p>
            <a:r>
              <a:rPr lang="zh-CN" altLang="en-US" dirty="0"/>
              <a:t>中山大学附三院控烟志愿者研究</a:t>
            </a:r>
            <a:r>
              <a:rPr lang="zh-CN" altLang="en-US" dirty="0" smtClean="0"/>
              <a:t>案例②</a:t>
            </a:r>
            <a:endParaRPr lang="zh-CN" altLang="en-US" dirty="0"/>
          </a:p>
        </p:txBody>
      </p:sp>
    </p:spTree>
    <p:extLst>
      <p:ext uri="{BB962C8B-B14F-4D97-AF65-F5344CB8AC3E}">
        <p14:creationId xmlns:p14="http://schemas.microsoft.com/office/powerpoint/2010/main" val="16719744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波形.thmx</Template>
  <TotalTime>544</TotalTime>
  <Words>1479</Words>
  <Application>Microsoft Macintosh PowerPoint</Application>
  <PresentationFormat>自定义</PresentationFormat>
  <Paragraphs>198</Paragraphs>
  <Slides>32</Slides>
  <Notes>0</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波形</vt:lpstr>
      <vt:lpstr>志愿服务的现实选择</vt:lpstr>
      <vt:lpstr>现任中央领导关心志愿者</vt:lpstr>
      <vt:lpstr>中国志愿服务发展重要历程</vt:lpstr>
      <vt:lpstr>我国各地志愿服务法律或行政法规情况</vt:lpstr>
      <vt:lpstr>中国志愿服务发展的十大趋势 （谭建光）</vt:lpstr>
      <vt:lpstr>志愿服务研究概况</vt:lpstr>
      <vt:lpstr>志愿精神和志愿者</vt:lpstr>
      <vt:lpstr>中山大学附三院控烟志愿者研究案例①</vt:lpstr>
      <vt:lpstr>中山大学附三院控烟志愿者研究案例②</vt:lpstr>
      <vt:lpstr>中山大学附三院控烟志愿者研究案例③</vt:lpstr>
      <vt:lpstr>1为什么做志愿者：美国概况</vt:lpstr>
      <vt:lpstr>1为什么做志愿者：欧日概况</vt:lpstr>
      <vt:lpstr>1为什么做志愿者：讨论</vt:lpstr>
      <vt:lpstr>1为什么做志愿者：青年志愿者行动的创新功能 </vt:lpstr>
      <vt:lpstr>2如何做志愿者：中国慈善法视角①</vt:lpstr>
      <vt:lpstr>2如何做志愿者：中国慈善法视角②</vt:lpstr>
      <vt:lpstr>2如何做志愿者：中国慈善法视角③</vt:lpstr>
      <vt:lpstr>2如何做志愿者：境外非政府组织境内活动管理法视角①</vt:lpstr>
      <vt:lpstr>2如何做志愿者：境外非政府组织境内活动管理法视角②</vt:lpstr>
      <vt:lpstr>3为谁做志愿者？</vt:lpstr>
      <vt:lpstr>3为谁做志愿者：服务领域</vt:lpstr>
      <vt:lpstr>3为谁做志愿者：志愿服务组织（非法人）</vt:lpstr>
      <vt:lpstr>3为谁做志愿者：组织识别（法人性）</vt:lpstr>
      <vt:lpstr>3为谁做志愿者：组织确认</vt:lpstr>
      <vt:lpstr>3为谁做志愿者：社会组织查询示范①</vt:lpstr>
      <vt:lpstr>3为谁做志愿者：社会组织查询示范②</vt:lpstr>
      <vt:lpstr>3为谁做志愿者：社会组织查询示范③</vt:lpstr>
      <vt:lpstr>3为谁做志愿者：社会组织查询示范④</vt:lpstr>
      <vt:lpstr>4有什么风险？</vt:lpstr>
      <vt:lpstr>4有什么风险：安全保障</vt:lpstr>
      <vt:lpstr>4有什么风险：预防化解风险</vt:lpstr>
      <vt:lpstr>5有什么效果？</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黄真平</dc:creator>
  <cp:lastModifiedBy>阳 马</cp:lastModifiedBy>
  <cp:revision>58</cp:revision>
  <dcterms:created xsi:type="dcterms:W3CDTF">2017-01-08T11:49:03Z</dcterms:created>
  <dcterms:modified xsi:type="dcterms:W3CDTF">2017-01-11T00:46:42Z</dcterms:modified>
</cp:coreProperties>
</file>